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2"/>
  </p:notesMasterIdLst>
  <p:sldIdLst>
    <p:sldId id="256" r:id="rId5"/>
    <p:sldId id="273" r:id="rId6"/>
    <p:sldId id="274" r:id="rId7"/>
    <p:sldId id="276" r:id="rId8"/>
    <p:sldId id="278" r:id="rId9"/>
    <p:sldId id="279" r:id="rId10"/>
    <p:sldId id="275"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 Han" initials="BH" lastIdx="1" clrIdx="0">
    <p:extLst>
      <p:ext uri="{19B8F6BF-5375-455C-9EA6-DF929625EA0E}">
        <p15:presenceInfo xmlns:p15="http://schemas.microsoft.com/office/powerpoint/2012/main" userId="Bin Han" providerId="None"/>
      </p:ext>
    </p:extLst>
  </p:cmAuthor>
  <p:cmAuthor id="2" name="Thomas Chapman" initials="TC" lastIdx="1" clrIdx="1">
    <p:extLst>
      <p:ext uri="{19B8F6BF-5375-455C-9EA6-DF929625EA0E}">
        <p15:presenceInfo xmlns:p15="http://schemas.microsoft.com/office/powerpoint/2012/main" userId="S-1-5-21-1538607324-3213881460-940295383-3463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33" autoAdjust="0"/>
    <p:restoredTop sz="93428" autoAdjust="0"/>
  </p:normalViewPr>
  <p:slideViewPr>
    <p:cSldViewPr>
      <p:cViewPr varScale="1">
        <p:scale>
          <a:sx n="110" d="100"/>
          <a:sy n="110" d="100"/>
        </p:scale>
        <p:origin x="165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18.05.2019</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405291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5/18/2019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5/18/2019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5/18/2019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5/18/2019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5/18/2019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5/18/2019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5/18/2019</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5/18/2019</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5/18/2019</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5/18/2019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5/18/2019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5/18/2019</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sz="4000" dirty="0"/>
              <a:t>WF on summary and recommendations for </a:t>
            </a:r>
            <a:br>
              <a:rPr lang="en-US" sz="4000" dirty="0"/>
            </a:br>
            <a:r>
              <a:rPr lang="en-US" sz="4000" dirty="0"/>
              <a:t>co-existence evaluation of CLI</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dirty="0"/>
              <a:t>LGE, Huawei, Ericsson, Nokia, Qualcomm </a:t>
            </a:r>
          </a:p>
        </p:txBody>
      </p:sp>
      <p:sp>
        <p:nvSpPr>
          <p:cNvPr id="3076" name="TextBox 3"/>
          <p:cNvSpPr txBox="1">
            <a:spLocks noChangeArrowheads="1"/>
          </p:cNvSpPr>
          <p:nvPr/>
        </p:nvSpPr>
        <p:spPr bwMode="auto">
          <a:xfrm>
            <a:off x="296862" y="323850"/>
            <a:ext cx="8504237"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RAN4#91                                                           R4-190</a:t>
            </a:r>
            <a:r>
              <a:rPr lang="en-US" sz="1800" b="1" dirty="0"/>
              <a:t>7606</a:t>
            </a:r>
            <a:endParaRPr lang="en-US" sz="1800" dirty="0"/>
          </a:p>
          <a:p>
            <a:pPr>
              <a:buNone/>
            </a:pPr>
            <a:r>
              <a:rPr lang="en-GB" sz="1800" b="1" dirty="0"/>
              <a:t>Reno, USA, 13</a:t>
            </a:r>
            <a:r>
              <a:rPr lang="en-GB" sz="1800" b="1" baseline="30000" dirty="0"/>
              <a:t>th</a:t>
            </a:r>
            <a:r>
              <a:rPr lang="en-GB" sz="1800" b="1" dirty="0"/>
              <a:t> – 17</a:t>
            </a:r>
            <a:r>
              <a:rPr lang="en-GB" sz="1800" b="1" baseline="30000" dirty="0"/>
              <a:t>th</a:t>
            </a:r>
            <a:r>
              <a:rPr lang="en-GB" sz="1800" b="1" dirty="0"/>
              <a:t>  May, 2019</a:t>
            </a:r>
          </a:p>
          <a:p>
            <a:pPr>
              <a:buNone/>
            </a:pPr>
            <a:r>
              <a:rPr lang="en-GB" sz="1800" b="1" dirty="0"/>
              <a:t>Agenda: 8.2.1</a:t>
            </a:r>
          </a:p>
          <a:p>
            <a:pPr>
              <a:buNone/>
            </a:pPr>
            <a:r>
              <a:rPr lang="en-GB" sz="1800" b="1" dirty="0"/>
              <a:t>Document for Approval</a:t>
            </a:r>
            <a:endParaRPr lang="en-US" sz="1800"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200" dirty="0"/>
              <a:t>Background</a:t>
            </a:r>
            <a:endParaRPr lang="ko-KR" altLang="en-US" sz="3200"/>
          </a:p>
        </p:txBody>
      </p:sp>
      <p:sp>
        <p:nvSpPr>
          <p:cNvPr id="3" name="내용 개체 틀 2"/>
          <p:cNvSpPr>
            <a:spLocks noGrp="1"/>
          </p:cNvSpPr>
          <p:nvPr>
            <p:ph idx="1"/>
          </p:nvPr>
        </p:nvSpPr>
        <p:spPr>
          <a:xfrm>
            <a:off x="457200" y="990600"/>
            <a:ext cx="8229600" cy="5502275"/>
          </a:xfrm>
        </p:spPr>
        <p:txBody>
          <a:bodyPr/>
          <a:lstStyle/>
          <a:p>
            <a:r>
              <a:rPr lang="en-US" altLang="ko-KR" sz="1800" dirty="0"/>
              <a:t>In [1], the work plan of Cross Link Interference (CLI) and Remote Interference Management (RIM) was agreed as follows:</a:t>
            </a:r>
          </a:p>
          <a:p>
            <a:pPr lvl="1"/>
            <a:r>
              <a:rPr lang="en-US" altLang="ko-KR" sz="1800" dirty="0"/>
              <a:t>Objectives for CLI and RIM</a:t>
            </a:r>
          </a:p>
          <a:p>
            <a:pPr lvl="2"/>
            <a:r>
              <a:rPr lang="en-US" altLang="ko-KR" sz="1600" dirty="0"/>
              <a:t>Perform coexistence study to identify conditions of coexistence among different operators in adjacent channels</a:t>
            </a:r>
          </a:p>
          <a:p>
            <a:pPr lvl="3"/>
            <a:r>
              <a:rPr lang="en-US" altLang="ko-KR" sz="1400" dirty="0"/>
              <a:t>Target no or very minimal impact on RF requirement</a:t>
            </a:r>
          </a:p>
          <a:p>
            <a:pPr lvl="1"/>
            <a:r>
              <a:rPr lang="en-US" altLang="ko-KR" sz="1800" dirty="0"/>
              <a:t>Time schedule for CLI</a:t>
            </a:r>
          </a:p>
          <a:p>
            <a:pPr lvl="2"/>
            <a:r>
              <a:rPr lang="en-US" altLang="ko-KR" sz="1600" dirty="0"/>
              <a:t>We propose the work plan for RF aspects as follows:</a:t>
            </a:r>
          </a:p>
          <a:p>
            <a:pPr marL="1371600" lvl="3" indent="0">
              <a:buNone/>
            </a:pPr>
            <a:r>
              <a:rPr lang="en-GB" altLang="ko-KR" sz="1400" dirty="0"/>
              <a:t>1) RAN4#90</a:t>
            </a:r>
            <a:endParaRPr lang="ko-KR" altLang="ko-KR" sz="1400"/>
          </a:p>
          <a:p>
            <a:pPr lvl="3"/>
            <a:r>
              <a:rPr lang="en-GB" altLang="ko-KR" sz="1400" dirty="0"/>
              <a:t> Identify and discuss co-existence study of CLI</a:t>
            </a:r>
            <a:endParaRPr lang="ko-KR" altLang="ko-KR" sz="1400"/>
          </a:p>
          <a:p>
            <a:pPr lvl="4"/>
            <a:r>
              <a:rPr lang="en-GB" altLang="ko-KR" sz="1400" dirty="0"/>
              <a:t>Agree on possible deployment scenarios for CLI if needed</a:t>
            </a:r>
            <a:endParaRPr lang="ko-KR" altLang="ko-KR" sz="1400"/>
          </a:p>
          <a:p>
            <a:pPr lvl="3"/>
            <a:r>
              <a:rPr lang="en-GB" altLang="ko-KR" sz="1400" dirty="0"/>
              <a:t>Approve the work plan and TR skeleton for CLI </a:t>
            </a:r>
            <a:endParaRPr lang="ko-KR" altLang="ko-KR" sz="1400"/>
          </a:p>
          <a:p>
            <a:pPr marL="1371600" lvl="3" indent="0">
              <a:buNone/>
            </a:pPr>
            <a:r>
              <a:rPr lang="en-GB" altLang="ko-KR" sz="1400" dirty="0"/>
              <a:t>2) RAN4#90BIS</a:t>
            </a:r>
            <a:endParaRPr lang="ko-KR" altLang="ko-KR" sz="1400"/>
          </a:p>
          <a:p>
            <a:pPr lvl="3"/>
            <a:r>
              <a:rPr lang="en-GB" altLang="ko-KR" sz="1400" dirty="0"/>
              <a:t>Collect simulation results for CLI if needed</a:t>
            </a:r>
            <a:endParaRPr lang="ko-KR" altLang="ko-KR" sz="1400"/>
          </a:p>
          <a:p>
            <a:pPr lvl="3"/>
            <a:r>
              <a:rPr lang="en-GB" altLang="ko-KR" sz="1400" dirty="0"/>
              <a:t>Draft an initial conclusion for CLI</a:t>
            </a:r>
            <a:endParaRPr lang="ko-KR" altLang="ko-KR" sz="1400"/>
          </a:p>
          <a:p>
            <a:pPr marL="1371600" lvl="3" indent="0">
              <a:buNone/>
            </a:pPr>
            <a:r>
              <a:rPr lang="en-GB" altLang="ko-KR" sz="1400" dirty="0"/>
              <a:t>3) RAN4#91</a:t>
            </a:r>
            <a:endParaRPr lang="ko-KR" altLang="ko-KR" sz="1400"/>
          </a:p>
          <a:p>
            <a:pPr lvl="3"/>
            <a:r>
              <a:rPr lang="en-GB" altLang="ko-KR" dirty="0"/>
              <a:t>Finalize RF co-existence study of CLI</a:t>
            </a:r>
            <a:endParaRPr lang="ko-KR" altLang="ko-KR"/>
          </a:p>
          <a:p>
            <a:r>
              <a:rPr lang="en-US" altLang="ko-KR" sz="1800" dirty="0"/>
              <a:t>RAN4 should finalize co-existence study in RAN4#91 based on the agreed work plan.</a:t>
            </a:r>
          </a:p>
        </p:txBody>
      </p:sp>
      <p:sp>
        <p:nvSpPr>
          <p:cNvPr id="4" name="슬라이드 번호 개체 틀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378058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ko-KR" sz="3200" dirty="0"/>
              <a:t> Summary for FR1 co-existence evaluation of CLI</a:t>
            </a:r>
            <a:endParaRPr lang="ko-KR" altLang="en-US" sz="3200"/>
          </a:p>
        </p:txBody>
      </p:sp>
      <p:sp>
        <p:nvSpPr>
          <p:cNvPr id="3" name="내용 개체 틀 2"/>
          <p:cNvSpPr>
            <a:spLocks noGrp="1"/>
          </p:cNvSpPr>
          <p:nvPr>
            <p:ph idx="1"/>
          </p:nvPr>
        </p:nvSpPr>
        <p:spPr>
          <a:xfrm>
            <a:off x="457200" y="990599"/>
            <a:ext cx="8229600" cy="5562601"/>
          </a:xfrm>
        </p:spPr>
        <p:txBody>
          <a:bodyPr/>
          <a:lstStyle/>
          <a:p>
            <a:r>
              <a:rPr lang="en-US" altLang="ko-KR" sz="1400" dirty="0">
                <a:latin typeface="Arial" panose="020B0604020202020204" pitchFamily="34" charset="0"/>
                <a:cs typeface="Arial" panose="020B0604020202020204" pitchFamily="34" charset="0"/>
              </a:rPr>
              <a:t>For the evaluated adjacent channel for FR1 scenarios, the following observations have been made for Cross link interference (CLI) based on different traffic conditions (full buffer and low traffic mode) and different BS Tx power levels without any RF requirement change or interference mitigation:</a:t>
            </a:r>
            <a:endParaRPr lang="en-US" altLang="ko-KR" sz="16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Macro-to-Macro</a:t>
            </a:r>
          </a:p>
          <a:p>
            <a:pPr lvl="3"/>
            <a:r>
              <a:rPr lang="en-US" altLang="ko-KR" sz="1000" dirty="0">
                <a:latin typeface="Arial" panose="020B0604020202020204" pitchFamily="34" charset="0"/>
                <a:cs typeface="Arial" panose="020B0604020202020204" pitchFamily="34" charset="0"/>
              </a:rPr>
              <a:t>For BS to BS interference, performance degradation was observed in adjacent channel.</a:t>
            </a:r>
          </a:p>
          <a:p>
            <a:pPr lvl="3"/>
            <a:r>
              <a:rPr lang="en-US" altLang="ko-KR" sz="1000" dirty="0">
                <a:latin typeface="Arial" panose="020B0604020202020204" pitchFamily="34" charset="0"/>
                <a:cs typeface="Arial" panose="020B0604020202020204" pitchFamily="34" charset="0"/>
              </a:rPr>
              <a:t>No performance degradation relating to ACLR/ACS due to UE to UE interference was observed in adjacent channel.</a:t>
            </a:r>
          </a:p>
          <a:p>
            <a:pPr marL="1371600" lvl="3" indent="0">
              <a:buNone/>
            </a:pPr>
            <a:endParaRPr lang="en-US" altLang="ko-KR" sz="10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Indoor-to-Macro</a:t>
            </a:r>
          </a:p>
          <a:p>
            <a:pPr lvl="3"/>
            <a:r>
              <a:rPr lang="en-US" altLang="ko-KR" sz="1000" dirty="0">
                <a:latin typeface="Arial" panose="020B0604020202020204" pitchFamily="34" charset="0"/>
                <a:cs typeface="Arial" panose="020B0604020202020204" pitchFamily="34" charset="0"/>
              </a:rPr>
              <a:t>For BS to BS interference and UE to UE interference, no performance degradation relating to ACLR/ACS was observed in adjacent channel.</a:t>
            </a:r>
          </a:p>
          <a:p>
            <a:pPr marL="1371600" lvl="3" indent="0">
              <a:buNone/>
            </a:pPr>
            <a:endParaRPr lang="en-US" altLang="ko-KR" sz="10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Indoor-to-Indoor</a:t>
            </a:r>
          </a:p>
          <a:p>
            <a:pPr lvl="3"/>
            <a:r>
              <a:rPr lang="en-US" altLang="ko-KR" sz="1000" dirty="0">
                <a:latin typeface="Arial" panose="020B0604020202020204" pitchFamily="34" charset="0"/>
                <a:cs typeface="Arial" panose="020B0604020202020204" pitchFamily="34" charset="0"/>
              </a:rPr>
              <a:t>For BS to BS interference, no performance degradation was observed in adjacent channel based on both full buffer and low traffic mode provided that the BS and UE have similar power.</a:t>
            </a:r>
          </a:p>
          <a:p>
            <a:pPr lvl="3"/>
            <a:r>
              <a:rPr lang="en-US" altLang="ko-KR" sz="1000" dirty="0">
                <a:latin typeface="Arial" panose="020B0604020202020204" pitchFamily="34" charset="0"/>
                <a:cs typeface="Arial" panose="020B0604020202020204" pitchFamily="34" charset="0"/>
              </a:rPr>
              <a:t>When higher BS transmission power is assumed, some performance degradation was observed for BS to BS interference.</a:t>
            </a:r>
          </a:p>
          <a:p>
            <a:pPr lvl="3"/>
            <a:r>
              <a:rPr lang="en-US" altLang="ko-KR" sz="1000" dirty="0">
                <a:latin typeface="Arial" panose="020B0604020202020204" pitchFamily="34" charset="0"/>
                <a:cs typeface="Arial" panose="020B0604020202020204" pitchFamily="34" charset="0"/>
              </a:rPr>
              <a:t>For UE to UE interference, no performance degradation relating to ACLR/ACS was observed in adjacent channel based on both full buffer and low traffic mode.</a:t>
            </a:r>
          </a:p>
          <a:p>
            <a:pPr marL="1371600" lvl="3" indent="0">
              <a:buNone/>
            </a:pPr>
            <a:endParaRPr lang="en-US" altLang="ko-KR" sz="10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Macro-to-Indoor</a:t>
            </a:r>
          </a:p>
          <a:p>
            <a:pPr lvl="3"/>
            <a:r>
              <a:rPr lang="en-US" altLang="ko-KR" sz="1000" dirty="0">
                <a:latin typeface="Arial" panose="020B0604020202020204" pitchFamily="34" charset="0"/>
                <a:cs typeface="Arial" panose="020B0604020202020204" pitchFamily="34" charset="0"/>
              </a:rPr>
              <a:t>For BS to BS interference, no performance degradation was observed in adjacent channel.</a:t>
            </a:r>
          </a:p>
          <a:p>
            <a:pPr lvl="3"/>
            <a:r>
              <a:rPr lang="en-US" altLang="ko-KR" sz="1000" dirty="0">
                <a:latin typeface="Arial" panose="020B0604020202020204" pitchFamily="34" charset="0"/>
                <a:cs typeface="Arial" panose="020B0604020202020204" pitchFamily="34" charset="0"/>
              </a:rPr>
              <a:t>For UE to UE interference, performance degradation was observed in adjacent channel by some companies.</a:t>
            </a:r>
          </a:p>
          <a:p>
            <a:pPr lvl="3"/>
            <a:endParaRPr lang="en-US" altLang="ko-KR" sz="1000" dirty="0">
              <a:latin typeface="Arial" panose="020B0604020202020204" pitchFamily="34" charset="0"/>
              <a:cs typeface="Arial" panose="020B0604020202020204" pitchFamily="34" charset="0"/>
            </a:endParaRPr>
          </a:p>
          <a:p>
            <a:r>
              <a:rPr lang="en-US" altLang="ko-KR" sz="1400" dirty="0">
                <a:latin typeface="Arial" panose="020B0604020202020204" pitchFamily="34" charset="0"/>
                <a:cs typeface="Arial" panose="020B0604020202020204" pitchFamily="34" charset="0"/>
              </a:rPr>
              <a:t>It is noted that </a:t>
            </a:r>
            <a:r>
              <a:rPr lang="en-US" altLang="ko-KR" sz="1400" dirty="0" smtClean="0">
                <a:latin typeface="Arial" panose="020B0604020202020204" pitchFamily="34" charset="0"/>
                <a:cs typeface="Arial" panose="020B0604020202020204" pitchFamily="34" charset="0"/>
              </a:rPr>
              <a:t>there </a:t>
            </a:r>
            <a:r>
              <a:rPr lang="en-US" altLang="ko-KR" sz="1400" dirty="0">
                <a:latin typeface="Arial" panose="020B0604020202020204" pitchFamily="34" charset="0"/>
                <a:cs typeface="Arial" panose="020B0604020202020204" pitchFamily="34" charset="0"/>
              </a:rPr>
              <a:t>may be a possibility of UE blocking occurring but this was not investigated as the studies in this WI are focused on ACLR/ACS co-existence impact.</a:t>
            </a:r>
          </a:p>
          <a:p>
            <a:pPr lvl="3"/>
            <a:endParaRPr lang="en-US" altLang="ko-KR" sz="1600" dirty="0">
              <a:latin typeface="Arial" panose="020B0604020202020204" pitchFamily="34" charset="0"/>
              <a:cs typeface="Arial" panose="020B0604020202020204" pitchFamily="34" charset="0"/>
            </a:endParaRPr>
          </a:p>
        </p:txBody>
      </p:sp>
      <p:sp>
        <p:nvSpPr>
          <p:cNvPr id="4" name="슬라이드 번호 개체 틀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781771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990599"/>
            <a:ext cx="8229600" cy="5562601"/>
          </a:xfrm>
        </p:spPr>
        <p:txBody>
          <a:bodyPr/>
          <a:lstStyle/>
          <a:p>
            <a:r>
              <a:rPr lang="en-US" altLang="ko-KR" sz="1200" dirty="0">
                <a:latin typeface="Arial" panose="020B0604020202020204" pitchFamily="34" charset="0"/>
                <a:cs typeface="Arial" panose="020B0604020202020204" pitchFamily="34" charset="0"/>
              </a:rPr>
              <a:t>For the evaluated adjacent channel for FR2 scenarios, the following observations have been made for Cross link interference (CLI) based on different traffic conditions (full buffer and low traffic mode) and different BS Tx power levels without any RF requirement change or interference mitigation:</a:t>
            </a:r>
          </a:p>
          <a:p>
            <a:pPr lvl="2"/>
            <a:endParaRPr lang="en-US" altLang="ko-KR" sz="12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Macro-to-Macro</a:t>
            </a:r>
          </a:p>
          <a:p>
            <a:pPr lvl="3"/>
            <a:r>
              <a:rPr lang="en-US" altLang="ko-KR" sz="900" dirty="0">
                <a:latin typeface="Arial" panose="020B0604020202020204" pitchFamily="34" charset="0"/>
                <a:cs typeface="Arial" panose="020B0604020202020204" pitchFamily="34" charset="0"/>
              </a:rPr>
              <a:t>For BS to BS interference, </a:t>
            </a:r>
            <a:r>
              <a:rPr lang="en-US" altLang="ko-KR" sz="900" dirty="0" smtClean="0">
                <a:latin typeface="Arial" panose="020B0604020202020204" pitchFamily="34" charset="0"/>
                <a:cs typeface="Arial" panose="020B0604020202020204" pitchFamily="34" charset="0"/>
              </a:rPr>
              <a:t>some performance </a:t>
            </a:r>
            <a:r>
              <a:rPr lang="en-US" altLang="ko-KR" sz="900" dirty="0">
                <a:latin typeface="Arial" panose="020B0604020202020204" pitchFamily="34" charset="0"/>
                <a:cs typeface="Arial" panose="020B0604020202020204" pitchFamily="34" charset="0"/>
              </a:rPr>
              <a:t>degradation was observed in adjacent channel with 100% grid shift. The extent of the observed degradation varied from minor to significant between companies. The degradations increase with lower grid shift and </a:t>
            </a:r>
            <a:r>
              <a:rPr lang="en-US" altLang="ko-KR" sz="900" dirty="0" smtClean="0">
                <a:latin typeface="Arial" panose="020B0604020202020204" pitchFamily="34" charset="0"/>
                <a:cs typeface="Arial" panose="020B0604020202020204" pitchFamily="34" charset="0"/>
              </a:rPr>
              <a:t>decrease </a:t>
            </a:r>
            <a:r>
              <a:rPr lang="en-US" altLang="ko-KR" sz="900" dirty="0">
                <a:latin typeface="Arial" panose="020B0604020202020204" pitchFamily="34" charset="0"/>
                <a:cs typeface="Arial" panose="020B0604020202020204" pitchFamily="34" charset="0"/>
              </a:rPr>
              <a:t>with lower output power. </a:t>
            </a:r>
            <a:r>
              <a:rPr lang="en-US" altLang="ko-KR" sz="900" dirty="0" smtClean="0">
                <a:latin typeface="Arial" panose="020B0604020202020204" pitchFamily="34" charset="0"/>
                <a:cs typeface="Arial" panose="020B0604020202020204" pitchFamily="34" charset="0"/>
              </a:rPr>
              <a:t>For </a:t>
            </a:r>
            <a:r>
              <a:rPr lang="en-US" altLang="ko-KR" sz="900" dirty="0">
                <a:latin typeface="Arial" panose="020B0604020202020204" pitchFamily="34" charset="0"/>
                <a:cs typeface="Arial" panose="020B0604020202020204" pitchFamily="34" charset="0"/>
              </a:rPr>
              <a:t>UE to UE interference, no performance degradation relating to ACLR/ACS was observed in adjacent channel.</a:t>
            </a:r>
          </a:p>
          <a:p>
            <a:pPr lvl="3"/>
            <a:endParaRPr lang="en-US" altLang="ko-KR" sz="9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Indoor-to-Macro</a:t>
            </a:r>
          </a:p>
          <a:p>
            <a:pPr lvl="3"/>
            <a:r>
              <a:rPr lang="en-US" altLang="ko-KR" sz="900" dirty="0">
                <a:latin typeface="Arial" panose="020B0604020202020204" pitchFamily="34" charset="0"/>
                <a:cs typeface="Arial" panose="020B0604020202020204" pitchFamily="34" charset="0"/>
              </a:rPr>
              <a:t>For BS to BS interference and UE to UE interference, no performance degradation was observed in adjacent channel.</a:t>
            </a:r>
          </a:p>
          <a:p>
            <a:pPr lvl="3"/>
            <a:endParaRPr lang="en-US" altLang="ko-KR" sz="900" dirty="0">
              <a:latin typeface="Arial" panose="020B0604020202020204" pitchFamily="34" charset="0"/>
              <a:cs typeface="Arial" panose="020B0604020202020204" pitchFamily="34" charset="0"/>
            </a:endParaRPr>
          </a:p>
          <a:p>
            <a:pPr lvl="1"/>
            <a:r>
              <a:rPr lang="en-US" altLang="ko-KR" sz="1600" dirty="0" smtClean="0">
                <a:latin typeface="Arial" panose="020B0604020202020204" pitchFamily="34" charset="0"/>
                <a:cs typeface="Arial" panose="020B0604020202020204" pitchFamily="34" charset="0"/>
              </a:rPr>
              <a:t>Indoor-to-Indoor</a:t>
            </a:r>
          </a:p>
          <a:p>
            <a:pPr lvl="3"/>
            <a:r>
              <a:rPr lang="en-US" altLang="ko-KR" sz="900" dirty="0" smtClean="0">
                <a:latin typeface="Arial" panose="020B0604020202020204" pitchFamily="34" charset="0"/>
                <a:cs typeface="Arial" panose="020B0604020202020204" pitchFamily="34" charset="0"/>
              </a:rPr>
              <a:t>For BS to BS interference, some results showed no performance degradation in the adjacent channel, and other results showed performance degradation. The performance degradation has some dependency on how power control is operated.</a:t>
            </a:r>
          </a:p>
          <a:p>
            <a:pPr lvl="3"/>
            <a:endParaRPr lang="en-US" altLang="ko-KR" sz="900" dirty="0">
              <a:solidFill>
                <a:srgbClr val="FF0000"/>
              </a:solidFill>
              <a:latin typeface="Arial" panose="020B0604020202020204" pitchFamily="34" charset="0"/>
              <a:cs typeface="Arial" panose="020B0604020202020204" pitchFamily="34" charset="0"/>
            </a:endParaRPr>
          </a:p>
          <a:p>
            <a:pPr lvl="3"/>
            <a:r>
              <a:rPr lang="en-US" altLang="ko-KR" sz="900" dirty="0">
                <a:latin typeface="Arial" panose="020B0604020202020204" pitchFamily="34" charset="0"/>
                <a:cs typeface="Arial" panose="020B0604020202020204" pitchFamily="34" charset="0"/>
              </a:rPr>
              <a:t>For UE to UE interference, no performance degradation relating to ACLR/ACS was observed in adjacent channel based on both full buffer and low traffic mode.</a:t>
            </a:r>
          </a:p>
          <a:p>
            <a:pPr lvl="3"/>
            <a:endParaRPr lang="en-US" altLang="ko-KR" sz="9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Micro-to-Micro</a:t>
            </a:r>
          </a:p>
          <a:p>
            <a:pPr lvl="3"/>
            <a:r>
              <a:rPr lang="en-US" altLang="ko-KR" sz="900" dirty="0">
                <a:latin typeface="Arial" panose="020B0604020202020204" pitchFamily="34" charset="0"/>
                <a:cs typeface="Arial" panose="020B0604020202020204" pitchFamily="34" charset="0"/>
              </a:rPr>
              <a:t>Simulations were performed by 3 companies the results for BS-BS interference were contradictory as summarized below:</a:t>
            </a:r>
          </a:p>
          <a:p>
            <a:pPr lvl="4">
              <a:buFont typeface="+mj-lt"/>
              <a:buAutoNum type="arabicPeriod"/>
            </a:pPr>
            <a:r>
              <a:rPr lang="en-US" altLang="ko-KR" sz="900" dirty="0">
                <a:latin typeface="Arial" panose="020B0604020202020204" pitchFamily="34" charset="0"/>
                <a:cs typeface="Arial" panose="020B0604020202020204" pitchFamily="34" charset="0"/>
              </a:rPr>
              <a:t>no performance degradation relating to ACLR/ACS was observed</a:t>
            </a:r>
          </a:p>
          <a:p>
            <a:pPr lvl="4">
              <a:buFont typeface="+mj-lt"/>
              <a:buAutoNum type="arabicPeriod"/>
            </a:pPr>
            <a:r>
              <a:rPr lang="en-US" altLang="ko-KR" sz="900" dirty="0">
                <a:latin typeface="Arial" panose="020B0604020202020204" pitchFamily="34" charset="0"/>
                <a:cs typeface="Arial" panose="020B0604020202020204" pitchFamily="34" charset="0"/>
              </a:rPr>
              <a:t>Significant BS to BS interference was observed relating to ACLR/ACS observed</a:t>
            </a:r>
          </a:p>
          <a:p>
            <a:pPr lvl="3"/>
            <a:r>
              <a:rPr lang="en-GB" altLang="ko-KR" sz="900" dirty="0">
                <a:latin typeface="Arial" panose="020B0604020202020204" pitchFamily="34" charset="0"/>
                <a:cs typeface="Arial" panose="020B0604020202020204" pitchFamily="34" charset="0"/>
              </a:rPr>
              <a:t>All results showed that there was no UE to UE interference relating to ACLR/ACS.</a:t>
            </a:r>
            <a:endParaRPr lang="en-US" altLang="ko-KR" sz="900" dirty="0">
              <a:latin typeface="Arial" panose="020B0604020202020204" pitchFamily="34" charset="0"/>
              <a:cs typeface="Arial" panose="020B0604020202020204" pitchFamily="34" charset="0"/>
            </a:endParaRPr>
          </a:p>
          <a:p>
            <a:pPr lvl="3"/>
            <a:r>
              <a:rPr lang="en-US" altLang="ko-KR" sz="900" dirty="0">
                <a:latin typeface="Arial" panose="020B0604020202020204" pitchFamily="34" charset="0"/>
                <a:cs typeface="Arial" panose="020B0604020202020204" pitchFamily="34" charset="0"/>
              </a:rPr>
              <a:t>Some deployments in which the micro is close to the victim may cause losses in a victim network, but this is lost in the statistics. Operators may need to take care about the distance between micros in close range.</a:t>
            </a:r>
          </a:p>
          <a:p>
            <a:pPr lvl="3"/>
            <a:endParaRPr lang="en-US" altLang="ko-KR" sz="900" dirty="0">
              <a:latin typeface="Arial" panose="020B0604020202020204" pitchFamily="34" charset="0"/>
              <a:cs typeface="Arial" panose="020B0604020202020204" pitchFamily="34" charset="0"/>
            </a:endParaRPr>
          </a:p>
          <a:p>
            <a:pPr lvl="1"/>
            <a:r>
              <a:rPr lang="en-US" altLang="ko-KR" sz="1400" dirty="0">
                <a:latin typeface="Arial" panose="020B0604020202020204" pitchFamily="34" charset="0"/>
                <a:cs typeface="Arial" panose="020B0604020202020204" pitchFamily="34" charset="0"/>
              </a:rPr>
              <a:t>It is noted that </a:t>
            </a:r>
            <a:r>
              <a:rPr lang="en-US" altLang="ko-KR" sz="1400" dirty="0" smtClean="0">
                <a:latin typeface="Arial" panose="020B0604020202020204" pitchFamily="34" charset="0"/>
                <a:cs typeface="Arial" panose="020B0604020202020204" pitchFamily="34" charset="0"/>
              </a:rPr>
              <a:t>there </a:t>
            </a:r>
            <a:r>
              <a:rPr lang="en-US" altLang="ko-KR" sz="1400" dirty="0">
                <a:latin typeface="Arial" panose="020B0604020202020204" pitchFamily="34" charset="0"/>
                <a:cs typeface="Arial" panose="020B0604020202020204" pitchFamily="34" charset="0"/>
              </a:rPr>
              <a:t>may be a possibility of UE blocking occurring but this was not investigated as the studies in this WI are focused on ACLR/ACS co-existence impact. </a:t>
            </a:r>
          </a:p>
        </p:txBody>
      </p:sp>
      <p:sp>
        <p:nvSpPr>
          <p:cNvPr id="4" name="슬라이드 번호 개체 틀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
        <p:nvSpPr>
          <p:cNvPr id="7" name="제목 1"/>
          <p:cNvSpPr>
            <a:spLocks noGrp="1"/>
          </p:cNvSpPr>
          <p:nvPr>
            <p:ph type="title"/>
          </p:nvPr>
        </p:nvSpPr>
        <p:spPr>
          <a:xfrm>
            <a:off x="457200" y="274638"/>
            <a:ext cx="8229600" cy="79216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ko-KR" sz="3200" dirty="0"/>
              <a:t> Summary for FR2 co-existence evaluation of CLI</a:t>
            </a:r>
            <a:endParaRPr lang="ko-KR" altLang="en-US" sz="3200" dirty="0"/>
          </a:p>
        </p:txBody>
      </p:sp>
    </p:spTree>
    <p:extLst>
      <p:ext uri="{BB962C8B-B14F-4D97-AF65-F5344CB8AC3E}">
        <p14:creationId xmlns:p14="http://schemas.microsoft.com/office/powerpoint/2010/main" val="143958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2800" dirty="0"/>
              <a:t>Recommendations for co-existence evaluation of CLI</a:t>
            </a:r>
            <a:endParaRPr lang="ko-KR" altLang="en-US" sz="2800"/>
          </a:p>
        </p:txBody>
      </p:sp>
      <p:sp>
        <p:nvSpPr>
          <p:cNvPr id="3" name="내용 개체 틀 2"/>
          <p:cNvSpPr>
            <a:spLocks noGrp="1"/>
          </p:cNvSpPr>
          <p:nvPr>
            <p:ph idx="1"/>
          </p:nvPr>
        </p:nvSpPr>
        <p:spPr>
          <a:xfrm>
            <a:off x="457200" y="990599"/>
            <a:ext cx="8229600" cy="5330765"/>
          </a:xfrm>
        </p:spPr>
        <p:txBody>
          <a:bodyPr/>
          <a:lstStyle/>
          <a:p>
            <a:pPr marL="57150" indent="0">
              <a:buNone/>
            </a:pPr>
            <a:r>
              <a:rPr lang="en-US" altLang="ko-KR" sz="2000" b="1" dirty="0">
                <a:latin typeface="Arial" panose="020B0604020202020204" pitchFamily="34" charset="0"/>
                <a:cs typeface="Arial" panose="020B0604020202020204" pitchFamily="34" charset="0"/>
              </a:rPr>
              <a:t>&lt;FR1&gt;</a:t>
            </a:r>
          </a:p>
          <a:p>
            <a:pPr lvl="1"/>
            <a:r>
              <a:rPr lang="en-US" altLang="ko-KR" sz="1600" dirty="0">
                <a:latin typeface="Arial" panose="020B0604020202020204" pitchFamily="34" charset="0"/>
                <a:cs typeface="Arial" panose="020B0604020202020204" pitchFamily="34" charset="0"/>
              </a:rPr>
              <a:t>Macro-to-Macro</a:t>
            </a:r>
          </a:p>
          <a:p>
            <a:pPr lvl="2"/>
            <a:endParaRPr lang="en-US" altLang="ko-KR" sz="1200" dirty="0">
              <a:latin typeface="Arial" panose="020B0604020202020204" pitchFamily="34" charset="0"/>
              <a:cs typeface="Arial" panose="020B0604020202020204" pitchFamily="34" charset="0"/>
            </a:endParaRPr>
          </a:p>
          <a:p>
            <a:pPr lvl="2"/>
            <a:r>
              <a:rPr lang="en-US" altLang="ko-KR" sz="1200" dirty="0">
                <a:latin typeface="Arial" panose="020B0604020202020204" pitchFamily="34" charset="0"/>
                <a:cs typeface="Arial" panose="020B0604020202020204" pitchFamily="34" charset="0"/>
              </a:rPr>
              <a:t>Performance degradation was observed from the BS-to-BS interference for macro-macro scenario, which suggests that dynamic TDD should not be operated in such scenarios.</a:t>
            </a:r>
          </a:p>
          <a:p>
            <a:pPr marL="457200" lvl="1" indent="0">
              <a:buNone/>
            </a:pPr>
            <a:r>
              <a:rPr lang="en-US" altLang="ko-KR" sz="1200" dirty="0">
                <a:latin typeface="Arial" panose="020B0604020202020204" pitchFamily="34" charset="0"/>
                <a:cs typeface="Arial" panose="020B0604020202020204" pitchFamily="34" charset="0"/>
              </a:rPr>
              <a:t> </a:t>
            </a:r>
            <a:endParaRPr lang="en-US" altLang="ko-KR" sz="1600" dirty="0">
              <a:latin typeface="Arial" panose="020B0604020202020204" pitchFamily="34" charset="0"/>
              <a:cs typeface="Arial" panose="020B0604020202020204" pitchFamily="34" charset="0"/>
            </a:endParaRPr>
          </a:p>
          <a:p>
            <a:pPr lvl="1"/>
            <a:r>
              <a:rPr lang="en-US" altLang="ko-KR" sz="1600" dirty="0">
                <a:latin typeface="Arial" panose="020B0604020202020204" pitchFamily="34" charset="0"/>
                <a:cs typeface="Arial" panose="020B0604020202020204" pitchFamily="34" charset="0"/>
              </a:rPr>
              <a:t>Indoor scenarios (Indoor-to-Macro &amp; Indoor-to-Indoor)</a:t>
            </a:r>
          </a:p>
          <a:p>
            <a:pPr marL="457200" lvl="1" indent="0">
              <a:buNone/>
            </a:pPr>
            <a:endParaRPr lang="en-US" altLang="ko-KR" sz="1200" dirty="0">
              <a:latin typeface="Arial" panose="020B0604020202020204" pitchFamily="34" charset="0"/>
              <a:cs typeface="Arial" panose="020B0604020202020204" pitchFamily="34" charset="0"/>
            </a:endParaRPr>
          </a:p>
          <a:p>
            <a:pPr lvl="2"/>
            <a:r>
              <a:rPr lang="en-US" altLang="ko-KR" sz="1200" dirty="0">
                <a:latin typeface="Arial" panose="020B0604020202020204" pitchFamily="34" charset="0"/>
                <a:cs typeface="Arial" panose="020B0604020202020204" pitchFamily="34" charset="0"/>
              </a:rPr>
              <a:t>Performance degradations were not observed from operating dynamic TDD between an indoor network and a macro network and vice versa if there is sufficient isolation between them. </a:t>
            </a:r>
            <a:r>
              <a:rPr lang="en-US" altLang="ko-KR" sz="1200" dirty="0" smtClean="0">
                <a:latin typeface="Arial" panose="020B0604020202020204" pitchFamily="34" charset="0"/>
                <a:cs typeface="Arial" panose="020B0604020202020204" pitchFamily="34" charset="0"/>
              </a:rPr>
              <a:t>No </a:t>
            </a:r>
            <a:r>
              <a:rPr lang="en-US" altLang="ko-KR" sz="1200" dirty="0">
                <a:latin typeface="Arial" panose="020B0604020202020204" pitchFamily="34" charset="0"/>
                <a:cs typeface="Arial" panose="020B0604020202020204" pitchFamily="34" charset="0"/>
              </a:rPr>
              <a:t>significant impact from operating dynamic TDD for the indoor scenario was observed as long as the BS and UE powers are similar and the operators co-ordinate so that basestation positions are offset. If higher BS power is assumed, some throughput degradation in the indoor scenario was observed due to </a:t>
            </a:r>
            <a:r>
              <a:rPr lang="en-US" altLang="ko-KR" sz="1200" dirty="0">
                <a:latin typeface="Arial" panose="020B0604020202020204" pitchFamily="34" charset="0"/>
                <a:cs typeface="Arial" panose="020B0604020202020204" pitchFamily="34" charset="0"/>
              </a:rPr>
              <a:t>BS to BS interference. The observations imply that dynamic TDD can be used in indoors as long as care is taken.</a:t>
            </a:r>
          </a:p>
          <a:p>
            <a:pPr marL="457200" lvl="1" indent="0">
              <a:buNone/>
            </a:pPr>
            <a:endParaRPr lang="en-US" altLang="ko-KR" sz="1200" dirty="0">
              <a:latin typeface="Arial" panose="020B0604020202020204" pitchFamily="34" charset="0"/>
              <a:cs typeface="Arial" panose="020B0604020202020204" pitchFamily="34" charset="0"/>
            </a:endParaRPr>
          </a:p>
          <a:p>
            <a:pPr marL="457200" lvl="1" indent="0">
              <a:buNone/>
            </a:pPr>
            <a:endParaRPr lang="en-US" altLang="ko-KR" sz="1200" dirty="0">
              <a:latin typeface="Arial" panose="020B0604020202020204" pitchFamily="34" charset="0"/>
              <a:cs typeface="Arial" panose="020B0604020202020204" pitchFamily="34" charset="0"/>
            </a:endParaRPr>
          </a:p>
        </p:txBody>
      </p:sp>
      <p:sp>
        <p:nvSpPr>
          <p:cNvPr id="4" name="슬라이드 번호 개체 틀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021976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9E93D87-F546-4F37-AD74-8274EE870F01}"/>
              </a:ext>
            </a:extLst>
          </p:cNvPr>
          <p:cNvSpPr>
            <a:spLocks noGrp="1"/>
          </p:cNvSpPr>
          <p:nvPr>
            <p:ph idx="1"/>
          </p:nvPr>
        </p:nvSpPr>
        <p:spPr/>
        <p:txBody>
          <a:bodyPr/>
          <a:lstStyle/>
          <a:p>
            <a:pPr marL="57150" lvl="1" indent="0">
              <a:buNone/>
            </a:pPr>
            <a:r>
              <a:rPr lang="en-US" altLang="ko-KR" b="1" dirty="0">
                <a:latin typeface="Arial" panose="020B0604020202020204" pitchFamily="34" charset="0"/>
                <a:cs typeface="Arial" panose="020B0604020202020204" pitchFamily="34" charset="0"/>
              </a:rPr>
              <a:t>&lt;FR2&gt;</a:t>
            </a:r>
          </a:p>
          <a:p>
            <a:pPr marL="342900" lvl="1"/>
            <a:r>
              <a:rPr lang="en-US" altLang="ko-KR" sz="1600" dirty="0">
                <a:latin typeface="Arial" panose="020B0604020202020204" pitchFamily="34" charset="0"/>
                <a:cs typeface="Arial" panose="020B0604020202020204" pitchFamily="34" charset="0"/>
              </a:rPr>
              <a:t>Macro-to-Macro</a:t>
            </a:r>
          </a:p>
          <a:p>
            <a:pPr marL="57150" lvl="1" indent="0">
              <a:buNone/>
            </a:pPr>
            <a:endParaRPr lang="en-US" altLang="ko-KR" sz="1200" dirty="0">
              <a:latin typeface="Arial" panose="020B0604020202020204" pitchFamily="34" charset="0"/>
              <a:cs typeface="Arial" panose="020B0604020202020204" pitchFamily="34" charset="0"/>
            </a:endParaRPr>
          </a:p>
          <a:p>
            <a:pPr lvl="1">
              <a:buFont typeface="Arial" panose="020B0604020202020204" pitchFamily="34" charset="0"/>
              <a:buChar char="•"/>
            </a:pPr>
            <a:r>
              <a:rPr lang="en-US" altLang="ko-KR" sz="1200" dirty="0">
                <a:latin typeface="Arial" panose="020B0604020202020204" pitchFamily="34" charset="0"/>
                <a:cs typeface="Arial" panose="020B0604020202020204" pitchFamily="34" charset="0"/>
              </a:rPr>
              <a:t>Some performance degradation was observed from the BS-to-BS interference for macro-macro scenario. The differences in the simulation results imply </a:t>
            </a:r>
            <a:r>
              <a:rPr lang="en-US" altLang="ko-KR" sz="1200" dirty="0">
                <a:latin typeface="Arial" panose="020B0604020202020204" pitchFamily="34" charset="0"/>
                <a:cs typeface="Arial" panose="020B0604020202020204" pitchFamily="34" charset="0"/>
              </a:rPr>
              <a:t>that operating </a:t>
            </a:r>
            <a:r>
              <a:rPr lang="en-US" altLang="ko-KR" sz="1200" dirty="0">
                <a:latin typeface="Arial" panose="020B0604020202020204" pitchFamily="34" charset="0"/>
                <a:cs typeface="Arial" panose="020B0604020202020204" pitchFamily="34" charset="0"/>
              </a:rPr>
              <a:t>dynamic TDD in this scenario without impact to neighbor network may be deployment dependent and </a:t>
            </a:r>
            <a:r>
              <a:rPr lang="en-US" altLang="ko-KR" sz="1200" dirty="0">
                <a:latin typeface="Arial" panose="020B0604020202020204" pitchFamily="34" charset="0"/>
                <a:cs typeface="Arial" panose="020B0604020202020204" pitchFamily="34" charset="0"/>
              </a:rPr>
              <a:t>requires </a:t>
            </a:r>
            <a:r>
              <a:rPr lang="en-US" altLang="ko-KR" sz="1200" dirty="0">
                <a:latin typeface="Arial" panose="020B0604020202020204" pitchFamily="34" charset="0"/>
                <a:cs typeface="Arial" panose="020B0604020202020204" pitchFamily="34" charset="0"/>
              </a:rPr>
              <a:t>at least careful planning and collaboration between operators </a:t>
            </a:r>
            <a:r>
              <a:rPr lang="en-US" altLang="ko-KR" sz="1200" dirty="0">
                <a:latin typeface="Arial" panose="020B0604020202020204" pitchFamily="34" charset="0"/>
                <a:cs typeface="Arial" panose="020B0604020202020204" pitchFamily="34" charset="0"/>
              </a:rPr>
              <a:t>to </a:t>
            </a:r>
            <a:r>
              <a:rPr lang="en-US" altLang="ko-KR" sz="1200" dirty="0">
                <a:latin typeface="Arial" panose="020B0604020202020204" pitchFamily="34" charset="0"/>
                <a:cs typeface="Arial" panose="020B0604020202020204" pitchFamily="34" charset="0"/>
              </a:rPr>
              <a:t>avoid </a:t>
            </a:r>
            <a:r>
              <a:rPr lang="en-US" altLang="ko-KR" sz="1200" dirty="0">
                <a:latin typeface="Arial" panose="020B0604020202020204" pitchFamily="34" charset="0"/>
                <a:cs typeface="Arial" panose="020B0604020202020204" pitchFamily="34" charset="0"/>
              </a:rPr>
              <a:t>performance </a:t>
            </a:r>
            <a:r>
              <a:rPr lang="en-US" altLang="ko-KR" sz="1200" dirty="0">
                <a:latin typeface="Arial" panose="020B0604020202020204" pitchFamily="34" charset="0"/>
                <a:cs typeface="Arial" panose="020B0604020202020204" pitchFamily="34" charset="0"/>
              </a:rPr>
              <a:t>impact</a:t>
            </a:r>
            <a:r>
              <a:rPr lang="en-US" altLang="ko-KR" sz="1200" dirty="0">
                <a:latin typeface="Arial" panose="020B0604020202020204" pitchFamily="34" charset="0"/>
                <a:cs typeface="Arial" panose="020B0604020202020204" pitchFamily="34" charset="0"/>
              </a:rPr>
              <a:t>.</a:t>
            </a:r>
          </a:p>
          <a:p>
            <a:pPr marL="457200" lvl="1" indent="0">
              <a:buNone/>
            </a:pPr>
            <a:endParaRPr lang="en-US" altLang="ko-KR" sz="1200" dirty="0">
              <a:latin typeface="Arial" panose="020B0604020202020204" pitchFamily="34" charset="0"/>
              <a:cs typeface="Arial" panose="020B0604020202020204" pitchFamily="34" charset="0"/>
            </a:endParaRPr>
          </a:p>
          <a:p>
            <a:pPr>
              <a:buFont typeface="Arial" panose="020B0604020202020204" pitchFamily="34" charset="0"/>
              <a:buChar char="−"/>
            </a:pPr>
            <a:r>
              <a:rPr lang="en-US" altLang="ko-KR" sz="1600" dirty="0">
                <a:latin typeface="Arial" panose="020B0604020202020204" pitchFamily="34" charset="0"/>
                <a:cs typeface="Arial" panose="020B0604020202020204" pitchFamily="34" charset="0"/>
              </a:rPr>
              <a:t>Indoor scenarios (Indoor-to-Macro &amp; Indoor-to-Indoor)</a:t>
            </a:r>
          </a:p>
          <a:p>
            <a:pPr marL="457200" lvl="1" indent="0">
              <a:buNone/>
            </a:pPr>
            <a:endParaRPr lang="en-US" altLang="ko-KR" sz="1200" dirty="0">
              <a:latin typeface="Arial" panose="020B0604020202020204" pitchFamily="34" charset="0"/>
              <a:cs typeface="Arial" panose="020B0604020202020204" pitchFamily="34" charset="0"/>
            </a:endParaRPr>
          </a:p>
          <a:p>
            <a:pPr lvl="1">
              <a:buFont typeface="Arial" panose="020B0604020202020204" pitchFamily="34" charset="0"/>
              <a:buChar char="•"/>
            </a:pPr>
            <a:r>
              <a:rPr lang="en-US" altLang="ko-KR" sz="1200" dirty="0">
                <a:latin typeface="Arial" panose="020B0604020202020204" pitchFamily="34" charset="0"/>
                <a:cs typeface="Arial" panose="020B0604020202020204" pitchFamily="34" charset="0"/>
              </a:rPr>
              <a:t>Performance degradations were not observed from operating dynamic TDD between an indoor network and a macro network if there is sufficient isolation between them. </a:t>
            </a:r>
            <a:r>
              <a:rPr lang="en-US" altLang="ko-KR" sz="1200" dirty="0">
                <a:latin typeface="Arial" panose="020B0604020202020204" pitchFamily="34" charset="0"/>
                <a:cs typeface="Arial" panose="020B0604020202020204" pitchFamily="34" charset="0"/>
              </a:rPr>
              <a:t>Results </a:t>
            </a:r>
            <a:r>
              <a:rPr lang="en-US" altLang="ko-KR" sz="1200" dirty="0">
                <a:latin typeface="Arial" panose="020B0604020202020204" pitchFamily="34" charset="0"/>
                <a:cs typeface="Arial" panose="020B0604020202020204" pitchFamily="34" charset="0"/>
              </a:rPr>
              <a:t>suggested that to avoid degradation, careful layout and parameterization are necessary for indoor to indoor scenario. Overall, the observations imply that dynamic TDD can be used indoors as long as care is taken.</a:t>
            </a:r>
          </a:p>
          <a:p>
            <a:pPr marL="457200" lvl="1" indent="0">
              <a:buNone/>
            </a:pPr>
            <a:endParaRPr lang="en-US" altLang="ko-KR" sz="1200" dirty="0">
              <a:latin typeface="Arial" panose="020B0604020202020204" pitchFamily="34" charset="0"/>
              <a:cs typeface="Arial" panose="020B0604020202020204" pitchFamily="34" charset="0"/>
            </a:endParaRPr>
          </a:p>
          <a:p>
            <a:pPr>
              <a:buFont typeface="Arial" panose="020B0604020202020204" pitchFamily="34" charset="0"/>
              <a:buChar char="−"/>
            </a:pPr>
            <a:r>
              <a:rPr lang="en-US" altLang="ko-KR" sz="1600" dirty="0" smtClean="0">
                <a:latin typeface="Arial" panose="020B0604020202020204" pitchFamily="34" charset="0"/>
                <a:cs typeface="Arial" panose="020B0604020202020204" pitchFamily="34" charset="0"/>
              </a:rPr>
              <a:t>Micro-to-micro</a:t>
            </a:r>
            <a:endParaRPr lang="en-US" altLang="ko-KR" sz="1200" dirty="0">
              <a:latin typeface="Arial" panose="020B0604020202020204" pitchFamily="34" charset="0"/>
              <a:cs typeface="Arial" panose="020B0604020202020204" pitchFamily="34" charset="0"/>
            </a:endParaRPr>
          </a:p>
          <a:p>
            <a:pPr lvl="1">
              <a:buFont typeface="Arial" panose="020B0604020202020204" pitchFamily="34" charset="0"/>
              <a:buChar char="•"/>
            </a:pPr>
            <a:r>
              <a:rPr lang="en-US" altLang="ko-KR" sz="1200" dirty="0">
                <a:latin typeface="Arial" panose="020B0604020202020204" pitchFamily="34" charset="0"/>
                <a:cs typeface="Arial" panose="020B0604020202020204" pitchFamily="34" charset="0"/>
              </a:rPr>
              <a:t>For micro to micro, the differences in the simulation results imply that to avoid BS to BS interference, operators may need to consider the proximity of micro BS in the same area. Overall, the observations imply that dynamic TDD can be used in certain micro deployments as long as care is taken.</a:t>
            </a:r>
          </a:p>
          <a:p>
            <a:pPr marL="457200" lvl="1" indent="0">
              <a:buNone/>
            </a:pPr>
            <a:endParaRPr lang="sv-SE" dirty="0"/>
          </a:p>
        </p:txBody>
      </p:sp>
      <p:sp>
        <p:nvSpPr>
          <p:cNvPr id="4" name="Slide Number Placeholder 3">
            <a:extLst>
              <a:ext uri="{FF2B5EF4-FFF2-40B4-BE49-F238E27FC236}">
                <a16:creationId xmlns:a16="http://schemas.microsoft.com/office/drawing/2014/main" xmlns="" id="{E7EB5FFB-1CE8-4DFE-83B7-9E3A51AF2527}"/>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5" name="제목 1"/>
          <p:cNvSpPr>
            <a:spLocks noGrp="1"/>
          </p:cNvSpPr>
          <p:nvPr>
            <p:ph type="title"/>
          </p:nvPr>
        </p:nvSpPr>
        <p:spPr>
          <a:xfrm>
            <a:off x="469557" y="228600"/>
            <a:ext cx="8229600" cy="792162"/>
          </a:xfrm>
        </p:spPr>
        <p:txBody>
          <a:bodyPr/>
          <a:lstStyle/>
          <a:p>
            <a:r>
              <a:rPr lang="en-US" altLang="ko-KR" sz="2800" dirty="0"/>
              <a:t>Recommendations for co-existence evaluation of CLI</a:t>
            </a:r>
            <a:endParaRPr lang="ko-KR" altLang="en-US" sz="2800"/>
          </a:p>
        </p:txBody>
      </p:sp>
    </p:spTree>
    <p:extLst>
      <p:ext uri="{BB962C8B-B14F-4D97-AF65-F5344CB8AC3E}">
        <p14:creationId xmlns:p14="http://schemas.microsoft.com/office/powerpoint/2010/main" val="782901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References</a:t>
            </a:r>
            <a:endParaRPr lang="ko-KR" altLang="en-US"/>
          </a:p>
        </p:txBody>
      </p:sp>
      <p:sp>
        <p:nvSpPr>
          <p:cNvPr id="3" name="내용 개체 틀 2"/>
          <p:cNvSpPr>
            <a:spLocks noGrp="1"/>
          </p:cNvSpPr>
          <p:nvPr>
            <p:ph idx="1"/>
          </p:nvPr>
        </p:nvSpPr>
        <p:spPr/>
        <p:txBody>
          <a:bodyPr/>
          <a:lstStyle/>
          <a:p>
            <a:pPr marL="0" indent="0">
              <a:buNone/>
            </a:pPr>
            <a:r>
              <a:rPr lang="en-US" altLang="ko-KR" sz="1800" dirty="0"/>
              <a:t>[1] R4-1905522, “[CLI] Discussion on CLI co-existence simulation results for FR1” , Huawei, HiSilicon</a:t>
            </a:r>
          </a:p>
          <a:p>
            <a:pPr marL="0" indent="0">
              <a:buNone/>
            </a:pPr>
            <a:r>
              <a:rPr lang="en-US" altLang="ko-KR" sz="1800" dirty="0"/>
              <a:t>[2] R4-1905523, “[CLI] Discussion on CLI co-existence simulation results for FR2” , Huawei, HiSilicon</a:t>
            </a:r>
          </a:p>
          <a:p>
            <a:pPr marL="0" indent="0">
              <a:buNone/>
            </a:pPr>
            <a:r>
              <a:rPr lang="en-US" altLang="ko-KR" sz="1800" dirty="0"/>
              <a:t>[3] R4-1906045, “ Co-existence simulation results of CLI for FR1” , LGE</a:t>
            </a:r>
          </a:p>
          <a:p>
            <a:pPr marL="0" indent="0">
              <a:buNone/>
            </a:pPr>
            <a:r>
              <a:rPr lang="en-US" altLang="ko-KR" sz="1800" dirty="0"/>
              <a:t>[4] R4-1906046, “ Co-existence simulation results of CLI for FR2” , LGE</a:t>
            </a:r>
          </a:p>
          <a:p>
            <a:pPr marL="0" indent="0">
              <a:buNone/>
            </a:pPr>
            <a:r>
              <a:rPr lang="en-US" altLang="ko-KR" sz="1800" dirty="0"/>
              <a:t>[5] R4-1906097, “Simulation results for urban macro 4GHz” , Ericsson</a:t>
            </a:r>
          </a:p>
          <a:p>
            <a:pPr marL="0" indent="0">
              <a:buNone/>
            </a:pPr>
            <a:r>
              <a:rPr lang="en-US" altLang="ko-KR" sz="1800" dirty="0"/>
              <a:t>[6] R4-1906098, “Simulation results for urban macro 30GHz” , Ericsson</a:t>
            </a:r>
          </a:p>
          <a:p>
            <a:pPr marL="0" indent="0">
              <a:buNone/>
            </a:pPr>
            <a:r>
              <a:rPr lang="en-US" altLang="ko-KR" sz="1800" dirty="0"/>
              <a:t>[7] R4-1906099, “Simulation results for indoors 4GHz” , Ericsson</a:t>
            </a:r>
          </a:p>
          <a:p>
            <a:pPr marL="0" indent="0">
              <a:buNone/>
            </a:pPr>
            <a:r>
              <a:rPr lang="en-US" altLang="ko-KR" sz="1800" dirty="0"/>
              <a:t>[8] R4-1906100, “Simulation results for indoors 30GHz” , Ericsson</a:t>
            </a:r>
          </a:p>
          <a:p>
            <a:pPr marL="0" indent="0">
              <a:buNone/>
            </a:pPr>
            <a:r>
              <a:rPr lang="en-US" altLang="ko-KR" sz="1800" dirty="0"/>
              <a:t>[9] R4-1906101, “Simulation results for micro 30GHz” , Ericsson</a:t>
            </a:r>
          </a:p>
          <a:p>
            <a:pPr marL="0" indent="0">
              <a:buNone/>
            </a:pPr>
            <a:r>
              <a:rPr lang="en-US" altLang="ko-KR" sz="1800" dirty="0"/>
              <a:t>[10] R4-1906703, “ Qualcomm results for UE-to-UE CLI” , Qualcomm</a:t>
            </a:r>
          </a:p>
          <a:p>
            <a:pPr marL="0" indent="0">
              <a:buNone/>
            </a:pPr>
            <a:r>
              <a:rPr lang="en-US" altLang="ko-KR" sz="1800" dirty="0"/>
              <a:t>[11] R4-1906879, “TP to TR 38.828 ACI simulation results” , Nokia</a:t>
            </a:r>
          </a:p>
          <a:p>
            <a:pPr marL="0" indent="0">
              <a:buNone/>
            </a:pPr>
            <a:endParaRPr lang="en-US" altLang="ko-KR" sz="1800" dirty="0"/>
          </a:p>
          <a:p>
            <a:pPr marL="0" indent="0">
              <a:buNone/>
            </a:pPr>
            <a:endParaRPr lang="en-US" altLang="ko-KR" sz="1800" dirty="0"/>
          </a:p>
          <a:p>
            <a:pPr marL="0" indent="0">
              <a:buNone/>
            </a:pPr>
            <a:endParaRPr lang="en-US" altLang="ko-KR" sz="1800" dirty="0"/>
          </a:p>
          <a:p>
            <a:pPr marL="0" indent="0">
              <a:buNone/>
            </a:pPr>
            <a:endParaRPr lang="ko-KR" altLang="en-US" sz="1800" dirty="0"/>
          </a:p>
        </p:txBody>
      </p:sp>
      <p:sp>
        <p:nvSpPr>
          <p:cNvPr id="4" name="슬라이드 번호 개체 틀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5044421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200F65EB-5730-43A8-9AFA-15BFC5DC8F7F}">
  <ds:schemaRefs>
    <ds:schemaRef ds:uri="http://purl.org/dc/terms/"/>
    <ds:schemaRef ds:uri="http://www.w3.org/XML/1998/namespace"/>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17c5c574-4f42-45b3-8a7f-77d8e859d074"/>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30917</TotalTime>
  <Words>1290</Words>
  <Application>Microsoft Office PowerPoint</Application>
  <PresentationFormat>화면 슬라이드 쇼(4:3)</PresentationFormat>
  <Paragraphs>106</Paragraphs>
  <Slides>7</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7</vt:i4>
      </vt:variant>
    </vt:vector>
  </HeadingPairs>
  <TitlesOfParts>
    <vt:vector size="12" baseType="lpstr">
      <vt:lpstr>宋体</vt:lpstr>
      <vt:lpstr>맑은 고딕</vt:lpstr>
      <vt:lpstr>Arial</vt:lpstr>
      <vt:lpstr>Calibri</vt:lpstr>
      <vt:lpstr>Office Theme</vt:lpstr>
      <vt:lpstr>WF on summary and recommendations for  co-existence evaluation of CLI</vt:lpstr>
      <vt:lpstr>Background</vt:lpstr>
      <vt:lpstr> Summary for FR1 co-existence evaluation of CLI</vt:lpstr>
      <vt:lpstr> Summary for FR2 co-existence evaluation of CLI</vt:lpstr>
      <vt:lpstr>Recommendations for co-existence evaluation of CLI</vt:lpstr>
      <vt:lpstr>Recommendations for co-existence evaluation of CLI</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박종근/선임연구원/차세대표준(연)CAS팀(jong1.park@lge.com)</cp:lastModifiedBy>
  <cp:revision>1608</cp:revision>
  <dcterms:created xsi:type="dcterms:W3CDTF">2013-05-13T16:02:00Z</dcterms:created>
  <dcterms:modified xsi:type="dcterms:W3CDTF">2019-05-17T15:52:17Z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6d5b9720-ea51-478a-a9e6-33d36e432f93</vt:lpwstr>
  </property>
  <property fmtid="{D5CDD505-2E9C-101B-9397-08002B2CF9AE}" pid="7" name="CTP_TimeStamp">
    <vt:lpwstr>2018-11-16 16:20:05Z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