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2"/>
    <p:sldId id="265" r:id="rId3"/>
    <p:sldId id="273" r:id="rId4"/>
    <p:sldId id="274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918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ke" initials="M" lastIdx="2" clrIdx="0"/>
  <p:cmAuthor id="2" name="Bill Shvodian" initials="WMS" lastIdx="4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114" autoAdjust="0"/>
    <p:restoredTop sz="94660"/>
  </p:normalViewPr>
  <p:slideViewPr>
    <p:cSldViewPr snapToGrid="0">
      <p:cViewPr>
        <p:scale>
          <a:sx n="70" d="100"/>
          <a:sy n="70" d="100"/>
        </p:scale>
        <p:origin x="-1252" y="-48"/>
      </p:cViewPr>
      <p:guideLst>
        <p:guide orient="horz" pos="2160"/>
        <p:guide pos="291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C27424-2515-4BE7-9C59-2F9ECB093615}" type="datetimeFigureOut">
              <a:rPr lang="zh-TW" altLang="en-US" smtClean="0"/>
              <a:t>2019/5/18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0B3FF4-9D29-4E3E-BA5D-120BBC8C0A3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471203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FA2AB-81E9-4E22-86B6-D6DF6A3D4ADC}" type="datetime1">
              <a:rPr lang="en-US" altLang="zh-TW" smtClean="0"/>
              <a:t>5/18/2019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C7C9C-C2DA-492E-B60A-F2B7D0641B09}" type="datetime1">
              <a:rPr lang="en-US" altLang="zh-TW" smtClean="0"/>
              <a:t>5/18/2019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6B76A-C84D-4A9F-B08B-71D4F5E0F717}" type="datetime1">
              <a:rPr lang="en-US" altLang="zh-TW" smtClean="0"/>
              <a:t>5/18/2019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E2F34-3BA5-465A-B351-9288D2130EFD}" type="datetime1">
              <a:rPr lang="en-US" altLang="zh-TW" smtClean="0"/>
              <a:t>5/18/2019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1012B-6F2E-47FB-B022-83D20CCE73A2}" type="datetime1">
              <a:rPr lang="en-US" altLang="zh-TW" smtClean="0"/>
              <a:t>5/18/2019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E20CA-85EE-4EF8-8BD9-4E7789FD3B77}" type="datetime1">
              <a:rPr lang="en-US" altLang="zh-TW" smtClean="0"/>
              <a:t>5/18/2019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09641-C6D7-485F-A2E8-7D0736960B5A}" type="datetime1">
              <a:rPr lang="en-US" altLang="zh-TW" smtClean="0"/>
              <a:t>5/18/2019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52D5B-2679-4A68-8B39-7A00824907E2}" type="datetime1">
              <a:rPr lang="en-US" altLang="zh-TW" smtClean="0"/>
              <a:t>5/18/2019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D4AAF-E715-4EA8-819E-855064775BDC}" type="datetime1">
              <a:rPr lang="en-US" altLang="zh-TW" smtClean="0"/>
              <a:t>5/18/2019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9BFEF-B4C2-42A2-BE3E-738D2DDE095D}" type="datetime1">
              <a:rPr lang="en-US" altLang="zh-TW" smtClean="0"/>
              <a:t>5/18/2019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82276-401F-422B-A186-E0652FC7606F}" type="datetime1">
              <a:rPr lang="en-US" altLang="zh-TW" smtClean="0"/>
              <a:t>5/18/2019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DA42D0-D418-4D6F-96D5-63F3F440450B}" type="datetime1">
              <a:rPr lang="en-US" altLang="zh-TW" smtClean="0"/>
              <a:t>5/18/2019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EAF434-CF7E-4BD9-B52E-5726728A81FF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0526" y="2613680"/>
            <a:ext cx="8315324" cy="2228908"/>
          </a:xfrm>
        </p:spPr>
        <p:txBody>
          <a:bodyPr anchor="t">
            <a:normAutofit/>
          </a:bodyPr>
          <a:lstStyle/>
          <a:p>
            <a:r>
              <a:rPr lang="en-US" altLang="zh-TW" sz="4800" dirty="0" smtClean="0"/>
              <a:t>WF </a:t>
            </a:r>
            <a:r>
              <a:rPr lang="en-US" altLang="zh-TW" sz="4800" dirty="0"/>
              <a:t>on NSA FDD-TDD HPUE</a:t>
            </a:r>
            <a:br>
              <a:rPr lang="en-US" altLang="zh-TW" sz="4800" dirty="0"/>
            </a:br>
            <a:r>
              <a:rPr lang="en-US" altLang="zh-TW" sz="3600" dirty="0" smtClean="0"/>
              <a:t>CHTTL, China Unicom, </a:t>
            </a:r>
            <a:r>
              <a:rPr lang="en-US" altLang="zh-TW" sz="3600" dirty="0" smtClean="0"/>
              <a:t>OPPO</a:t>
            </a:r>
            <a:endParaRPr lang="en-US" altLang="zh-CN" sz="3600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34694" y="114658"/>
            <a:ext cx="898284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en-GB" altLang="zh-CN" sz="2400" b="1" dirty="0"/>
              <a:t>3GPP TSG-RAN WG4 Meeting #</a:t>
            </a:r>
            <a:r>
              <a:rPr lang="en-GB" altLang="zh-CN" sz="2400" b="1" dirty="0" smtClean="0"/>
              <a:t>9</a:t>
            </a:r>
            <a:r>
              <a:rPr lang="en-US" altLang="zh-CN" sz="2400" b="1" dirty="0" smtClean="0"/>
              <a:t>1	</a:t>
            </a:r>
            <a:r>
              <a:rPr lang="en-GB" altLang="zh-CN" sz="2400" b="1" dirty="0"/>
              <a:t>	                          </a:t>
            </a:r>
            <a:r>
              <a:rPr lang="en-GB" altLang="zh-CN" sz="2400" b="1" dirty="0" smtClean="0"/>
              <a:t>R4-1907488                                                                   Reno, USA, 13</a:t>
            </a:r>
            <a:r>
              <a:rPr lang="en-GB" altLang="zh-CN" sz="2400" b="1" baseline="30000" dirty="0" smtClean="0"/>
              <a:t>th</a:t>
            </a:r>
            <a:r>
              <a:rPr lang="en-GB" altLang="zh-CN" sz="2400" b="1" dirty="0" smtClean="0"/>
              <a:t> May </a:t>
            </a:r>
            <a:r>
              <a:rPr lang="en-GB" altLang="zh-CN" sz="2400" b="1" dirty="0"/>
              <a:t>– </a:t>
            </a:r>
            <a:r>
              <a:rPr lang="en-GB" altLang="zh-CN" sz="2400" b="1" dirty="0" smtClean="0"/>
              <a:t>17</a:t>
            </a:r>
            <a:r>
              <a:rPr lang="en-GB" altLang="zh-CN" sz="2400" b="1" baseline="30000" dirty="0" smtClean="0"/>
              <a:t>th</a:t>
            </a:r>
            <a:r>
              <a:rPr lang="en-GB" altLang="zh-CN" sz="2400" b="1" dirty="0" smtClean="0"/>
              <a:t> May, </a:t>
            </a:r>
            <a:r>
              <a:rPr lang="en-GB" altLang="zh-CN" sz="2400" b="1" dirty="0"/>
              <a:t>2019</a:t>
            </a:r>
            <a:endParaRPr lang="zh-CN" altLang="zh-CN" sz="2400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1</a:t>
            </a:fld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29885" y="202165"/>
            <a:ext cx="7886700" cy="875198"/>
          </a:xfrm>
        </p:spPr>
        <p:txBody>
          <a:bodyPr>
            <a:normAutofit/>
          </a:bodyPr>
          <a:lstStyle/>
          <a:p>
            <a:r>
              <a:rPr lang="en-US" altLang="zh-TW" sz="4000" dirty="0"/>
              <a:t>Backgrounds</a:t>
            </a:r>
            <a:endParaRPr lang="zh-TW" altLang="en-US" sz="40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51647" y="1042362"/>
            <a:ext cx="8889803" cy="5366561"/>
          </a:xfrm>
        </p:spPr>
        <p:txBody>
          <a:bodyPr>
            <a:normAutofit/>
          </a:bodyPr>
          <a:lstStyle/>
          <a:p>
            <a:r>
              <a:rPr lang="en-US" altLang="zh-TW" sz="2000" dirty="0"/>
              <a:t>The scope of PC2 FDD-TDD including the following two cases:</a:t>
            </a:r>
            <a:endParaRPr lang="en-US" altLang="zh-TW" sz="2400" dirty="0"/>
          </a:p>
          <a:p>
            <a:endParaRPr lang="en-US" altLang="zh-TW" sz="2400" dirty="0"/>
          </a:p>
          <a:p>
            <a:endParaRPr lang="en-US" altLang="zh-TW" sz="2400" dirty="0"/>
          </a:p>
          <a:p>
            <a:endParaRPr lang="en-US" altLang="zh-TW" sz="2400" dirty="0"/>
          </a:p>
          <a:p>
            <a:pPr lvl="1"/>
            <a:r>
              <a:rPr lang="en-US" altLang="zh-TW" sz="2000" dirty="0" smtClean="0"/>
              <a:t>RAN4 </a:t>
            </a:r>
            <a:r>
              <a:rPr lang="en-US" altLang="zh-TW" sz="2000" dirty="0"/>
              <a:t>study starts from case 1, but case 2 is not precluded.</a:t>
            </a:r>
          </a:p>
          <a:p>
            <a:pPr lvl="1"/>
            <a:r>
              <a:rPr lang="en-US" altLang="zh-TW" sz="2000" dirty="0"/>
              <a:t>Example band combination for this study is DC_3_n78</a:t>
            </a:r>
          </a:p>
          <a:p>
            <a:pPr lvl="0"/>
            <a:r>
              <a:rPr lang="en-US" altLang="zh-TW" sz="2000" dirty="0" smtClean="0"/>
              <a:t>Way forwards R4-1902452, R4-1905004 are </a:t>
            </a:r>
            <a:r>
              <a:rPr lang="en-US" altLang="zh-TW" sz="2000" dirty="0"/>
              <a:t>agreed in </a:t>
            </a:r>
            <a:r>
              <a:rPr lang="en-US" altLang="zh-TW" sz="2000" dirty="0" smtClean="0"/>
              <a:t>RAN4#90, 90bis respectively</a:t>
            </a:r>
            <a:endParaRPr lang="en-US" altLang="zh-TW" sz="2055" dirty="0"/>
          </a:p>
          <a:p>
            <a:endParaRPr lang="en-US" altLang="zh-TW" sz="2400" dirty="0"/>
          </a:p>
          <a:p>
            <a:endParaRPr lang="en-US" altLang="zh-TW" sz="2400" dirty="0"/>
          </a:p>
          <a:p>
            <a:endParaRPr lang="en-US" altLang="zh-TW" sz="2400" dirty="0"/>
          </a:p>
          <a:p>
            <a:pPr lvl="1"/>
            <a:endParaRPr lang="en-US" altLang="zh-TW" sz="20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2</a:t>
            </a:fld>
            <a:endParaRPr lang="en-US" dirty="0"/>
          </a:p>
        </p:txBody>
      </p:sp>
      <p:graphicFrame>
        <p:nvGraphicFramePr>
          <p:cNvPr id="5" name="Table 4"/>
          <p:cNvGraphicFramePr/>
          <p:nvPr>
            <p:extLst>
              <p:ext uri="{D42A27DB-BD31-4B8C-83A1-F6EECF244321}">
                <p14:modId xmlns:p14="http://schemas.microsoft.com/office/powerpoint/2010/main" val="3540141829"/>
              </p:ext>
            </p:extLst>
          </p:nvPr>
        </p:nvGraphicFramePr>
        <p:xfrm>
          <a:off x="1926857" y="1445848"/>
          <a:ext cx="5733415" cy="11156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394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439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9321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65227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55816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 dirty="0">
                          <a:ea typeface="新細明體" panose="02020500000000000000" charset="-120"/>
                          <a:cs typeface="+mn-lt"/>
                        </a:rPr>
                        <a:t> 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cs typeface="+mn-lt"/>
                        </a:rPr>
                        <a:t>EN-DC total power</a:t>
                      </a:r>
                      <a:endParaRPr lang="en-US" sz="16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 dirty="0">
                          <a:cs typeface="+mn-lt"/>
                        </a:rPr>
                        <a:t>LTE maximum power</a:t>
                      </a:r>
                      <a:endParaRPr lang="en-US" sz="1600" b="0" dirty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cs typeface="+mn-lt"/>
                        </a:rPr>
                        <a:t>NR maximum power</a:t>
                      </a:r>
                      <a:endParaRPr lang="en-US" sz="16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7876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 dirty="0">
                          <a:cs typeface="+mn-lt"/>
                        </a:rPr>
                        <a:t>Ca</a:t>
                      </a:r>
                      <a:r>
                        <a:rPr lang="en-US" sz="1600" b="0" dirty="0">
                          <a:ea typeface="新細明體" panose="02020500000000000000" charset="-120"/>
                          <a:cs typeface="+mn-lt"/>
                        </a:rPr>
                        <a:t>se 1</a:t>
                      </a:r>
                      <a:endParaRPr lang="en-US" sz="1600" b="0" dirty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 dirty="0">
                          <a:cs typeface="+mn-lt"/>
                        </a:rPr>
                        <a:t>26dBm</a:t>
                      </a:r>
                      <a:endParaRPr lang="en-US" sz="1600" b="0" dirty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cs typeface="+mn-lt"/>
                        </a:rPr>
                        <a:t>23dBm</a:t>
                      </a:r>
                      <a:endParaRPr lang="en-US" sz="16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cs typeface="+mn-lt"/>
                        </a:rPr>
                        <a:t>23dBm</a:t>
                      </a:r>
                      <a:endParaRPr lang="en-US" sz="16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876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cs typeface="+mn-lt"/>
                        </a:rPr>
                        <a:t>Case 2</a:t>
                      </a:r>
                      <a:endParaRPr lang="en-US" sz="16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cs typeface="+mn-lt"/>
                        </a:rPr>
                        <a:t>26dBm</a:t>
                      </a:r>
                      <a:endParaRPr lang="en-US" sz="16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cs typeface="+mn-lt"/>
                        </a:rPr>
                        <a:t>23dBm</a:t>
                      </a:r>
                      <a:endParaRPr lang="en-US" sz="16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 dirty="0">
                          <a:cs typeface="+mn-lt"/>
                        </a:rPr>
                        <a:t>26dBm</a:t>
                      </a:r>
                      <a:endParaRPr lang="en-US" sz="1600" b="0" dirty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7" name="Text Box 3"/>
          <p:cNvSpPr txBox="1"/>
          <p:nvPr/>
        </p:nvSpPr>
        <p:spPr>
          <a:xfrm>
            <a:off x="111125" y="4172698"/>
            <a:ext cx="8839200" cy="209169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r>
              <a:rPr lang="en-US" altLang="zh-TW" u="sng" dirty="0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Background from </a:t>
            </a:r>
            <a:r>
              <a:rPr lang="en-US" altLang="zh-TW" u="sng" dirty="0" smtClean="0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WF </a:t>
            </a:r>
            <a:r>
              <a:rPr lang="en-US" altLang="zh-TW" u="sng" dirty="0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R4-1902452:</a:t>
            </a:r>
            <a:endParaRPr lang="en-US" altLang="zh-TW" dirty="0">
              <a:solidFill>
                <a:schemeClr val="tx1">
                  <a:lumMod val="95000"/>
                  <a:lumOff val="5000"/>
                </a:schemeClr>
              </a:solidFill>
              <a:sym typeface="+mn-ea"/>
            </a:endParaRPr>
          </a:p>
          <a:p>
            <a:r>
              <a:rPr lang="en-US" altLang="zh-TW" sz="1600" dirty="0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Further study the following solutions to meet the overall uplink duty cycle for the PC2 FDD-TDD HPUE, starting from case 1</a:t>
            </a:r>
            <a:endParaRPr lang="en-US" altLang="zh-TW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lvl="1"/>
            <a:r>
              <a:rPr lang="en-US" altLang="zh-TW" sz="1600" dirty="0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Option 1: Reduce Tx time for LTE FDD UL</a:t>
            </a:r>
            <a:endParaRPr lang="en-US" altLang="zh-TW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lvl="2"/>
            <a:r>
              <a:rPr lang="en-US" altLang="zh-TW" sz="1600" dirty="0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Restrict LTE FDD UL transmission by TDM patterns can be considered as the starting point for option 1</a:t>
            </a:r>
            <a:endParaRPr lang="en-US" altLang="zh-TW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lvl="1"/>
            <a:r>
              <a:rPr lang="en-US" altLang="zh-TW" sz="1600" dirty="0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Option 2: Reduce Tx power for LTE FDD UL</a:t>
            </a:r>
            <a:endParaRPr lang="en-US" altLang="zh-TW" sz="1600" dirty="0">
              <a:solidFill>
                <a:srgbClr val="FF0000"/>
              </a:solidFill>
            </a:endParaRPr>
          </a:p>
          <a:p>
            <a:pPr lvl="1"/>
            <a:r>
              <a:rPr lang="en-US" altLang="zh-TW" sz="1600" dirty="0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Other options are not precluded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26464" y="82734"/>
            <a:ext cx="8553450" cy="714375"/>
          </a:xfrm>
        </p:spPr>
        <p:txBody>
          <a:bodyPr>
            <a:noAutofit/>
          </a:bodyPr>
          <a:lstStyle/>
          <a:p>
            <a:pPr algn="ctr"/>
            <a:r>
              <a:rPr lang="en-US" altLang="zh-TW" sz="3200" b="1" dirty="0" err="1" smtClean="0"/>
              <a:t>Wayforward</a:t>
            </a:r>
            <a:r>
              <a:rPr lang="en-US" altLang="zh-TW" sz="3200" b="1" dirty="0" smtClean="0"/>
              <a:t> </a:t>
            </a:r>
            <a:r>
              <a:rPr lang="en-US" altLang="zh-TW" sz="3200" b="1" dirty="0"/>
              <a:t>for PC2 FDD-TDD HPUE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45279" y="933576"/>
            <a:ext cx="8759439" cy="5518500"/>
          </a:xfrm>
        </p:spPr>
        <p:txBody>
          <a:bodyPr>
            <a:normAutofit/>
          </a:bodyPr>
          <a:lstStyle/>
          <a:p>
            <a:r>
              <a:rPr lang="en-US" altLang="zh-TW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For </a:t>
            </a:r>
            <a:r>
              <a:rPr lang="en-US" altLang="zh-TW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case 1 </a:t>
            </a:r>
            <a:r>
              <a:rPr lang="en-US" altLang="zh-TW" sz="2000" dirty="0"/>
              <a:t>PC2 FDD-TDD </a:t>
            </a:r>
            <a:r>
              <a:rPr lang="en-US" altLang="zh-TW" sz="2000" dirty="0" smtClean="0"/>
              <a:t>HPUE</a:t>
            </a:r>
            <a:endParaRPr lang="en-US" altLang="zh-TW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lvl="1"/>
            <a:r>
              <a:rPr lang="en-US" altLang="zh-TW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Further </a:t>
            </a:r>
            <a:r>
              <a:rPr lang="en-US" altLang="zh-TW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discuss</a:t>
            </a:r>
          </a:p>
          <a:p>
            <a:pPr lvl="2"/>
            <a:r>
              <a:rPr lang="en-US" altLang="zh-TW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The </a:t>
            </a:r>
            <a:r>
              <a:rPr lang="en-US" altLang="zh-TW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relationship between the duty cycle for LTE and NR, </a:t>
            </a:r>
            <a:r>
              <a:rPr lang="en-US" altLang="zh-TW" sz="1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max </a:t>
            </a:r>
            <a:r>
              <a:rPr lang="en-US" altLang="zh-TW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LTE</a:t>
            </a:r>
            <a:r>
              <a:rPr lang="en-US" altLang="zh-TW" sz="1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zh-TW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and NR power, </a:t>
            </a:r>
            <a:r>
              <a:rPr lang="en-US" altLang="zh-TW" sz="1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and the </a:t>
            </a:r>
            <a:r>
              <a:rPr lang="en-US" altLang="zh-TW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maximum </a:t>
            </a:r>
            <a:r>
              <a:rPr lang="en-US" altLang="zh-TW" sz="1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UL duty </a:t>
            </a:r>
            <a:r>
              <a:rPr lang="en-US" altLang="zh-TW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cycle for PC2 FDD-TDD EN-DC in </a:t>
            </a:r>
            <a:r>
              <a:rPr lang="en-US" altLang="zh-TW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the next meeting, starting from the following equation:</a:t>
            </a:r>
          </a:p>
          <a:p>
            <a:pPr lvl="1"/>
            <a:endParaRPr lang="en-US" altLang="zh-TW" sz="1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lvl="1"/>
            <a:endParaRPr lang="en-US" altLang="zh-TW" sz="18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lvl="2"/>
            <a:r>
              <a:rPr lang="en-GB" altLang="zh-TW" sz="1800" dirty="0"/>
              <a:t>P</a:t>
            </a:r>
            <a:r>
              <a:rPr lang="en-GB" altLang="zh-TW" sz="1800" baseline="-25000" dirty="0"/>
              <a:t>LTE</a:t>
            </a:r>
            <a:r>
              <a:rPr lang="en-US" altLang="zh-TW" sz="1800" dirty="0"/>
              <a:t>, </a:t>
            </a:r>
            <a:r>
              <a:rPr lang="en-GB" altLang="zh-TW" sz="1800" dirty="0"/>
              <a:t>P</a:t>
            </a:r>
            <a:r>
              <a:rPr lang="en-GB" altLang="zh-TW" sz="1800" baseline="-25000" dirty="0"/>
              <a:t>NR</a:t>
            </a:r>
            <a:r>
              <a:rPr lang="en-US" altLang="zh-TW" sz="1800" dirty="0"/>
              <a:t>, </a:t>
            </a:r>
            <a:r>
              <a:rPr lang="en-GB" altLang="zh-TW" sz="1800" dirty="0"/>
              <a:t>P</a:t>
            </a:r>
            <a:r>
              <a:rPr lang="en-GB" altLang="zh-TW" sz="1800" baseline="-25000" dirty="0"/>
              <a:t>26</a:t>
            </a:r>
            <a:r>
              <a:rPr lang="en-US" altLang="zh-TW" sz="1800" dirty="0"/>
              <a:t> represent the maximum linear power (</a:t>
            </a:r>
            <a:r>
              <a:rPr lang="en-US" altLang="zh-TW" sz="1800" dirty="0" err="1"/>
              <a:t>mW</a:t>
            </a:r>
            <a:r>
              <a:rPr lang="en-US" altLang="zh-TW" sz="1800" dirty="0"/>
              <a:t>) of LTE, NR, and </a:t>
            </a:r>
            <a:r>
              <a:rPr lang="en-GB" altLang="zh-TW" sz="1800" dirty="0"/>
              <a:t>EN-DC power class 2 respectively; </a:t>
            </a:r>
            <a:r>
              <a:rPr lang="en-GB" altLang="zh-TW" sz="1800" dirty="0" err="1"/>
              <a:t>Duty</a:t>
            </a:r>
            <a:r>
              <a:rPr lang="en-GB" altLang="zh-TW" sz="1800" baseline="-25000" dirty="0" err="1"/>
              <a:t>LTE</a:t>
            </a:r>
            <a:r>
              <a:rPr lang="en-GB" altLang="zh-TW" sz="1800" dirty="0"/>
              <a:t>, </a:t>
            </a:r>
            <a:r>
              <a:rPr lang="en-GB" altLang="zh-TW" sz="1800" dirty="0" err="1" smtClean="0"/>
              <a:t>Duty</a:t>
            </a:r>
            <a:r>
              <a:rPr lang="en-GB" altLang="zh-TW" sz="1800" baseline="-25000" dirty="0" err="1" smtClean="0"/>
              <a:t>NR</a:t>
            </a:r>
            <a:r>
              <a:rPr lang="en-GB" altLang="zh-TW" sz="1800" dirty="0" smtClean="0"/>
              <a:t> represent </a:t>
            </a:r>
            <a:r>
              <a:rPr lang="en-GB" altLang="zh-TW" sz="1800" dirty="0"/>
              <a:t>the normalized uplink duty cycle of </a:t>
            </a:r>
            <a:r>
              <a:rPr lang="en-GB" altLang="zh-TW" sz="1800" dirty="0" smtClean="0"/>
              <a:t>LTE and </a:t>
            </a:r>
            <a:r>
              <a:rPr lang="en-GB" altLang="zh-TW" sz="1800" dirty="0"/>
              <a:t>NR </a:t>
            </a:r>
            <a:r>
              <a:rPr lang="en-GB" altLang="zh-TW" sz="1800" dirty="0" smtClean="0"/>
              <a:t>respectively</a:t>
            </a:r>
            <a:r>
              <a:rPr lang="en-GB" altLang="zh-TW" sz="1800" dirty="0"/>
              <a:t>. </a:t>
            </a:r>
            <a:endParaRPr lang="en-GB" altLang="zh-TW" sz="1800" dirty="0" smtClean="0"/>
          </a:p>
          <a:p>
            <a:pPr lvl="2"/>
            <a:r>
              <a:rPr lang="x-none" altLang="zh-TW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Duty </a:t>
            </a:r>
            <a:r>
              <a:rPr lang="en-US" altLang="zh-TW" sz="1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threshold is the maximum UL duty cycle </a:t>
            </a:r>
            <a:r>
              <a:rPr lang="en-US" altLang="zh-TW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used </a:t>
            </a:r>
            <a:r>
              <a:rPr lang="en-US" altLang="zh-TW" sz="1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to maintain the PC2 power class for FDD+TDD ENDC HPUE</a:t>
            </a:r>
            <a:r>
              <a:rPr lang="en-US" altLang="zh-TW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  <a:endParaRPr lang="en-GB" altLang="zh-TW" sz="18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lvl="2"/>
            <a:r>
              <a:rPr lang="en-US" altLang="zh-TW" sz="1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The SAR effect differences for FDD and TDD bands </a:t>
            </a:r>
            <a:r>
              <a:rPr lang="en-US" altLang="zh-TW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will be considered.</a:t>
            </a:r>
          </a:p>
          <a:p>
            <a:pPr lvl="2"/>
            <a:r>
              <a:rPr lang="en-US" altLang="zh-TW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How </a:t>
            </a:r>
            <a:r>
              <a:rPr lang="en-US" altLang="zh-TW" sz="1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to reflect the SAR difference for different bands in the above equation will be further </a:t>
            </a:r>
            <a:r>
              <a:rPr lang="en-US" altLang="zh-TW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studied.</a:t>
            </a:r>
          </a:p>
          <a:p>
            <a:pPr lvl="2"/>
            <a:r>
              <a:rPr lang="en-US" altLang="zh-TW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P-MPR </a:t>
            </a:r>
            <a:r>
              <a:rPr lang="en-US" altLang="zh-TW" sz="1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can always </a:t>
            </a:r>
            <a:r>
              <a:rPr lang="en-US" altLang="zh-TW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be </a:t>
            </a:r>
            <a:r>
              <a:rPr lang="en-US" altLang="zh-TW" sz="1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used by UE for SAR when necessary</a:t>
            </a:r>
            <a:r>
              <a:rPr lang="en-US" altLang="zh-TW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</a:p>
          <a:p>
            <a:pPr lvl="1"/>
            <a:r>
              <a:rPr lang="en-US" altLang="zh-TW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Other solutions </a:t>
            </a:r>
            <a:r>
              <a:rPr lang="en-US" altLang="zh-TW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are </a:t>
            </a:r>
            <a:r>
              <a:rPr lang="en-US" altLang="zh-TW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not precluded.</a:t>
            </a:r>
          </a:p>
          <a:p>
            <a:pPr lvl="1"/>
            <a:endParaRPr lang="en-US" altLang="zh-TW" dirty="0"/>
          </a:p>
          <a:p>
            <a:pPr lvl="2"/>
            <a:endParaRPr lang="en-US" altLang="zh-TW" sz="1600" dirty="0" smtClean="0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3</a:t>
            </a:fld>
            <a:endParaRPr lang="en-US" dirty="0"/>
          </a:p>
        </p:txBody>
      </p:sp>
      <p:sp>
        <p:nvSpPr>
          <p:cNvPr id="7" name="矩形 6"/>
          <p:cNvSpPr/>
          <p:nvPr/>
        </p:nvSpPr>
        <p:spPr>
          <a:xfrm>
            <a:off x="1364241" y="2485631"/>
            <a:ext cx="61863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 hangingPunct="0"/>
            <a:r>
              <a:rPr lang="x-none" altLang="zh-TW" dirty="0" smtClean="0"/>
              <a:t>Duty</a:t>
            </a:r>
            <a:r>
              <a:rPr lang="x-none" altLang="zh-TW" baseline="-25000" dirty="0" smtClean="0"/>
              <a:t>LTE</a:t>
            </a:r>
            <a:r>
              <a:rPr lang="en-US" altLang="zh-TW" dirty="0" smtClean="0"/>
              <a:t>*</a:t>
            </a:r>
            <a:r>
              <a:rPr lang="x-none" altLang="zh-TW" dirty="0" smtClean="0"/>
              <a:t>(P</a:t>
            </a:r>
            <a:r>
              <a:rPr lang="x-none" altLang="zh-TW" baseline="-25000" dirty="0" smtClean="0"/>
              <a:t>LTE</a:t>
            </a:r>
            <a:r>
              <a:rPr lang="x-none" altLang="zh-TW" dirty="0"/>
              <a:t>/ P</a:t>
            </a:r>
            <a:r>
              <a:rPr lang="x-none" altLang="zh-TW" baseline="-25000" dirty="0"/>
              <a:t>26</a:t>
            </a:r>
            <a:r>
              <a:rPr lang="x-none" altLang="zh-TW" dirty="0"/>
              <a:t>) + </a:t>
            </a:r>
            <a:r>
              <a:rPr lang="x-none" altLang="zh-TW" dirty="0" smtClean="0"/>
              <a:t>Duty</a:t>
            </a:r>
            <a:r>
              <a:rPr lang="x-none" altLang="zh-TW" baseline="-25000" dirty="0" smtClean="0"/>
              <a:t>NR</a:t>
            </a:r>
            <a:r>
              <a:rPr lang="en-US" altLang="zh-TW" dirty="0" smtClean="0"/>
              <a:t>*</a:t>
            </a:r>
            <a:r>
              <a:rPr lang="x-none" altLang="zh-TW" dirty="0" smtClean="0"/>
              <a:t>(</a:t>
            </a:r>
            <a:r>
              <a:rPr lang="x-none" altLang="zh-TW" dirty="0"/>
              <a:t>P</a:t>
            </a:r>
            <a:r>
              <a:rPr lang="x-none" altLang="zh-TW" baseline="-25000" dirty="0"/>
              <a:t>NR</a:t>
            </a:r>
            <a:r>
              <a:rPr lang="x-none" altLang="zh-TW" dirty="0"/>
              <a:t>/ P</a:t>
            </a:r>
            <a:r>
              <a:rPr lang="x-none" altLang="zh-TW" baseline="-25000" dirty="0"/>
              <a:t>26</a:t>
            </a:r>
            <a:r>
              <a:rPr lang="x-none" altLang="zh-TW" dirty="0" smtClean="0"/>
              <a:t>)</a:t>
            </a:r>
            <a:r>
              <a:rPr lang="en-US" altLang="zh-TW" dirty="0" smtClean="0"/>
              <a:t> </a:t>
            </a:r>
            <a:r>
              <a:rPr lang="x-none" altLang="zh-TW" dirty="0" smtClean="0"/>
              <a:t>≤ </a:t>
            </a:r>
            <a:r>
              <a:rPr lang="en-US" altLang="zh-TW" i="1" dirty="0"/>
              <a:t>Duty </a:t>
            </a:r>
            <a:r>
              <a:rPr lang="en-US" altLang="zh-TW" i="1" dirty="0" smtClean="0"/>
              <a:t>threshold</a:t>
            </a:r>
            <a:r>
              <a:rPr lang="x-none" altLang="zh-TW" i="1" dirty="0" smtClean="0"/>
              <a:t>….</a:t>
            </a:r>
            <a:r>
              <a:rPr lang="x-none" altLang="zh-TW" dirty="0" smtClean="0"/>
              <a:t>(</a:t>
            </a:r>
            <a:r>
              <a:rPr lang="x-none" altLang="zh-TW" dirty="0"/>
              <a:t>1)</a:t>
            </a:r>
            <a:endParaRPr lang="zh-TW" altLang="zh-TW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65687" y="365127"/>
            <a:ext cx="7886700" cy="992894"/>
          </a:xfrm>
        </p:spPr>
        <p:txBody>
          <a:bodyPr/>
          <a:lstStyle/>
          <a:p>
            <a:r>
              <a:rPr lang="en-US" altLang="zh-TW" dirty="0">
                <a:solidFill>
                  <a:schemeClr val="tx1">
                    <a:lumMod val="95000"/>
                    <a:lumOff val="5000"/>
                  </a:schemeClr>
                </a:solidFill>
              </a:rPr>
              <a:t>Reference</a:t>
            </a:r>
            <a:endParaRPr lang="zh-TW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25925" y="1339913"/>
            <a:ext cx="8591738" cy="4465858"/>
          </a:xfrm>
        </p:spPr>
        <p:txBody>
          <a:bodyPr>
            <a:normAutofit/>
          </a:bodyPr>
          <a:lstStyle/>
          <a:p>
            <a:pPr marL="184150" lvl="1" indent="0">
              <a:buNone/>
            </a:pPr>
            <a:r>
              <a:rPr lang="en-US" altLang="zh-TW" sz="2000" dirty="0"/>
              <a:t>[1] R4-1905555	Further discussion on NSA FDD-TDD HPUE SAR solutions	OPPO</a:t>
            </a:r>
          </a:p>
          <a:p>
            <a:pPr marL="184150" lvl="1" indent="0">
              <a:buNone/>
            </a:pPr>
            <a:r>
              <a:rPr lang="en-US" altLang="zh-TW" sz="2000" dirty="0" smtClean="0"/>
              <a:t>[2] R4-1906286</a:t>
            </a:r>
            <a:r>
              <a:rPr lang="en-US" altLang="zh-TW" sz="2000" dirty="0"/>
              <a:t>	EN-DC power for FDD-TDD PC2	Ericsson</a:t>
            </a:r>
          </a:p>
          <a:p>
            <a:pPr marL="184150" lvl="1" indent="0">
              <a:buNone/>
            </a:pPr>
            <a:r>
              <a:rPr lang="en-US" altLang="zh-TW" sz="2000" dirty="0" smtClean="0"/>
              <a:t>[3] R4-1906469</a:t>
            </a:r>
            <a:r>
              <a:rPr lang="en-US" altLang="zh-TW" sz="2000" dirty="0"/>
              <a:t>	Further discussion on solutions for EN-DC FDD-TDD High Power UE 	CHTTL</a:t>
            </a:r>
          </a:p>
          <a:p>
            <a:pPr marL="184150" lvl="1" indent="0">
              <a:buNone/>
            </a:pPr>
            <a:r>
              <a:rPr lang="en-US" altLang="zh-TW" sz="2000" dirty="0" smtClean="0"/>
              <a:t>[4] R4-1906858</a:t>
            </a:r>
            <a:r>
              <a:rPr lang="en-US" altLang="zh-TW" sz="2000" dirty="0"/>
              <a:t>	On SAR solutions for FDD+TDD HPUE	Huawei, </a:t>
            </a:r>
            <a:r>
              <a:rPr lang="en-US" altLang="zh-TW" sz="2000" dirty="0" err="1"/>
              <a:t>HiSilicon</a:t>
            </a:r>
            <a:endParaRPr lang="en-US" altLang="zh-TW" sz="2000" dirty="0"/>
          </a:p>
          <a:p>
            <a:pPr marL="184150" lvl="1" indent="0">
              <a:buNone/>
            </a:pPr>
            <a:r>
              <a:rPr lang="en-US" altLang="zh-TW" sz="2000" dirty="0" smtClean="0"/>
              <a:t>[5] R4-1906859</a:t>
            </a:r>
            <a:r>
              <a:rPr lang="en-US" altLang="zh-TW" sz="2000" dirty="0"/>
              <a:t>	On deriving FDD+TDD TDM pattern based on max UL duty cycle capability	Huawei, </a:t>
            </a:r>
            <a:r>
              <a:rPr lang="en-US" altLang="zh-TW" sz="2000" dirty="0" err="1"/>
              <a:t>HiSilicon</a:t>
            </a:r>
            <a:endParaRPr lang="en-US" altLang="zh-TW" sz="2000" dirty="0"/>
          </a:p>
          <a:p>
            <a:pPr marL="184150" lvl="1" indent="0">
              <a:buNone/>
            </a:pPr>
            <a:r>
              <a:rPr lang="en-US" altLang="zh-TW" sz="2000" dirty="0" smtClean="0"/>
              <a:t>[6] R4-1907118</a:t>
            </a:r>
            <a:r>
              <a:rPr lang="en-US" altLang="zh-TW" sz="2000" dirty="0"/>
              <a:t>	SAR mitigation for PC2 FDD-TDD EN-DC	Qualcomm Incorporated</a:t>
            </a:r>
          </a:p>
          <a:p>
            <a:pPr marL="184150" lvl="1" indent="0">
              <a:buNone/>
            </a:pPr>
            <a:endParaRPr lang="en-US" altLang="zh-TW" sz="20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4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1421</TotalTime>
  <Words>338</Words>
  <Application>Microsoft Office PowerPoint</Application>
  <PresentationFormat>如螢幕大小 (4:3)</PresentationFormat>
  <Paragraphs>54</Paragraphs>
  <Slides>4</Slides>
  <Notes>2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4</vt:i4>
      </vt:variant>
    </vt:vector>
  </HeadingPairs>
  <TitlesOfParts>
    <vt:vector size="5" baseType="lpstr">
      <vt:lpstr>Office Theme</vt:lpstr>
      <vt:lpstr>WF on NSA FDD-TDD HPUE CHTTL, China Unicom, OPPO</vt:lpstr>
      <vt:lpstr>Backgrounds</vt:lpstr>
      <vt:lpstr>Wayforward for PC2 FDD-TDD HPUE</vt:lpstr>
      <vt:lpstr>Reference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Mike</dc:creator>
  <cp:lastModifiedBy>CHT140</cp:lastModifiedBy>
  <cp:revision>503</cp:revision>
  <dcterms:created xsi:type="dcterms:W3CDTF">2018-04-16T22:44:00Z</dcterms:created>
  <dcterms:modified xsi:type="dcterms:W3CDTF">2019-05-17T21:27:40Z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1033-10.2.0.5838</vt:lpwstr>
  </property>
  <property fmtid="{D5CDD505-2E9C-101B-9397-08002B2CF9AE}" pid="3" name="_readonly">
    <vt:lpwstr/>
  </property>
  <property fmtid="{D5CDD505-2E9C-101B-9397-08002B2CF9AE}" pid="4" name="_change">
    <vt:lpwstr/>
  </property>
  <property fmtid="{D5CDD505-2E9C-101B-9397-08002B2CF9AE}" pid="5" name="_full-control">
    <vt:lpwstr/>
  </property>
  <property fmtid="{D5CDD505-2E9C-101B-9397-08002B2CF9AE}" pid="6" name="sflag">
    <vt:lpwstr>1555025778</vt:lpwstr>
  </property>
</Properties>
</file>