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91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94660"/>
  </p:normalViewPr>
  <p:slideViewPr>
    <p:cSldViewPr snapToGrid="0">
      <p:cViewPr>
        <p:scale>
          <a:sx n="74" d="100"/>
          <a:sy n="74" d="100"/>
        </p:scale>
        <p:origin x="-1132" y="-48"/>
      </p:cViewPr>
      <p:guideLst>
        <p:guide orient="horz" pos="216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2019/5/18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7120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800" dirty="0" smtClean="0"/>
              <a:t>WF </a:t>
            </a:r>
            <a:r>
              <a:rPr lang="en-US" altLang="zh-TW" sz="4800" dirty="0"/>
              <a:t>on NSA FDD-TDD HPUE</a:t>
            </a:r>
            <a:br>
              <a:rPr lang="en-US" altLang="zh-TW" sz="4800" dirty="0"/>
            </a:br>
            <a:r>
              <a:rPr lang="en-US" altLang="zh-TW" sz="3600" dirty="0" smtClean="0"/>
              <a:t>CHTTL, China Unicom, …</a:t>
            </a:r>
            <a:endParaRPr lang="en-US" altLang="zh-CN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</a:t>
            </a:r>
            <a:r>
              <a:rPr lang="en-US" altLang="zh-CN" sz="2400" b="1" dirty="0" smtClean="0"/>
              <a:t>1	</a:t>
            </a:r>
            <a:r>
              <a:rPr lang="en-GB" altLang="zh-CN" sz="2400" b="1" dirty="0"/>
              <a:t>	                          R4-1907453                                                                    </a:t>
            </a:r>
            <a:r>
              <a:rPr lang="en-GB" altLang="zh-CN" sz="2400" b="1" dirty="0" smtClean="0"/>
              <a:t>Reno</a:t>
            </a:r>
            <a:r>
              <a:rPr lang="en-GB" altLang="zh-CN" sz="2400" b="1" dirty="0" smtClean="0"/>
              <a:t>, USA, 13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17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May, </a:t>
            </a:r>
            <a:r>
              <a:rPr lang="en-GB" altLang="zh-CN" sz="2400" b="1" dirty="0"/>
              <a:t>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1647" y="1042362"/>
            <a:ext cx="8889803" cy="5366561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r>
              <a:rPr lang="en-US" altLang="zh-TW" sz="2000" dirty="0"/>
              <a:t>Note: for case 1 and case 2, the duty cycles of NR TDD can be different.</a:t>
            </a:r>
          </a:p>
          <a:p>
            <a:pPr lvl="1"/>
            <a:r>
              <a:rPr lang="en-US" altLang="zh-TW" sz="2000" dirty="0"/>
              <a:t>RAN4 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pPr lvl="0"/>
            <a:r>
              <a:rPr lang="en-US" altLang="zh-TW" sz="2000" dirty="0" err="1" smtClean="0"/>
              <a:t>Wayforwards</a:t>
            </a:r>
            <a:r>
              <a:rPr lang="en-US" altLang="zh-TW" sz="2000" dirty="0" smtClean="0"/>
              <a:t> R4-1902452, R4-1905004 are </a:t>
            </a:r>
            <a:r>
              <a:rPr lang="en-US" altLang="zh-TW" sz="2000" dirty="0"/>
              <a:t>agreed in </a:t>
            </a:r>
            <a:r>
              <a:rPr lang="en-US" altLang="zh-TW" sz="2000" dirty="0" smtClean="0"/>
              <a:t>RAN4#90, 90bis respectively</a:t>
            </a:r>
            <a:endParaRPr lang="en-US" altLang="zh-TW" sz="2055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5" name="Table 4"/>
          <p:cNvGraphicFramePr/>
          <p:nvPr>
            <p:extLst>
              <p:ext uri="{D42A27DB-BD31-4B8C-83A1-F6EECF244321}">
                <p14:modId xmlns:p14="http://schemas.microsoft.com/office/powerpoint/2010/main" val="3540141829"/>
              </p:ext>
            </p:extLst>
          </p:nvPr>
        </p:nvGraphicFramePr>
        <p:xfrm>
          <a:off x="1926857" y="1445848"/>
          <a:ext cx="5733415" cy="111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39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32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22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EN-DC total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</a:t>
                      </a: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Case 2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 Box 3"/>
          <p:cNvSpPr txBox="1"/>
          <p:nvPr/>
        </p:nvSpPr>
        <p:spPr>
          <a:xfrm>
            <a:off x="111125" y="4172698"/>
            <a:ext cx="8839200" cy="2091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Background from </a:t>
            </a:r>
            <a:r>
              <a:rPr lang="en-US" altLang="zh-TW" u="sn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WF </a:t>
            </a:r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R4-1902452: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Further study the following solutions to meet the overall uplink duty cycle for the PC2 FDD-TDD HPUE, starting from case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1: Reduce Tx time for LTE FDD UL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Restrict LTE FDD UL transmission by TDM patterns can be considered as the starting point for option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2: Reduce Tx power for LTE FDD UL</a:t>
            </a:r>
            <a:endParaRPr lang="en-US" altLang="zh-TW" sz="1600" dirty="0">
              <a:solidFill>
                <a:srgbClr val="FF0000"/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options are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464" y="82734"/>
            <a:ext cx="8553450" cy="71437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/>
              <a:t>Wayforward</a:t>
            </a:r>
            <a:r>
              <a:rPr lang="en-US" altLang="zh-TW" sz="3200" b="1" dirty="0"/>
              <a:t> for PC2 FDD-TDD HPUE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25" y="933575"/>
            <a:ext cx="8869045" cy="5595411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Wayforward for RAN4#91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case 1 </a:t>
            </a:r>
            <a:r>
              <a:rPr lang="en-US" altLang="zh-TW" sz="1800" dirty="0"/>
              <a:t>PC2 FDD-TDD </a:t>
            </a:r>
            <a:r>
              <a:rPr lang="en-US" altLang="zh-TW" sz="1800" dirty="0" smtClean="0"/>
              <a:t>HPUE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One capability per band combination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is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considered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 reflect the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overall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maximum UL duty cycle up to 100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% for the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PC2 FDD-TDD HPUE</a:t>
            </a:r>
            <a:endParaRPr lang="en-US" altLang="zh-TW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Default value should be 50%</a:t>
            </a:r>
          </a:p>
          <a:p>
            <a:pPr lvl="1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Further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discuss the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relationship between the duty cycle for LTE and NR,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max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and NR power,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the UE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capability to reflect the overall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maximum UL duty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cycle in the next meeting, starting from the following equation:</a:t>
            </a: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en-US" altLang="zh-TW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GB" altLang="zh-TW" sz="1600" dirty="0"/>
              <a:t>P</a:t>
            </a:r>
            <a:r>
              <a:rPr lang="en-GB" altLang="zh-TW" sz="1600" baseline="-25000" dirty="0"/>
              <a:t>LTE</a:t>
            </a:r>
            <a:r>
              <a:rPr lang="en-US" altLang="zh-TW" sz="1600" dirty="0"/>
              <a:t>, </a:t>
            </a:r>
            <a:r>
              <a:rPr lang="en-GB" altLang="zh-TW" sz="1600" dirty="0"/>
              <a:t>P</a:t>
            </a:r>
            <a:r>
              <a:rPr lang="en-GB" altLang="zh-TW" sz="1600" baseline="-25000" dirty="0"/>
              <a:t>NR</a:t>
            </a:r>
            <a:r>
              <a:rPr lang="en-US" altLang="zh-TW" sz="1600" dirty="0"/>
              <a:t>, </a:t>
            </a:r>
            <a:r>
              <a:rPr lang="en-GB" altLang="zh-TW" sz="1600" dirty="0"/>
              <a:t>P</a:t>
            </a:r>
            <a:r>
              <a:rPr lang="en-GB" altLang="zh-TW" sz="1600" baseline="-25000" dirty="0"/>
              <a:t>26</a:t>
            </a:r>
            <a:r>
              <a:rPr lang="en-US" altLang="zh-TW" sz="1600" dirty="0"/>
              <a:t> represent the maximum linear power (</a:t>
            </a:r>
            <a:r>
              <a:rPr lang="en-US" altLang="zh-TW" sz="1600" dirty="0" err="1"/>
              <a:t>mW</a:t>
            </a:r>
            <a:r>
              <a:rPr lang="en-US" altLang="zh-TW" sz="1600" dirty="0"/>
              <a:t>) of LTE, NR, and </a:t>
            </a:r>
            <a:r>
              <a:rPr lang="en-GB" altLang="zh-TW" sz="1600" dirty="0"/>
              <a:t>EN-DC power class 2 respectively; </a:t>
            </a:r>
            <a:r>
              <a:rPr lang="en-GB" altLang="zh-TW" sz="1600" dirty="0" err="1"/>
              <a:t>Duty</a:t>
            </a:r>
            <a:r>
              <a:rPr lang="en-GB" altLang="zh-TW" sz="1600" baseline="-25000" dirty="0" err="1"/>
              <a:t>LTE</a:t>
            </a:r>
            <a:r>
              <a:rPr lang="en-GB" altLang="zh-TW" sz="1600" dirty="0"/>
              <a:t>, </a:t>
            </a:r>
            <a:r>
              <a:rPr lang="en-GB" altLang="zh-TW" sz="1600" dirty="0" err="1"/>
              <a:t>Duty</a:t>
            </a:r>
            <a:r>
              <a:rPr lang="en-GB" altLang="zh-TW" sz="1600" baseline="-25000" dirty="0" err="1"/>
              <a:t>NR</a:t>
            </a:r>
            <a:r>
              <a:rPr lang="en-GB" altLang="zh-TW" sz="1600" dirty="0"/>
              <a:t>, </a:t>
            </a:r>
            <a:r>
              <a:rPr lang="en-GB" altLang="zh-TW" sz="1600" dirty="0" err="1"/>
              <a:t>Duty</a:t>
            </a:r>
            <a:r>
              <a:rPr lang="en-GB" altLang="zh-TW" sz="1600" baseline="-25000" dirty="0" err="1"/>
              <a:t>EN</a:t>
            </a:r>
            <a:r>
              <a:rPr lang="en-GB" altLang="zh-TW" sz="1600" dirty="0"/>
              <a:t> represent the normalized uplink duty cycle of LTE, NR and EN-DC respectively. </a:t>
            </a:r>
            <a:r>
              <a:rPr lang="en-GB" altLang="zh-TW" sz="1600" dirty="0" err="1"/>
              <a:t>MaxUplinkDutyCycle</a:t>
            </a:r>
            <a:r>
              <a:rPr lang="en-GB" altLang="zh-TW" sz="1600" dirty="0"/>
              <a:t> represents the overall </a:t>
            </a:r>
            <a:r>
              <a:rPr lang="en-GB" altLang="zh-TW" sz="1600" dirty="0" smtClean="0"/>
              <a:t>maximum </a:t>
            </a:r>
            <a:r>
              <a:rPr lang="en-GB" altLang="zh-TW" sz="1600" dirty="0"/>
              <a:t>UL duty cycle </a:t>
            </a:r>
            <a:r>
              <a:rPr lang="en-GB" altLang="zh-TW" sz="1600" dirty="0" smtClean="0"/>
              <a:t>may be able to maintain the PC2 power subject to P-MPR</a:t>
            </a:r>
            <a:endParaRPr lang="zh-TW" altLang="zh-TW" sz="1600" dirty="0"/>
          </a:p>
          <a:p>
            <a:pPr lvl="1"/>
            <a:r>
              <a:rPr lang="en-US" altLang="zh-TW" sz="1800" dirty="0" smtClean="0"/>
              <a:t>Note that this equation is aligned with the majority view in this meeting</a:t>
            </a:r>
          </a:p>
          <a:p>
            <a:r>
              <a:rPr lang="en-US" altLang="zh-TW" sz="2000" dirty="0" smtClean="0"/>
              <a:t>Companies are encouraged to provide solutions in the next meeting taking above into account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448662" y="3414000"/>
            <a:ext cx="8917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hangingPunct="0"/>
            <a:r>
              <a:rPr lang="x-none" altLang="zh-TW" dirty="0"/>
              <a:t>Duty</a:t>
            </a:r>
            <a:r>
              <a:rPr lang="x-none" altLang="zh-TW" baseline="-25000" dirty="0"/>
              <a:t>EN</a:t>
            </a:r>
            <a:r>
              <a:rPr lang="x-none" altLang="zh-TW" dirty="0"/>
              <a:t> = Duty</a:t>
            </a:r>
            <a:r>
              <a:rPr lang="x-none" altLang="zh-TW" baseline="-25000" dirty="0"/>
              <a:t>LTE </a:t>
            </a:r>
            <a:r>
              <a:rPr lang="en-US" altLang="zh-TW" dirty="0" smtClean="0"/>
              <a:t>*</a:t>
            </a:r>
            <a:r>
              <a:rPr lang="el-GR" altLang="zh-TW" dirty="0" smtClean="0"/>
              <a:t> </a:t>
            </a:r>
            <a:r>
              <a:rPr lang="x-none" altLang="zh-TW" dirty="0" smtClean="0"/>
              <a:t>( </a:t>
            </a:r>
            <a:r>
              <a:rPr lang="x-none" altLang="zh-TW" dirty="0"/>
              <a:t>P</a:t>
            </a:r>
            <a:r>
              <a:rPr lang="x-none" altLang="zh-TW" baseline="-25000" dirty="0"/>
              <a:t>LTE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 + Duty</a:t>
            </a:r>
            <a:r>
              <a:rPr lang="x-none" altLang="zh-TW" baseline="-25000" dirty="0"/>
              <a:t>NR</a:t>
            </a:r>
            <a:r>
              <a:rPr lang="x-none" altLang="zh-TW" dirty="0"/>
              <a:t> </a:t>
            </a:r>
            <a:r>
              <a:rPr lang="en-US" altLang="zh-TW" dirty="0" smtClean="0"/>
              <a:t>*</a:t>
            </a:r>
            <a:r>
              <a:rPr lang="x-none" altLang="zh-TW" dirty="0" smtClean="0"/>
              <a:t>(</a:t>
            </a:r>
            <a:r>
              <a:rPr lang="x-none" altLang="zh-TW" dirty="0"/>
              <a:t>P</a:t>
            </a:r>
            <a:r>
              <a:rPr lang="x-none" altLang="zh-TW" baseline="-25000" dirty="0"/>
              <a:t>NR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),  Duty</a:t>
            </a:r>
            <a:r>
              <a:rPr lang="x-none" altLang="zh-TW" baseline="-25000" dirty="0"/>
              <a:t>EN</a:t>
            </a:r>
            <a:r>
              <a:rPr lang="x-none" altLang="zh-TW" dirty="0"/>
              <a:t>  ≤ </a:t>
            </a:r>
            <a:r>
              <a:rPr lang="x-none" altLang="zh-TW" i="1" dirty="0"/>
              <a:t>MaxUplinkDutyCycle	….</a:t>
            </a:r>
            <a:r>
              <a:rPr lang="x-none" altLang="zh-TW" dirty="0"/>
              <a:t>(1)</a:t>
            </a:r>
            <a:endParaRPr lang="zh-TW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R4-1905555	Further discussion on NSA FDD-TDD HPUE SAR solutions	OPPO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[2] R4-1906286</a:t>
            </a:r>
            <a:r>
              <a:rPr lang="en-US" altLang="zh-TW" sz="2000" dirty="0"/>
              <a:t>	EN-DC power for FDD-TDD PC2	Ericsson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[3] R4-1906469</a:t>
            </a:r>
            <a:r>
              <a:rPr lang="en-US" altLang="zh-TW" sz="2000" dirty="0"/>
              <a:t>	Further discussion on solutions for EN-DC FDD-TDD High Power UE 	CHTTL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[4] R4-1906858</a:t>
            </a:r>
            <a:r>
              <a:rPr lang="en-US" altLang="zh-TW" sz="2000" dirty="0"/>
              <a:t>	On SAR solutions for FDD+TDD HPUE	Huawei, </a:t>
            </a:r>
            <a:r>
              <a:rPr lang="en-US" altLang="zh-TW" sz="2000" dirty="0" err="1"/>
              <a:t>HiSilicon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 smtClean="0"/>
              <a:t>[5] R4-1906859</a:t>
            </a:r>
            <a:r>
              <a:rPr lang="en-US" altLang="zh-TW" sz="2000" dirty="0"/>
              <a:t>	On deriving FDD+TDD TDM pattern based on max UL duty cycle capability	Huawei, </a:t>
            </a:r>
            <a:r>
              <a:rPr lang="en-US" altLang="zh-TW" sz="2000" dirty="0" err="1"/>
              <a:t>HiSilicon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 smtClean="0"/>
              <a:t>[6] R4-1907118</a:t>
            </a:r>
            <a:r>
              <a:rPr lang="en-US" altLang="zh-TW" sz="2000" dirty="0"/>
              <a:t>	SAR mitigation for PC2 FDD-TDD EN-DC	Qualcomm Incorporated</a:t>
            </a:r>
          </a:p>
          <a:p>
            <a:pPr marL="184150" lvl="1" indent="0"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1182</TotalTime>
  <Words>372</Words>
  <Application>Microsoft Office PowerPoint</Application>
  <PresentationFormat>如螢幕大小 (4:3)</PresentationFormat>
  <Paragraphs>54</Paragraphs>
  <Slides>4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on NSA FDD-TDD HPUE CHTTL, China Unicom, …</vt:lpstr>
      <vt:lpstr>Backgrounds</vt:lpstr>
      <vt:lpstr>Wayforward for PC2 FDD-TDD HPUE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CHT140</cp:lastModifiedBy>
  <cp:revision>483</cp:revision>
  <dcterms:created xsi:type="dcterms:W3CDTF">2018-04-16T22:44:00Z</dcterms:created>
  <dcterms:modified xsi:type="dcterms:W3CDTF">2019-05-17T16:34:55Z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1555025778</vt:lpwstr>
  </property>
</Properties>
</file>