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77" r:id="rId3"/>
    <p:sldId id="278" r:id="rId4"/>
    <p:sldId id="279" r:id="rId5"/>
    <p:sldId id="282" r:id="rId6"/>
    <p:sldId id="280" r:id="rId7"/>
    <p:sldId id="284" r:id="rId8"/>
    <p:sldId id="283" r:id="rId9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i Du" initials="LD" lastIdx="1" clrIdx="0">
    <p:extLst>
      <p:ext uri="{19B8F6BF-5375-455C-9EA6-DF929625EA0E}">
        <p15:presenceInfo xmlns:p15="http://schemas.microsoft.com/office/powerpoint/2012/main" userId="S-1-5-21-1593251271-2640304127-1825641215-57478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40" autoAdjust="0"/>
    <p:restoredTop sz="85667" autoAdjust="0"/>
  </p:normalViewPr>
  <p:slideViewPr>
    <p:cSldViewPr>
      <p:cViewPr varScale="1">
        <p:scale>
          <a:sx n="132" d="100"/>
          <a:sy n="132" d="100"/>
        </p:scale>
        <p:origin x="846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A5BC2A-5A8C-43F5-92F3-EF9C73487C7E}" type="datetimeFigureOut">
              <a:rPr lang="ko-KR" altLang="en-US" smtClean="0"/>
              <a:pPr/>
              <a:t>2019-05-17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6420FA-79F0-4C61-8ECC-4AAE780C728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338442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420FA-79F0-4C61-8ECC-4AAE780C7283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26664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420FA-79F0-4C61-8ECC-4AAE780C7283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5908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2019-05-17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8875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2019-05-17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96742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2019-05-17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75023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2019-05-17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14550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2019-05-17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209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2019-05-17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6568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2019-05-17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267035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2019-05-17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74216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2019-05-17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918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2019-05-17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76804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2019-05-17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49472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746A57-C53E-4161-8ABF-0DA989B7B623}" type="datetimeFigureOut">
              <a:rPr lang="ko-KR" altLang="en-US" smtClean="0"/>
              <a:pPr/>
              <a:t>2019-05-17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7163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635646"/>
            <a:ext cx="7772400" cy="1656184"/>
          </a:xfrm>
        </p:spPr>
        <p:txBody>
          <a:bodyPr>
            <a:noAutofit/>
          </a:bodyPr>
          <a:lstStyle/>
          <a:p>
            <a:r>
              <a:rPr lang="en-US" altLang="ko-KR" sz="2800" dirty="0"/>
              <a:t>WF on CLI measurement </a:t>
            </a:r>
            <a:endParaRPr lang="ko-KR" altLang="en-US" sz="2800" dirty="0"/>
          </a:p>
        </p:txBody>
      </p:sp>
      <p:sp>
        <p:nvSpPr>
          <p:cNvPr id="4" name="正方形/長方形 6"/>
          <p:cNvSpPr>
            <a:spLocks noChangeArrowheads="1"/>
          </p:cNvSpPr>
          <p:nvPr/>
        </p:nvSpPr>
        <p:spPr bwMode="auto">
          <a:xfrm>
            <a:off x="179388" y="188913"/>
            <a:ext cx="604879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buNone/>
            </a:pPr>
            <a:r>
              <a:rPr lang="en-US" altLang="zh-CN" b="1" dirty="0"/>
              <a:t>3GPP TSG-RAN WG4 Meeting #91</a:t>
            </a:r>
            <a:br>
              <a:rPr lang="en-US" altLang="zh-CN" b="1" dirty="0"/>
            </a:br>
            <a:r>
              <a:rPr lang="en-US" altLang="zh-CN" b="1" dirty="0"/>
              <a:t>Reno</a:t>
            </a:r>
            <a:r>
              <a:rPr lang="en-GB" altLang="ko-KR" b="1" dirty="0"/>
              <a:t>, US, 13 - 17 May 2019</a:t>
            </a:r>
          </a:p>
          <a:p>
            <a:pPr>
              <a:spcBef>
                <a:spcPct val="0"/>
              </a:spcBef>
            </a:pPr>
            <a:r>
              <a:rPr lang="en-US" altLang="zh-CN" b="1" dirty="0"/>
              <a:t>Agenda Item: </a:t>
            </a:r>
            <a:r>
              <a:rPr lang="en-GB" altLang="ko-KR" b="1" dirty="0"/>
              <a:t>8.2.3</a:t>
            </a:r>
            <a:endParaRPr lang="en-US" altLang="zh-CN" b="1" dirty="0">
              <a:solidFill>
                <a:srgbClr val="FF0000"/>
              </a:solidFill>
            </a:endParaRPr>
          </a:p>
        </p:txBody>
      </p:sp>
      <p:sp>
        <p:nvSpPr>
          <p:cNvPr id="5" name="正方形/長方形 5"/>
          <p:cNvSpPr/>
          <p:nvPr/>
        </p:nvSpPr>
        <p:spPr>
          <a:xfrm>
            <a:off x="7164288" y="276976"/>
            <a:ext cx="1512961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  <a:tabLst>
                <a:tab pos="1260475" algn="l"/>
              </a:tabLst>
              <a:defRPr/>
            </a:pPr>
            <a:r>
              <a:rPr lang="en-US" altLang="zh-CN" dirty="0">
                <a:latin typeface="Arial" charset="0"/>
                <a:ea typeface="ＭＳ Ｐゴシック" panose="020B0600070205080204" pitchFamily="34" charset="-128"/>
              </a:rPr>
              <a:t>R4-1907385</a:t>
            </a:r>
            <a:endParaRPr lang="en-GB" altLang="zh-CN" dirty="0"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6" name="부제목 2"/>
          <p:cNvSpPr>
            <a:spLocks noGrp="1"/>
          </p:cNvSpPr>
          <p:nvPr>
            <p:ph type="subTitle" idx="1"/>
          </p:nvPr>
        </p:nvSpPr>
        <p:spPr>
          <a:xfrm>
            <a:off x="467544" y="4083918"/>
            <a:ext cx="8136904" cy="582910"/>
          </a:xfrm>
        </p:spPr>
        <p:txBody>
          <a:bodyPr>
            <a:normAutofit/>
          </a:bodyPr>
          <a:lstStyle/>
          <a:p>
            <a:r>
              <a:rPr lang="en-US" altLang="ko-KR" sz="2000" dirty="0">
                <a:solidFill>
                  <a:schemeClr val="tx1"/>
                </a:solidFill>
              </a:rPr>
              <a:t>LG Electronics</a:t>
            </a:r>
            <a:endParaRPr lang="ko-KR" alt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31209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>
                <a:latin typeface="Arial" panose="020B0604020202020204" pitchFamily="34" charset="0"/>
                <a:cs typeface="Arial" panose="020B0604020202020204" pitchFamily="34" charset="0"/>
              </a:rPr>
              <a:t>Background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248472"/>
          </a:xfrm>
        </p:spPr>
        <p:txBody>
          <a:bodyPr>
            <a:noAutofit/>
          </a:bodyPr>
          <a:lstStyle/>
          <a:p>
            <a:pPr algn="just"/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Based on the WF (R4-1904763) in last RAN4 meeting, </a:t>
            </a:r>
          </a:p>
          <a:p>
            <a:pPr lvl="1" algn="just"/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RAN4 needs to clarify remaining issue for SRS-RSRP and CLI-RSSI measurement.</a:t>
            </a:r>
            <a:endParaRPr lang="en-US" altLang="ko-K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RAN4 should start evaluation for SRS-RSRP measurement accuracy requirement.</a:t>
            </a:r>
          </a:p>
          <a:p>
            <a:pPr algn="just"/>
            <a:endParaRPr lang="en-US" altLang="ko-K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altLang="ko-K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65180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>
                <a:latin typeface="Arial" panose="020B0604020202020204" pitchFamily="34" charset="0"/>
                <a:cs typeface="Arial" panose="020B0604020202020204" pitchFamily="34" charset="0"/>
              </a:rPr>
              <a:t>SRS-RSRP measurement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699542"/>
            <a:ext cx="8229600" cy="4248472"/>
          </a:xfrm>
        </p:spPr>
        <p:txBody>
          <a:bodyPr>
            <a:normAutofit/>
          </a:bodyPr>
          <a:lstStyle/>
          <a:p>
            <a:pPr algn="just"/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SRS-RSRP measurements resource configuration </a:t>
            </a:r>
            <a:endParaRPr lang="en-US" altLang="ko-KR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Based on R4-1904763, the parameters for SRS-RSRP measurement resource configuration is finalized as following table, and RAN4 needs to send LS to RAN2</a:t>
            </a:r>
          </a:p>
          <a:p>
            <a:pPr lvl="1" algn="just"/>
            <a:endParaRPr lang="en-US" altLang="ko-KR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endParaRPr lang="en-US" altLang="ko-K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0999998"/>
              </p:ext>
            </p:extLst>
          </p:nvPr>
        </p:nvGraphicFramePr>
        <p:xfrm>
          <a:off x="1763688" y="1493039"/>
          <a:ext cx="5472609" cy="3474486"/>
        </p:xfrm>
        <a:graphic>
          <a:graphicData uri="http://schemas.openxmlformats.org/drawingml/2006/table">
            <a:tbl>
              <a:tblPr/>
              <a:tblGrid>
                <a:gridCol w="25922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88032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78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effectLst/>
                          <a:latin typeface="Arial" panose="020B0604020202020204" pitchFamily="34" charset="0"/>
                        </a:rPr>
                        <a:t>Parameter name in specification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effectLst/>
                          <a:latin typeface="Arial" panose="020B0604020202020204" pitchFamily="34" charset="0"/>
                        </a:rPr>
                        <a:t>Final decision in RAN4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26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</a:rPr>
                        <a:t>SRS-</a:t>
                      </a:r>
                      <a:r>
                        <a:rPr lang="en-US" sz="800" b="0" i="0" u="none" strike="noStrike" dirty="0" err="1">
                          <a:effectLst/>
                          <a:latin typeface="Arial" panose="020B0604020202020204" pitchFamily="34" charset="0"/>
                        </a:rPr>
                        <a:t>scs</a:t>
                      </a:r>
                      <a:endParaRPr lang="en-US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</a:rPr>
                        <a:t>15, 30, 60 kHz for FR1</a:t>
                      </a:r>
                      <a:b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</a:rPr>
                        <a:t>60, 120 kHz for FR2</a:t>
                      </a:r>
                    </a:p>
                  </a:txBody>
                  <a:tcPr marL="83461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78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nrofSRS-Ports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1" hangingPunct="1"/>
                      <a:r>
                        <a:rPr lang="en-US" altLang="ko-KR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83461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255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err="1">
                          <a:effectLst/>
                          <a:latin typeface="Arial" panose="020B0604020202020204" pitchFamily="34" charset="0"/>
                        </a:rPr>
                        <a:t>transmissionComb</a:t>
                      </a:r>
                      <a:endParaRPr lang="en-US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n2 </a:t>
                      </a:r>
                      <a:r>
                        <a:rPr lang="en-US" sz="8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comboffset</a:t>
                      </a:r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(0,1), </a:t>
                      </a:r>
                      <a:r>
                        <a:rPr lang="en-US" sz="8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cyclicShift</a:t>
                      </a:r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(0,…,7)</a:t>
                      </a:r>
                      <a:b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n4 </a:t>
                      </a:r>
                      <a:r>
                        <a:rPr lang="en-US" sz="8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comboffset</a:t>
                      </a:r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(0,..,3), </a:t>
                      </a:r>
                      <a:r>
                        <a:rPr lang="en-US" sz="8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cyclicShift</a:t>
                      </a:r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(0,…,11)</a:t>
                      </a:r>
                    </a:p>
                  </a:txBody>
                  <a:tcPr marL="83461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589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err="1">
                          <a:effectLst/>
                          <a:latin typeface="Arial" panose="020B0604020202020204" pitchFamily="34" charset="0"/>
                        </a:rPr>
                        <a:t>resourceMapping</a:t>
                      </a:r>
                      <a:endParaRPr lang="en-US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startPosition</a:t>
                      </a:r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INTEGER (0,…,5)</a:t>
                      </a:r>
                      <a:b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US" sz="8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nrofSymbols</a:t>
                      </a:r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ENUMERATED {n1}</a:t>
                      </a:r>
                      <a:b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US" sz="8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repetitionFactor</a:t>
                      </a:r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ENUMERATED {n1}</a:t>
                      </a:r>
                    </a:p>
                  </a:txBody>
                  <a:tcPr marL="83461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978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freqDomainPosition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0,…,67</a:t>
                      </a:r>
                    </a:p>
                  </a:txBody>
                  <a:tcPr marL="83461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978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freqDomainShift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0,…,268</a:t>
                      </a:r>
                    </a:p>
                  </a:txBody>
                  <a:tcPr marL="83461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89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freqHopping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no</a:t>
                      </a:r>
                    </a:p>
                  </a:txBody>
                  <a:tcPr marL="83461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89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groupOrSequenceHopping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marL="83461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2948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</a:rPr>
                        <a:t>SRS-Measurement-</a:t>
                      </a:r>
                      <a:r>
                        <a:rPr lang="en-US" sz="800" b="0" i="0" u="none" strike="noStrike" dirty="0" err="1">
                          <a:effectLst/>
                          <a:latin typeface="Arial" panose="020B0604020202020204" pitchFamily="34" charset="0"/>
                        </a:rPr>
                        <a:t>PeriodicityAndOffset</a:t>
                      </a:r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</a:rPr>
                        <a:t>(only periodic)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sl1 NULL, </a:t>
                      </a:r>
                      <a:b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sl2 INTEGER(0..1), </a:t>
                      </a:r>
                      <a:b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sl4 INTEGER(0..3), </a:t>
                      </a:r>
                      <a:b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sl5 INTEGER(0..4), </a:t>
                      </a:r>
                      <a:b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sl8 INTEGER(0..7), </a:t>
                      </a:r>
                      <a:b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sl10 INTEGER(0..9), </a:t>
                      </a:r>
                      <a:b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sl16 INTEGER(0..15), </a:t>
                      </a:r>
                      <a:b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sl20 INTEGER(0..19), </a:t>
                      </a:r>
                      <a:b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sl32 INTEGER(0..31), </a:t>
                      </a:r>
                      <a:b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sl40 INTEGER(0..39), </a:t>
                      </a:r>
                      <a:b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sl64 INTEGER(0..63), </a:t>
                      </a:r>
                      <a:b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sl80 INTEGER(0..79), </a:t>
                      </a:r>
                      <a:b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sl160 INTEGER(0..159), </a:t>
                      </a:r>
                      <a:b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sl320 INTEGER(0..319), </a:t>
                      </a:r>
                      <a:b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sl640 INTEGER(0..639)</a:t>
                      </a:r>
                      <a:endParaRPr lang="en-US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83461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63571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>
                <a:latin typeface="Arial" panose="020B0604020202020204" pitchFamily="34" charset="0"/>
                <a:cs typeface="Arial" panose="020B0604020202020204" pitchFamily="34" charset="0"/>
              </a:rPr>
              <a:t>SRS-RSRP measurement requirement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248472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DL Measurement timing error</a:t>
            </a:r>
          </a:p>
          <a:p>
            <a:pPr lvl="1" algn="just"/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Define at least timing error value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as conditions 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for test case</a:t>
            </a:r>
            <a:endParaRPr lang="en-US" altLang="ko-KR" sz="1600" strike="sngStrik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just"/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Option 1: [13.5]</a:t>
            </a:r>
            <a:r>
              <a:rPr lang="en-US" altLang="ko-KR" sz="1400" dirty="0" err="1">
                <a:latin typeface="Arial" panose="020B0604020202020204" pitchFamily="34" charset="0"/>
                <a:cs typeface="Arial" panose="020B0604020202020204" pitchFamily="34" charset="0"/>
              </a:rPr>
              <a:t>usec</a:t>
            </a: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 for FR1 and [7.2]</a:t>
            </a:r>
            <a:r>
              <a:rPr lang="en-US" altLang="ko-KR" sz="1400" dirty="0" err="1">
                <a:latin typeface="Arial" panose="020B0604020202020204" pitchFamily="34" charset="0"/>
                <a:cs typeface="Arial" panose="020B0604020202020204" pitchFamily="34" charset="0"/>
              </a:rPr>
              <a:t>usec</a:t>
            </a: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 for FR2</a:t>
            </a:r>
          </a:p>
          <a:p>
            <a:pPr lvl="2" algn="just"/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Option 2: other values are not precluded for further analysis </a:t>
            </a:r>
          </a:p>
          <a:p>
            <a:pPr lvl="1" algn="just"/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FFS how to capture the condition on the timing error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in the accuracy requirement </a:t>
            </a:r>
            <a:endParaRPr lang="en-US" altLang="ko-KR" sz="1600" strike="sngStrik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just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Timing </a:t>
            </a: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error without constant offset</a:t>
            </a:r>
            <a:endParaRPr lang="en-US" altLang="ko-KR" sz="1400" strike="sngStrik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3" algn="just"/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E.g.) </a:t>
            </a:r>
            <a:r>
              <a:rPr lang="en-US" altLang="ko-KR" sz="1200" dirty="0" err="1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altLang="ko-KR" sz="1200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e_CLI</a:t>
            </a:r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 = (N</a:t>
            </a:r>
            <a:r>
              <a:rPr lang="en-US" altLang="ko-KR" sz="1200" baseline="-25000" dirty="0">
                <a:latin typeface="Arial" panose="020B0604020202020204" pitchFamily="34" charset="0"/>
                <a:cs typeface="Arial" panose="020B0604020202020204" pitchFamily="34" charset="0"/>
              </a:rPr>
              <a:t>TA_offset</a:t>
            </a:r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 + N</a:t>
            </a:r>
            <a:r>
              <a:rPr lang="en-US" altLang="ko-KR" sz="1200" baseline="-25000" dirty="0">
                <a:latin typeface="Arial" panose="020B0604020202020204" pitchFamily="34" charset="0"/>
                <a:cs typeface="Arial" panose="020B0604020202020204" pitchFamily="34" charset="0"/>
              </a:rPr>
              <a:t>TA</a:t>
            </a:r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US" altLang="ko-KR" sz="1200" baseline="-250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 + </a:t>
            </a:r>
            <a:r>
              <a:rPr lang="en-US" altLang="ko-KR" sz="1200" dirty="0" err="1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US" altLang="ko-KR" sz="1200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propagation_V</a:t>
            </a:r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 – D</a:t>
            </a:r>
            <a:r>
              <a:rPr lang="en-US" altLang="ko-KR" sz="1200" baseline="-25000" dirty="0">
                <a:latin typeface="Arial" panose="020B0604020202020204" pitchFamily="34" charset="0"/>
                <a:cs typeface="Arial" panose="020B0604020202020204" pitchFamily="34" charset="0"/>
              </a:rPr>
              <a:t>propagtion_V2A</a:t>
            </a:r>
            <a:endParaRPr lang="en-US" altLang="ko-KR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4" algn="just"/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(N</a:t>
            </a:r>
            <a:r>
              <a:rPr lang="en-US" altLang="ko-KR" sz="1200" baseline="-25000" dirty="0">
                <a:latin typeface="Arial" panose="020B0604020202020204" pitchFamily="34" charset="0"/>
                <a:cs typeface="Arial" panose="020B0604020202020204" pitchFamily="34" charset="0"/>
              </a:rPr>
              <a:t>TA_offset</a:t>
            </a:r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 + N</a:t>
            </a:r>
            <a:r>
              <a:rPr lang="en-US" altLang="ko-KR" sz="1200" baseline="-25000" dirty="0">
                <a:latin typeface="Arial" panose="020B0604020202020204" pitchFamily="34" charset="0"/>
                <a:cs typeface="Arial" panose="020B0604020202020204" pitchFamily="34" charset="0"/>
              </a:rPr>
              <a:t>TA</a:t>
            </a:r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US" altLang="ko-KR" sz="1200" baseline="-25000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: timing advance for aggressor(A) UE</a:t>
            </a:r>
          </a:p>
          <a:p>
            <a:pPr lvl="4" algn="just"/>
            <a:r>
              <a:rPr lang="en-US" altLang="ko-KR" sz="1200" dirty="0" err="1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US" altLang="ko-KR" sz="1200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propagation_V</a:t>
            </a:r>
            <a:r>
              <a:rPr lang="en-US" altLang="ko-KR" sz="1200" baseline="-25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: downlink propagation delay for victim(V) UE from the </a:t>
            </a:r>
            <a:r>
              <a:rPr lang="en-US" altLang="ko-KR" sz="1200" dirty="0" err="1">
                <a:latin typeface="Arial" panose="020B0604020202020204" pitchFamily="34" charset="0"/>
                <a:cs typeface="Arial" panose="020B0604020202020204" pitchFamily="34" charset="0"/>
              </a:rPr>
              <a:t>gNB</a:t>
            </a:r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 of the victim UE </a:t>
            </a:r>
          </a:p>
          <a:p>
            <a:pPr lvl="4" algn="just"/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US" altLang="ko-KR" sz="1200" baseline="-25000" dirty="0">
                <a:latin typeface="Arial" panose="020B0604020202020204" pitchFamily="34" charset="0"/>
                <a:cs typeface="Arial" panose="020B0604020202020204" pitchFamily="34" charset="0"/>
              </a:rPr>
              <a:t>propagtion_V2A </a:t>
            </a:r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: propagation delay from aggressor(A) UE to victim(V) UE</a:t>
            </a:r>
          </a:p>
          <a:p>
            <a:pPr lvl="4" algn="just"/>
            <a:endParaRPr lang="en-US" altLang="ko-KR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Constant offset value for timing adjustment for SRS-RSRP measurement is up to UE implementation</a:t>
            </a:r>
            <a:endParaRPr lang="en-US" altLang="ko-KR" sz="1600" strike="sngStrik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2" indent="0" algn="just">
              <a:buNone/>
            </a:pPr>
            <a:endParaRPr lang="en-US" altLang="ko-KR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Cyclic shift</a:t>
            </a:r>
            <a:endParaRPr lang="en-US" altLang="ko-KR" sz="1800" strike="sngStrik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Limitation on the distance between the cyclic shifts of two SRS resource on the same symbol and same comb is to be considered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the accuracy requirements</a:t>
            </a:r>
          </a:p>
          <a:p>
            <a:pPr lvl="1" algn="just"/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Companies are encouraged to provide evaluation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for performance impact on cyclic shift configuration</a:t>
            </a:r>
          </a:p>
          <a:p>
            <a:pPr lvl="1" algn="just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FFS whether and how to capture the condition of cyclic shift in the accuracy requirement</a:t>
            </a:r>
          </a:p>
          <a:p>
            <a:pPr marL="457200" lvl="1" indent="0" algn="just">
              <a:buNone/>
            </a:pPr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endParaRPr lang="en-US" altLang="ko-KR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07624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>
                <a:latin typeface="Arial" panose="020B0604020202020204" pitchFamily="34" charset="0"/>
                <a:cs typeface="Arial" panose="020B0604020202020204" pitchFamily="34" charset="0"/>
              </a:rPr>
              <a:t>SRS-RSRP measurement requirement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248472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Side condition </a:t>
            </a:r>
          </a:p>
          <a:p>
            <a:pPr lvl="1" algn="just"/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Option 1: SINR -3dB</a:t>
            </a:r>
          </a:p>
          <a:p>
            <a:pPr lvl="1" algn="just"/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Option 2: SINR -1dB</a:t>
            </a:r>
          </a:p>
          <a:p>
            <a:pPr lvl="1" algn="just"/>
            <a:r>
              <a:rPr lang="en-US" sz="1400" dirty="0"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Other options are not precluded</a:t>
            </a:r>
            <a:endParaRPr lang="en-US" altLang="ko-KR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 algn="just">
              <a:buNone/>
            </a:pPr>
            <a:endParaRPr lang="en-US" altLang="ko-KR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The number of RB for SRS resource</a:t>
            </a:r>
          </a:p>
          <a:p>
            <a:pPr lvl="1" algn="just"/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Option 1: 48 RBs</a:t>
            </a:r>
          </a:p>
          <a:p>
            <a:pPr lvl="1" algn="just"/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Option 2: 24 RBs</a:t>
            </a:r>
          </a:p>
          <a:p>
            <a:pPr lvl="1" algn="just"/>
            <a:r>
              <a:rPr lang="en-US" sz="1400" dirty="0"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Other options are not precluded</a:t>
            </a:r>
            <a:endParaRPr lang="en-US" altLang="ko-KR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endParaRPr lang="en-US" altLang="ko-KR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The number of sample for measurement accuracy</a:t>
            </a:r>
          </a:p>
          <a:p>
            <a:pPr lvl="1" algn="just"/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Option 1: 3 samples</a:t>
            </a:r>
          </a:p>
          <a:p>
            <a:pPr lvl="1" algn="just"/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Option 2: 5 samples</a:t>
            </a:r>
          </a:p>
          <a:p>
            <a:pPr lvl="1" algn="just"/>
            <a:r>
              <a:rPr lang="en-US" sz="1400" dirty="0"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Other options are not precluded</a:t>
            </a:r>
            <a:endParaRPr lang="en-US" altLang="ko-KR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just"/>
            <a:endParaRPr lang="en-US" altLang="ko-KR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The dependency of measurement accuracy</a:t>
            </a:r>
          </a:p>
          <a:p>
            <a:pPr lvl="1" algn="just"/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RAN4 needs further discussion how to define measurement accuracy</a:t>
            </a:r>
          </a:p>
          <a:p>
            <a:pPr algn="just"/>
            <a:endParaRPr lang="en-US" altLang="ko-KR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63657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>
                <a:latin typeface="Arial" panose="020B0604020202020204" pitchFamily="34" charset="0"/>
                <a:cs typeface="Arial" panose="020B0604020202020204" pitchFamily="34" charset="0"/>
              </a:rPr>
              <a:t>UE behavior for CLI measurement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248472"/>
          </a:xfrm>
        </p:spPr>
        <p:txBody>
          <a:bodyPr>
            <a:normAutofit/>
          </a:bodyPr>
          <a:lstStyle/>
          <a:p>
            <a:pPr algn="just"/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QCL assumption</a:t>
            </a:r>
          </a:p>
          <a:p>
            <a:pPr lvl="1" algn="just"/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For FR2 CLI measurement, a UE uses the same spatial filter of UE Rx beams as used one of the latest received PDSCH and the latest monitored CORESET.</a:t>
            </a:r>
          </a:p>
          <a:p>
            <a:pPr lvl="1" algn="just"/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send LS to RAN1 for the QCL assumption agreement</a:t>
            </a:r>
          </a:p>
          <a:p>
            <a:pPr lvl="1" algn="just"/>
            <a:endParaRPr lang="en-US" altLang="ko-K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1579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>
                <a:latin typeface="Arial" panose="020B0604020202020204" pitchFamily="34" charset="0"/>
                <a:cs typeface="Arial" panose="020B0604020202020204" pitchFamily="34" charset="0"/>
              </a:rPr>
              <a:t>UE behavior for CLI measurement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248472"/>
          </a:xfrm>
        </p:spPr>
        <p:txBody>
          <a:bodyPr>
            <a:normAutofit/>
          </a:bodyPr>
          <a:lstStyle/>
          <a:p>
            <a:pPr algn="just"/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Scheduling restriction for CLI measurement</a:t>
            </a:r>
          </a:p>
          <a:p>
            <a:pPr lvl="1" algn="just"/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SRS-RSRP measurement</a:t>
            </a:r>
          </a:p>
          <a:p>
            <a:pPr lvl="2" algn="just"/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Depending on the UE capability, UE is not expected to receive PDCCH/PDSCH on SRS-RSRP measured OFDM symbols, and on Y data symbol before SRS-RSRP measured symbol in intra-band CA.</a:t>
            </a:r>
          </a:p>
          <a:p>
            <a:pPr lvl="3" algn="just"/>
            <a:r>
              <a:rPr lang="en-US" altLang="ko-KR" sz="1100" dirty="0">
                <a:latin typeface="Arial" panose="020B0604020202020204" pitchFamily="34" charset="0"/>
                <a:cs typeface="Arial" panose="020B0604020202020204" pitchFamily="34" charset="0"/>
              </a:rPr>
              <a:t>Y depends on SCS (e.g., Y = 1 or 2) and detail value will be defined in next meeting.</a:t>
            </a:r>
          </a:p>
          <a:p>
            <a:pPr lvl="1" algn="just"/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CLI-RSSI measurement</a:t>
            </a:r>
          </a:p>
          <a:p>
            <a:pPr lvl="2" algn="just"/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Depending on the UE capability, UE is not expected to receive PDCCH/PDSCH on CLI-RSSI measured OFDM symbols in intra-band CA. </a:t>
            </a:r>
          </a:p>
          <a:p>
            <a:pPr lvl="3" algn="just"/>
            <a:r>
              <a:rPr lang="en-US" altLang="ko-KR" sz="1100" dirty="0">
                <a:latin typeface="Arial" panose="020B0604020202020204" pitchFamily="34" charset="0"/>
                <a:cs typeface="Arial" panose="020B0604020202020204" pitchFamily="34" charset="0"/>
              </a:rPr>
              <a:t>FFS for scheduling restriction on X data symbol before CLI-RSSI measured symbol</a:t>
            </a:r>
          </a:p>
          <a:p>
            <a:pPr lvl="2" algn="just"/>
            <a:endParaRPr lang="en-US" altLang="ko-KR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RAN4 needs to send LS to RAN1 to clarify the UE capability for </a:t>
            </a:r>
            <a:r>
              <a:rPr lang="en-US" altLang="ko-KR" sz="1400" dirty="0" err="1">
                <a:latin typeface="Arial" panose="020B0604020202020204" pitchFamily="34" charset="0"/>
                <a:cs typeface="Arial" panose="020B0604020202020204" pitchFamily="34" charset="0"/>
              </a:rPr>
              <a:t>FDMed</a:t>
            </a: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 between PDSCH and CLI measurement resources.</a:t>
            </a:r>
          </a:p>
          <a:p>
            <a:pPr lvl="1" algn="just"/>
            <a:endParaRPr lang="en-US" altLang="ko-K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92502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>
                <a:latin typeface="Arial" panose="020B0604020202020204" pitchFamily="34" charset="0"/>
                <a:cs typeface="Arial" panose="020B0604020202020204" pitchFamily="34" charset="0"/>
              </a:rPr>
              <a:t>CLI measurement reporting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248472"/>
          </a:xfrm>
        </p:spPr>
        <p:txBody>
          <a:bodyPr>
            <a:normAutofit/>
          </a:bodyPr>
          <a:lstStyle/>
          <a:p>
            <a:pPr algn="just"/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Measurement reporting range</a:t>
            </a:r>
          </a:p>
          <a:p>
            <a:pPr lvl="1" algn="just"/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Include ‘too strong signal to measure’ as one of the possible reported value </a:t>
            </a:r>
          </a:p>
          <a:p>
            <a:pPr lvl="2" algn="just"/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FFS to reuse “infinity” in L3-RSRP reporting range in TS38.133 for SRS-RSRP and add similar contents for RSSI reporting range </a:t>
            </a:r>
          </a:p>
          <a:p>
            <a:pPr lvl="2" algn="just"/>
            <a:endParaRPr lang="en-US" altLang="ko-KR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ko-KR" altLang="ko-KR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just"/>
            <a:endParaRPr lang="en-US" altLang="ko-KR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endParaRPr lang="en-US" altLang="ko-KR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71083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11722</TotalTime>
  <Words>611</Words>
  <Application>Microsoft Office PowerPoint</Application>
  <PresentationFormat>화면 슬라이드 쇼(16:9)</PresentationFormat>
  <Paragraphs>91</Paragraphs>
  <Slides>8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8" baseType="lpstr">
      <vt:lpstr>DengXian</vt:lpstr>
      <vt:lpstr>ＭＳ Ｐゴシック</vt:lpstr>
      <vt:lpstr>ＭＳ Ｐゴシック</vt:lpstr>
      <vt:lpstr>宋体</vt:lpstr>
      <vt:lpstr>맑은 고딕</vt:lpstr>
      <vt:lpstr>Batang</vt:lpstr>
      <vt:lpstr>Arial</vt:lpstr>
      <vt:lpstr>Calibri</vt:lpstr>
      <vt:lpstr>Times New Roman</vt:lpstr>
      <vt:lpstr>Office 테마</vt:lpstr>
      <vt:lpstr>WF on CLI measurement </vt:lpstr>
      <vt:lpstr>Background</vt:lpstr>
      <vt:lpstr>SRS-RSRP measurement</vt:lpstr>
      <vt:lpstr>SRS-RSRP measurement requirement</vt:lpstr>
      <vt:lpstr>SRS-RSRP measurement requirement</vt:lpstr>
      <vt:lpstr>UE behavior for CLI measurement</vt:lpstr>
      <vt:lpstr>UE behavior for CLI measurement</vt:lpstr>
      <vt:lpstr>CLI measurement reporting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Enhanced SU-MIMO Performance Requirements for LTE</dc:title>
  <dc:creator>admin</dc:creator>
  <cp:keywords>CTPClassification=CTP_PUBLIC:VisualMarkings=</cp:keywords>
  <cp:lastModifiedBy>JY Hwang1</cp:lastModifiedBy>
  <cp:revision>264</cp:revision>
  <dcterms:created xsi:type="dcterms:W3CDTF">2016-09-05T04:21:23Z</dcterms:created>
  <dcterms:modified xsi:type="dcterms:W3CDTF">2019-05-17T07:12:47Z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c0012d4b-87de-43b4-af9d-04619323207b</vt:lpwstr>
  </property>
  <property fmtid="{D5CDD505-2E9C-101B-9397-08002B2CF9AE}" pid="3" name="CTP_TimeStamp">
    <vt:lpwstr>2016-10-11 22:06:47Z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NewReviewCycle">
    <vt:lpwstr/>
  </property>
  <property fmtid="{D5CDD505-2E9C-101B-9397-08002B2CF9AE}" pid="9" name="_2015_ms_pID_725343">
    <vt:lpwstr>(3)j1nM0MHuVj6SHGkqNyFEp3UG/h3/d6cDjN/nUv3O/9/rF9r407dxeqS9FKPXMNqbiPcO+kco
KBUJ7ud0lOI7cVA3naevqtDtQBECLM9+DnMshQFV8GyIw2rFt8N18r5LBYxy3ZuW91yWbFcn
fiIry8HUEEqqHnJl2s3QEgmFtaot4N+NAtyg97kM8x7m4tsrMSRfUTf8uJutlWGpUVEpwUF/
D9VsA/Th+YmxcfJBkc</vt:lpwstr>
  </property>
  <property fmtid="{D5CDD505-2E9C-101B-9397-08002B2CF9AE}" pid="10" name="_2015_ms_pID_7253431">
    <vt:lpwstr>PUblIJccweg/peQfKe9eOMlWJPYzOKQlqAP007e+pAMiLj1akiysFF
FGfRulGMopSts1Ce4Oekcr+DWfuaZlOKf3bVPQ8xdXSdB3NqLytNwzPVLzoMUHFPpHfOJMo3
NIKdyYXCGVeEOxPJzN4e1oZYDZ/nhvBTrdON/LpEM5t0Y9DTg2bsNeQmbBvbCGVC/rqr8O8x
eYGXf5lV6xGK44zvhP3x/PDSRUQkkNjlw36o</vt:lpwstr>
  </property>
  <property fmtid="{D5CDD505-2E9C-101B-9397-08002B2CF9AE}" pid="11" name="_2015_ms_pID_7253432">
    <vt:lpwstr>3hUr1mgicBHWwJr3NqUGfU4=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1557764400</vt:lpwstr>
  </property>
</Properties>
</file>