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4" r:id="rId3"/>
    <p:sldId id="285" r:id="rId4"/>
    <p:sldId id="286" r:id="rId5"/>
    <p:sldId id="288" r:id="rId6"/>
    <p:sldId id="290" r:id="rId7"/>
    <p:sldId id="289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82742" autoAdjust="0"/>
  </p:normalViewPr>
  <p:slideViewPr>
    <p:cSldViewPr>
      <p:cViewPr varScale="1">
        <p:scale>
          <a:sx n="78" d="100"/>
          <a:sy n="78" d="100"/>
        </p:scale>
        <p:origin x="70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4000" b="1" dirty="0"/>
              <a:t>Way forward on Rel-15 NR demodulation leftover topics and Rel-16 new topics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2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91 </a:t>
            </a:r>
            <a:r>
              <a:rPr lang="en-GB" b="1" dirty="0"/>
              <a:t>	</a:t>
            </a:r>
          </a:p>
          <a:p>
            <a:r>
              <a:rPr lang="en-US" b="1" dirty="0" smtClean="0"/>
              <a:t>Reno, USA, May 13 - 17, </a:t>
            </a:r>
            <a:r>
              <a:rPr lang="en-US" b="1" dirty="0"/>
              <a:t>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R4-1907311</a:t>
            </a:r>
            <a:endParaRPr lang="en-US" altLang="ja-JP" b="1" dirty="0"/>
          </a:p>
          <a:p>
            <a:pPr algn="r"/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on RAN4 </a:t>
            </a:r>
            <a:r>
              <a:rPr lang="en-US" dirty="0" err="1" smtClean="0"/>
              <a:t>Demod</a:t>
            </a:r>
            <a:r>
              <a:rPr lang="en-US" dirty="0" smtClean="0"/>
              <a:t> </a:t>
            </a:r>
            <a:r>
              <a:rPr lang="en-US" dirty="0"/>
              <a:t>scope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400" dirty="0"/>
              <a:t>RAN4 </a:t>
            </a:r>
            <a:r>
              <a:rPr lang="en-US" sz="2400" dirty="0" smtClean="0"/>
              <a:t>discussed the </a:t>
            </a:r>
            <a:r>
              <a:rPr lang="en-US" sz="2400" dirty="0"/>
              <a:t>following </a:t>
            </a:r>
            <a:r>
              <a:rPr lang="en-US" sz="2400" dirty="0" smtClean="0"/>
              <a:t>general candidate NR UE </a:t>
            </a:r>
            <a:r>
              <a:rPr lang="en-US" sz="2400" dirty="0"/>
              <a:t>and BS demodulation and CSI reporting </a:t>
            </a:r>
            <a:r>
              <a:rPr lang="en-US" sz="2400" dirty="0" smtClean="0"/>
              <a:t>requirements which may be considered in R16 timeframe</a:t>
            </a:r>
          </a:p>
          <a:p>
            <a:pPr lvl="1"/>
            <a:r>
              <a:rPr lang="en-US" sz="2000" dirty="0" smtClean="0"/>
              <a:t>HST requirements (Slide 3)</a:t>
            </a:r>
          </a:p>
          <a:p>
            <a:pPr lvl="1"/>
            <a:r>
              <a:rPr lang="en-US" sz="2000" dirty="0" smtClean="0"/>
              <a:t>Interference mitigation requirements </a:t>
            </a:r>
            <a:r>
              <a:rPr lang="en-US" sz="2000" dirty="0"/>
              <a:t>(Slide </a:t>
            </a:r>
            <a:r>
              <a:rPr lang="en-US" sz="2000" dirty="0" smtClean="0"/>
              <a:t>4)</a:t>
            </a:r>
          </a:p>
          <a:p>
            <a:pPr lvl="1"/>
            <a:r>
              <a:rPr lang="en-US" sz="2000" dirty="0" smtClean="0"/>
              <a:t>URLLC-related requirements </a:t>
            </a:r>
            <a:r>
              <a:rPr lang="en-US" sz="2000" dirty="0"/>
              <a:t>(Slide </a:t>
            </a:r>
            <a:r>
              <a:rPr lang="en-US" sz="2000" dirty="0" smtClean="0"/>
              <a:t>5)</a:t>
            </a:r>
          </a:p>
          <a:p>
            <a:pPr lvl="1"/>
            <a:r>
              <a:rPr lang="en-US" sz="2000" dirty="0" smtClean="0"/>
              <a:t>CA, EN-DC </a:t>
            </a:r>
            <a:r>
              <a:rPr lang="en-US" altLang="zh-CN" sz="2000" dirty="0"/>
              <a:t>and NE-DC</a:t>
            </a:r>
            <a:r>
              <a:rPr lang="en-US" sz="2000" dirty="0" smtClean="0"/>
              <a:t> requirements (Slide 6)</a:t>
            </a:r>
          </a:p>
          <a:p>
            <a:pPr lvl="1"/>
            <a:r>
              <a:rPr lang="en-US" sz="2000" dirty="0" smtClean="0"/>
              <a:t>Other requirements </a:t>
            </a:r>
            <a:r>
              <a:rPr lang="en-US" sz="2000" dirty="0"/>
              <a:t>(Slide </a:t>
            </a:r>
            <a:r>
              <a:rPr lang="en-US" sz="2000" dirty="0" smtClean="0"/>
              <a:t>7)</a:t>
            </a:r>
            <a:endParaRPr lang="en-GB" sz="2000" dirty="0"/>
          </a:p>
          <a:p>
            <a:r>
              <a:rPr lang="en-US" sz="2400" dirty="0"/>
              <a:t>Prioritization of requirements is FFS</a:t>
            </a:r>
          </a:p>
          <a:p>
            <a:r>
              <a:rPr lang="en-US" sz="2400" dirty="0" smtClean="0"/>
              <a:t>Details of the requirements scenarios are FFS</a:t>
            </a:r>
          </a:p>
          <a:p>
            <a:r>
              <a:rPr lang="en-US" sz="2400" dirty="0" smtClean="0"/>
              <a:t>There </a:t>
            </a:r>
            <a:r>
              <a:rPr lang="en-US" sz="2400" dirty="0"/>
              <a:t>is no consensus in RAN4 whether any of the requirements shall be </a:t>
            </a:r>
            <a:r>
              <a:rPr lang="en-US" sz="2400" dirty="0" smtClean="0"/>
              <a:t>introduced </a:t>
            </a:r>
          </a:p>
          <a:p>
            <a:r>
              <a:rPr lang="en-US" sz="2400" dirty="0" smtClean="0"/>
              <a:t>RAN4 recommends to further discuss in RAN whether any of the requirements shall be introduced in R16</a:t>
            </a:r>
          </a:p>
          <a:p>
            <a:r>
              <a:rPr lang="en-US" sz="2400" dirty="0" smtClean="0"/>
              <a:t>Note: The WF described the potential NR Demodulation scope. Further discussion on the impact of these </a:t>
            </a:r>
            <a:r>
              <a:rPr lang="en-US" sz="2400" dirty="0" err="1" smtClean="0"/>
              <a:t>Demod</a:t>
            </a:r>
            <a:r>
              <a:rPr lang="en-US" sz="2400" dirty="0"/>
              <a:t> </a:t>
            </a:r>
            <a:r>
              <a:rPr lang="en-US" sz="2400" dirty="0" smtClean="0"/>
              <a:t>requirements on RRM/RF requirements is needed </a:t>
            </a:r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Candidate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US" sz="2900" dirty="0"/>
              <a:t>HST requirements</a:t>
            </a:r>
            <a:endParaRPr lang="en-US" sz="4600" dirty="0" smtClean="0"/>
          </a:p>
          <a:p>
            <a:pPr lvl="1" hangingPunct="0"/>
            <a:r>
              <a:rPr lang="en-US" sz="2600" dirty="0" smtClean="0"/>
              <a:t>Option 1</a:t>
            </a:r>
          </a:p>
          <a:p>
            <a:pPr lvl="2" hangingPunct="0"/>
            <a:r>
              <a:rPr lang="en-US" sz="2200" dirty="0" smtClean="0"/>
              <a:t>Scenarios</a:t>
            </a:r>
            <a:endParaRPr lang="en-GB" sz="2200" dirty="0"/>
          </a:p>
          <a:p>
            <a:pPr lvl="3" hangingPunct="0"/>
            <a:r>
              <a:rPr lang="en-US" sz="1900" dirty="0"/>
              <a:t>The channel model: </a:t>
            </a:r>
            <a:endParaRPr lang="en-GB" sz="1900" dirty="0"/>
          </a:p>
          <a:p>
            <a:pPr lvl="4" hangingPunct="0"/>
            <a:r>
              <a:rPr lang="en-US" sz="1800" dirty="0"/>
              <a:t>HST-SFN scenarios, e.g. the channel mode captured in Section B.3A of 3GPP TS 36.101</a:t>
            </a:r>
            <a:endParaRPr lang="en-GB" sz="1800" dirty="0"/>
          </a:p>
          <a:p>
            <a:pPr lvl="4" hangingPunct="0"/>
            <a:r>
              <a:rPr lang="en-US" sz="1800" dirty="0"/>
              <a:t>HST scenarios with high Doppler frequency, e.g. the channel mode captured in Section B.3 of 3GPP TS 36.101</a:t>
            </a:r>
            <a:endParaRPr lang="en-GB" sz="1800" dirty="0"/>
          </a:p>
          <a:p>
            <a:pPr lvl="4" hangingPunct="0"/>
            <a:r>
              <a:rPr lang="en-US" sz="1800" dirty="0"/>
              <a:t>TDL channel with high Doppler frequency</a:t>
            </a:r>
            <a:endParaRPr lang="en-GB" sz="1800" dirty="0"/>
          </a:p>
          <a:p>
            <a:pPr lvl="4" hangingPunct="0"/>
            <a:r>
              <a:rPr lang="en-US" sz="1800" dirty="0"/>
              <a:t>Other deployment scenarios are not precluded</a:t>
            </a:r>
            <a:endParaRPr lang="en-GB" sz="1800" dirty="0"/>
          </a:p>
          <a:p>
            <a:pPr lvl="3" hangingPunct="0"/>
            <a:r>
              <a:rPr lang="en-US" sz="1900" dirty="0"/>
              <a:t>The target speed is up to </a:t>
            </a:r>
            <a:r>
              <a:rPr lang="en-US" sz="1900" dirty="0" smtClean="0"/>
              <a:t>[500km/h]</a:t>
            </a:r>
          </a:p>
          <a:p>
            <a:pPr lvl="3" hangingPunct="0"/>
            <a:r>
              <a:rPr lang="en-US" sz="1900" dirty="0" smtClean="0"/>
              <a:t>FR1</a:t>
            </a:r>
            <a:endParaRPr lang="en-GB" sz="1900" dirty="0"/>
          </a:p>
          <a:p>
            <a:pPr lvl="3" hangingPunct="0"/>
            <a:r>
              <a:rPr lang="en-US" sz="1900" dirty="0"/>
              <a:t>If needed, signalling impact should be discussed in RAN2</a:t>
            </a:r>
            <a:endParaRPr lang="en-GB" sz="1900" dirty="0"/>
          </a:p>
          <a:p>
            <a:pPr lvl="2" hangingPunct="0"/>
            <a:r>
              <a:rPr lang="en-US" sz="2200" dirty="0" smtClean="0"/>
              <a:t>UE </a:t>
            </a:r>
            <a:r>
              <a:rPr lang="en-US" sz="2200" dirty="0"/>
              <a:t>demodulation requirements and test cases for NR PDSCH </a:t>
            </a:r>
            <a:endParaRPr lang="en-GB" sz="2200" dirty="0"/>
          </a:p>
          <a:p>
            <a:pPr lvl="3" hangingPunct="0"/>
            <a:r>
              <a:rPr lang="en-US" sz="1900" dirty="0"/>
              <a:t>Other requirements are not precluded if needed. </a:t>
            </a:r>
            <a:endParaRPr lang="en-GB" sz="1900" dirty="0"/>
          </a:p>
          <a:p>
            <a:pPr lvl="2" hangingPunct="0"/>
            <a:r>
              <a:rPr lang="en-US" sz="2200" dirty="0" smtClean="0"/>
              <a:t>BS </a:t>
            </a:r>
            <a:r>
              <a:rPr lang="en-US" sz="2200" dirty="0"/>
              <a:t>demodulation requirements and test cases for NR PUSCH </a:t>
            </a:r>
            <a:endParaRPr lang="en-GB" sz="2200" dirty="0"/>
          </a:p>
          <a:p>
            <a:pPr lvl="3" hangingPunct="0"/>
            <a:r>
              <a:rPr lang="en-US" sz="1900" dirty="0"/>
              <a:t>Other requirements are not precluded if </a:t>
            </a:r>
            <a:r>
              <a:rPr lang="en-US" sz="1900" dirty="0" smtClean="0"/>
              <a:t>needed</a:t>
            </a:r>
          </a:p>
          <a:p>
            <a:pPr lvl="1" hangingPunct="0"/>
            <a:r>
              <a:rPr lang="en-US" sz="2700" dirty="0" smtClean="0"/>
              <a:t>Note: This WF includes </a:t>
            </a:r>
            <a:r>
              <a:rPr lang="en-US" sz="2700" dirty="0" err="1" smtClean="0"/>
              <a:t>Demod</a:t>
            </a:r>
            <a:r>
              <a:rPr lang="en-US" sz="2700" dirty="0" smtClean="0"/>
              <a:t> objectives. HST requirements also include RRM impacts which shall be discussed together with </a:t>
            </a:r>
            <a:r>
              <a:rPr lang="en-US" sz="2700" dirty="0" err="1" smtClean="0"/>
              <a:t>Demod</a:t>
            </a:r>
            <a:r>
              <a:rPr lang="en-US" sz="2700" dirty="0" smtClean="0"/>
              <a:t> objectives and not included in the WF</a:t>
            </a:r>
            <a:endParaRPr lang="en-GB" sz="2700" dirty="0"/>
          </a:p>
        </p:txBody>
      </p:sp>
    </p:spTree>
    <p:extLst>
      <p:ext uri="{BB962C8B-B14F-4D97-AF65-F5344CB8AC3E}">
        <p14:creationId xmlns:p14="http://schemas.microsoft.com/office/powerpoint/2010/main" val="272551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Candidate </a:t>
            </a:r>
            <a:r>
              <a:rPr lang="en-US" dirty="0" smtClean="0"/>
              <a:t>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/>
              <a:t>UE </a:t>
            </a:r>
            <a:r>
              <a:rPr lang="en-US" sz="2000" dirty="0" smtClean="0"/>
              <a:t>interference mitigation requirements</a:t>
            </a:r>
          </a:p>
          <a:p>
            <a:pPr lvl="1" hangingPunct="0"/>
            <a:r>
              <a:rPr lang="en-US" sz="1800" dirty="0" smtClean="0"/>
              <a:t>Scenario #1: Inter-cell </a:t>
            </a:r>
            <a:r>
              <a:rPr lang="en-US" sz="1800" dirty="0"/>
              <a:t>interference </a:t>
            </a:r>
            <a:r>
              <a:rPr lang="en-US" sz="1800" dirty="0" smtClean="0"/>
              <a:t>scenario for FR1 deployments</a:t>
            </a:r>
          </a:p>
          <a:p>
            <a:pPr lvl="2" hangingPunct="0"/>
            <a:r>
              <a:rPr lang="en-US" sz="1600" dirty="0" smtClean="0"/>
              <a:t>Reference </a:t>
            </a:r>
            <a:r>
              <a:rPr lang="en-US" sz="1600" dirty="0"/>
              <a:t>receivers: </a:t>
            </a:r>
            <a:endParaRPr lang="en-US" sz="1600" dirty="0" smtClean="0"/>
          </a:p>
          <a:p>
            <a:pPr lvl="3" hangingPunct="0"/>
            <a:r>
              <a:rPr lang="en-US" sz="1200" dirty="0" smtClean="0"/>
              <a:t>LMMSE-IRC </a:t>
            </a:r>
          </a:p>
          <a:p>
            <a:pPr lvl="3" hangingPunct="0"/>
            <a:r>
              <a:rPr lang="en-US" sz="1200" strike="sngStrike" dirty="0" smtClean="0">
                <a:solidFill>
                  <a:srgbClr val="FF0000"/>
                </a:solidFill>
              </a:rPr>
              <a:t>FFS: </a:t>
            </a:r>
            <a:r>
              <a:rPr lang="en-US" sz="1200" dirty="0" smtClean="0"/>
              <a:t>RML receiver with interference pre-whitening</a:t>
            </a:r>
          </a:p>
          <a:p>
            <a:pPr lvl="2" hangingPunct="0"/>
            <a:r>
              <a:rPr lang="en-GB" sz="1400" dirty="0"/>
              <a:t>Focus on PDSCH performance enhancements </a:t>
            </a:r>
          </a:p>
          <a:p>
            <a:pPr lvl="1" hangingPunct="0"/>
            <a:r>
              <a:rPr lang="en-US" sz="1800" dirty="0" smtClean="0"/>
              <a:t>FFS</a:t>
            </a:r>
            <a:r>
              <a:rPr lang="en-US" sz="1800" dirty="0"/>
              <a:t>: </a:t>
            </a:r>
            <a:endParaRPr lang="en-US" sz="1800" dirty="0" smtClean="0"/>
          </a:p>
          <a:p>
            <a:pPr lvl="2" hangingPunct="0"/>
            <a:r>
              <a:rPr lang="en-US" sz="1400" dirty="0"/>
              <a:t>Scenario </a:t>
            </a:r>
            <a:r>
              <a:rPr lang="en-US" sz="1400" dirty="0" smtClean="0"/>
              <a:t>#2: Intra-cell </a:t>
            </a:r>
            <a:r>
              <a:rPr lang="en-US" sz="1400" dirty="0"/>
              <a:t>MU-MIMO interference scenario </a:t>
            </a:r>
            <a:endParaRPr lang="en-GB" sz="1400" dirty="0"/>
          </a:p>
          <a:p>
            <a:pPr lvl="3" hangingPunct="0"/>
            <a:r>
              <a:rPr lang="en-US" sz="1200" dirty="0"/>
              <a:t>Reference receivers: </a:t>
            </a:r>
            <a:r>
              <a:rPr lang="en-US" sz="1200" dirty="0" smtClean="0"/>
              <a:t>LMMSE-IRC</a:t>
            </a:r>
          </a:p>
          <a:p>
            <a:pPr hangingPunct="0"/>
            <a:r>
              <a:rPr lang="en-US" sz="2000" dirty="0" smtClean="0"/>
              <a:t>BS interference mitigation requirements</a:t>
            </a:r>
            <a:endParaRPr lang="en-US" sz="2000" dirty="0"/>
          </a:p>
          <a:p>
            <a:pPr lvl="1" hangingPunct="0"/>
            <a:r>
              <a:rPr lang="en-US" sz="1800" dirty="0" smtClean="0"/>
              <a:t>Inter-cell </a:t>
            </a:r>
            <a:r>
              <a:rPr lang="en-US" sz="1800" dirty="0"/>
              <a:t>interference scenario for FR1 deployments</a:t>
            </a:r>
            <a:endParaRPr lang="en-GB" sz="1800" dirty="0"/>
          </a:p>
          <a:p>
            <a:pPr lvl="2" hangingPunct="0"/>
            <a:r>
              <a:rPr lang="en-US" sz="1400" dirty="0"/>
              <a:t>Reference receivers: LMMSE-IRC</a:t>
            </a:r>
            <a:endParaRPr lang="en-GB" sz="1400" dirty="0"/>
          </a:p>
          <a:p>
            <a:pPr hangingPunct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63552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Candidate </a:t>
            </a:r>
            <a:r>
              <a:rPr lang="en-US" dirty="0" smtClean="0"/>
              <a:t>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/>
              <a:t>URLCC </a:t>
            </a:r>
            <a:r>
              <a:rPr lang="en-US" sz="2000" dirty="0" smtClean="0"/>
              <a:t>requirements</a:t>
            </a:r>
            <a:endParaRPr lang="en-US" sz="2000" dirty="0"/>
          </a:p>
          <a:p>
            <a:pPr lvl="1" hangingPunct="0"/>
            <a:r>
              <a:rPr lang="en-US" sz="1600" dirty="0" smtClean="0"/>
              <a:t>UE and BS demodulation and CSI requirements for URLLC features</a:t>
            </a:r>
          </a:p>
          <a:p>
            <a:pPr lvl="2" hangingPunct="0"/>
            <a:r>
              <a:rPr lang="en-US" sz="1200" dirty="0" smtClean="0"/>
              <a:t>99.999% Reliability</a:t>
            </a:r>
          </a:p>
          <a:p>
            <a:pPr lvl="2" hangingPunct="0"/>
            <a:r>
              <a:rPr lang="en-US" sz="1200" dirty="0" smtClean="0"/>
              <a:t>Slot Aggregation</a:t>
            </a:r>
          </a:p>
          <a:p>
            <a:pPr lvl="2" hangingPunct="0"/>
            <a:r>
              <a:rPr lang="en-US" sz="1200" dirty="0" smtClean="0"/>
              <a:t>PDSCH Mapping Type B</a:t>
            </a:r>
          </a:p>
          <a:p>
            <a:pPr lvl="2" hangingPunct="0"/>
            <a:r>
              <a:rPr lang="en-US" sz="1200" dirty="0" smtClean="0"/>
              <a:t>Pre-emption indication</a:t>
            </a:r>
          </a:p>
          <a:p>
            <a:pPr lvl="2" hangingPunct="0"/>
            <a:r>
              <a:rPr lang="en-US" sz="1200" dirty="0" smtClean="0"/>
              <a:t>Shortened UE processing time</a:t>
            </a:r>
          </a:p>
          <a:p>
            <a:pPr lvl="2" hangingPunct="0"/>
            <a:r>
              <a:rPr lang="en-US" sz="1200" dirty="0" smtClean="0"/>
              <a:t>Self-contained slot</a:t>
            </a:r>
          </a:p>
          <a:p>
            <a:pPr lvl="2" hangingPunct="0"/>
            <a:r>
              <a:rPr lang="en-US" sz="1200" dirty="0" smtClean="0"/>
              <a:t>Low latency CSI feedback</a:t>
            </a:r>
          </a:p>
          <a:p>
            <a:pPr marL="0" indent="0" hangingPunc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85853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Candidate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/>
              <a:t>CA, EN-DC and NE-DC requirements</a:t>
            </a:r>
            <a:endParaRPr lang="en-GB" sz="2000" dirty="0"/>
          </a:p>
          <a:p>
            <a:pPr lvl="1" hangingPunct="0"/>
            <a:r>
              <a:rPr lang="en-US" sz="1800" dirty="0"/>
              <a:t>NR CA PDSCH normal demodulation requirements</a:t>
            </a:r>
            <a:endParaRPr lang="en-GB" sz="1800" dirty="0"/>
          </a:p>
          <a:p>
            <a:pPr lvl="1" hangingPunct="0"/>
            <a:r>
              <a:rPr lang="en-US" sz="1800" dirty="0"/>
              <a:t>NR CA, EN-DC and NE-DC power imbalance requirements for intra-band case</a:t>
            </a:r>
            <a:endParaRPr lang="en-GB" sz="1800" dirty="0"/>
          </a:p>
          <a:p>
            <a:pPr lvl="1" hangingPunct="0"/>
            <a:r>
              <a:rPr lang="en-US" sz="1800" dirty="0"/>
              <a:t>NR CA, EN-DC and NE-DC </a:t>
            </a:r>
            <a:r>
              <a:rPr lang="en-GB" sz="1800" dirty="0"/>
              <a:t>soft buffer </a:t>
            </a:r>
            <a:r>
              <a:rPr lang="en-GB" sz="1800" dirty="0" smtClean="0"/>
              <a:t>management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987198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Other candidate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hangingPunct="0"/>
            <a:r>
              <a:rPr lang="en-US" dirty="0" smtClean="0"/>
              <a:t>UE demodulation requirements</a:t>
            </a:r>
          </a:p>
          <a:p>
            <a:pPr lvl="1" hangingPunct="0"/>
            <a:r>
              <a:rPr lang="en-US" dirty="0" smtClean="0"/>
              <a:t>Requirements </a:t>
            </a:r>
            <a:r>
              <a:rPr lang="en-US" dirty="0"/>
              <a:t>for the number of TX ports larger than 8 and up to 32</a:t>
            </a:r>
            <a:endParaRPr lang="en-GB" dirty="0"/>
          </a:p>
          <a:p>
            <a:pPr lvl="2" hangingPunct="0"/>
            <a:r>
              <a:rPr lang="en-US" dirty="0"/>
              <a:t>PDSCH demodulation requirements</a:t>
            </a:r>
            <a:endParaRPr lang="en-GB" dirty="0"/>
          </a:p>
          <a:p>
            <a:pPr lvl="2" hangingPunct="0"/>
            <a:r>
              <a:rPr lang="en-US" dirty="0"/>
              <a:t>CSI reporting requirements</a:t>
            </a:r>
            <a:endParaRPr lang="en-GB" dirty="0"/>
          </a:p>
          <a:p>
            <a:pPr lvl="1" hangingPunct="0"/>
            <a:r>
              <a:rPr lang="en-US" dirty="0"/>
              <a:t>Requirements for CBG-based HARQ retransmissions</a:t>
            </a:r>
            <a:endParaRPr lang="en-GB" dirty="0"/>
          </a:p>
          <a:p>
            <a:pPr lvl="1" hangingPunct="0"/>
            <a:r>
              <a:rPr lang="en-US" dirty="0"/>
              <a:t>LI reporting requirements</a:t>
            </a:r>
            <a:endParaRPr lang="en-GB" dirty="0"/>
          </a:p>
          <a:p>
            <a:pPr lvl="1" hangingPunct="0"/>
            <a:r>
              <a:rPr lang="en-US" dirty="0"/>
              <a:t>CRI reporting requirements</a:t>
            </a:r>
            <a:endParaRPr lang="en-GB" dirty="0"/>
          </a:p>
          <a:p>
            <a:pPr lvl="1" hangingPunct="0"/>
            <a:r>
              <a:rPr lang="en-US" dirty="0" smtClean="0"/>
              <a:t>Requirements </a:t>
            </a:r>
            <a:r>
              <a:rPr lang="en-US" dirty="0"/>
              <a:t>with 2 TCI states</a:t>
            </a:r>
            <a:endParaRPr lang="en-GB" dirty="0"/>
          </a:p>
          <a:p>
            <a:pPr lvl="0" hangingPunct="0"/>
            <a:r>
              <a:rPr lang="en-US" dirty="0" smtClean="0"/>
              <a:t>BS demodulation requirements</a:t>
            </a:r>
          </a:p>
          <a:p>
            <a:pPr lvl="1" hangingPunct="0"/>
            <a:r>
              <a:rPr lang="en-US" dirty="0" smtClean="0"/>
              <a:t>PUSCH requirements for 30</a:t>
            </a:r>
            <a:r>
              <a:rPr lang="en-US" dirty="0"/>
              <a:t>% TP test </a:t>
            </a:r>
            <a:r>
              <a:rPr lang="en-US" dirty="0" smtClean="0"/>
              <a:t>point.</a:t>
            </a:r>
            <a:endParaRPr lang="en-GB" dirty="0"/>
          </a:p>
          <a:p>
            <a:pPr lvl="1" hangingPunct="0"/>
            <a:r>
              <a:rPr lang="en-US" dirty="0" smtClean="0"/>
              <a:t>1PRB </a:t>
            </a:r>
            <a:r>
              <a:rPr lang="en-US" dirty="0"/>
              <a:t>PUSCH performance </a:t>
            </a:r>
            <a:r>
              <a:rPr lang="en-US" dirty="0" smtClean="0"/>
              <a:t>requirements</a:t>
            </a:r>
            <a:endParaRPr lang="en-GB" dirty="0"/>
          </a:p>
          <a:p>
            <a:pPr hangingPunct="0"/>
            <a:r>
              <a:rPr lang="en-US" dirty="0"/>
              <a:t>Requirements for additional TDD configurations (subject to operator request)</a:t>
            </a:r>
            <a:endParaRPr lang="en-GB" dirty="0"/>
          </a:p>
          <a:p>
            <a:pPr lvl="1" hangingPunct="0"/>
            <a:r>
              <a:rPr lang="en-US" dirty="0"/>
              <a:t>Option 1: Additional TDD configurations based on operator request, including {DDSU} with S=10D:2G:2U for FR1 and {DSUU} with S=12D:2G for FR2</a:t>
            </a:r>
            <a:endParaRPr lang="en-GB" dirty="0"/>
          </a:p>
          <a:p>
            <a:pPr hangingPunct="0"/>
            <a:r>
              <a:rPr lang="en-US" dirty="0"/>
              <a:t>Requirements for additional CBW/SCS combinations (subject to operator request)</a:t>
            </a:r>
            <a:endParaRPr lang="en-GB" dirty="0"/>
          </a:p>
          <a:p>
            <a:pPr hangingPunct="0"/>
            <a:r>
              <a:rPr lang="en-US" dirty="0" smtClean="0"/>
              <a:t>Requirements </a:t>
            </a:r>
            <a:r>
              <a:rPr lang="en-US" dirty="0"/>
              <a:t>for additional channel models, including TDL-D and TDL-E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8445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8686</TotalTime>
  <Words>539</Words>
  <Application>Microsoft Office PowerPoint</Application>
  <PresentationFormat>On-screen Show (4:3)</PresentationFormat>
  <Paragraphs>79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Office テーマ</vt:lpstr>
      <vt:lpstr>Way forward on Rel-15 NR demodulation leftover topics and Rel-16 new topics</vt:lpstr>
      <vt:lpstr>Agreements on RAN4 Demod scope</vt:lpstr>
      <vt:lpstr>Candidate Requirements</vt:lpstr>
      <vt:lpstr>Candidate Requirements</vt:lpstr>
      <vt:lpstr>Candidate Requirements</vt:lpstr>
      <vt:lpstr>Candidate Requirements</vt:lpstr>
      <vt:lpstr>Other candidate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Intel_RAN4#91</cp:lastModifiedBy>
  <cp:revision>375</cp:revision>
  <dcterms:created xsi:type="dcterms:W3CDTF">2017-01-18T16:32:26Z</dcterms:created>
  <dcterms:modified xsi:type="dcterms:W3CDTF">2019-05-17T00:51:39Z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2019-05-17 00:51:39Z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</Properties>
</file>