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9" r:id="rId3"/>
    <p:sldId id="274" r:id="rId4"/>
    <p:sldId id="287" r:id="rId5"/>
    <p:sldId id="288" r:id="rId6"/>
    <p:sldId id="283" r:id="rId7"/>
    <p:sldId id="278" r:id="rId8"/>
    <p:sldId id="282" r:id="rId9"/>
    <p:sldId id="276" r:id="rId10"/>
    <p:sldId id="289" r:id="rId11"/>
    <p:sldId id="284" r:id="rId12"/>
    <p:sldId id="271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926" autoAdjust="0"/>
    <p:restoredTop sz="94465" autoAdjust="0"/>
  </p:normalViewPr>
  <p:slideViewPr>
    <p:cSldViewPr snapToGrid="0">
      <p:cViewPr varScale="1">
        <p:scale>
          <a:sx n="69" d="100"/>
          <a:sy n="69" d="100"/>
        </p:scale>
        <p:origin x="118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CA395-85A8-49C8-896C-C09953A71AB4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75B43-0BB2-4585-AA23-37880689CE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14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6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9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960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9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6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91</a:t>
            </a:r>
            <a:endParaRPr lang="en-US" altLang="ja-JP" dirty="0"/>
          </a:p>
          <a:p>
            <a:r>
              <a:rPr lang="en-GB" altLang="ja-JP" dirty="0" smtClean="0"/>
              <a:t>Reno, US, 13</a:t>
            </a:r>
            <a:r>
              <a:rPr lang="en-GB" altLang="ja-JP" baseline="30000" dirty="0" smtClean="0"/>
              <a:t>th</a:t>
            </a:r>
            <a:r>
              <a:rPr lang="en-GB" altLang="ja-JP" dirty="0" smtClean="0"/>
              <a:t> </a:t>
            </a:r>
            <a:r>
              <a:rPr lang="en-GB" altLang="ja-JP" dirty="0"/>
              <a:t>– </a:t>
            </a:r>
            <a:r>
              <a:rPr lang="en-GB" altLang="ja-JP" dirty="0" smtClean="0"/>
              <a:t>17</a:t>
            </a:r>
            <a:r>
              <a:rPr lang="en-GB" altLang="ja-JP" baseline="30000" dirty="0" smtClean="0"/>
              <a:t>th</a:t>
            </a:r>
            <a:r>
              <a:rPr lang="en-GB" altLang="ja-JP" dirty="0" smtClean="0"/>
              <a:t> May </a:t>
            </a:r>
            <a:r>
              <a:rPr lang="en-GB" altLang="ja-JP" dirty="0"/>
              <a:t>2019</a:t>
            </a:r>
            <a:endParaRPr lang="ja-JP" altLang="ja-JP" dirty="0"/>
          </a:p>
          <a:p>
            <a:pPr lvl="0"/>
            <a:r>
              <a:rPr lang="sv-SE" altLang="ja-JP" dirty="0"/>
              <a:t>Agenda item:	 6.12.2.1.2 </a:t>
            </a:r>
            <a:r>
              <a:rPr lang="sv-SE" altLang="ja-JP" dirty="0" smtClean="0"/>
              <a:t> [</a:t>
            </a:r>
            <a:r>
              <a:rPr lang="sv-SE" altLang="ja-JP" dirty="0"/>
              <a:t>NR_newRAT-Perf]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/>
              <a:t>R4-1907243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6000" dirty="0"/>
              <a:t>WF on high speed related requirements for NR BS demodulation in Rel.15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NTT DOCOMO, INC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Test parameters: PRACH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hangingPunct="0"/>
            <a:r>
              <a:rPr lang="en-US" altLang="ja-JP" dirty="0"/>
              <a:t>The PRACH requirements will be defined with the following antenna configuration:</a:t>
            </a:r>
            <a:endParaRPr lang="ja-JP" altLang="ja-JP" dirty="0"/>
          </a:p>
          <a:p>
            <a:pPr lvl="1" hangingPunct="0"/>
            <a:r>
              <a:rPr lang="en-GB" altLang="ja-JP" dirty="0" err="1"/>
              <a:t>Tx</a:t>
            </a:r>
            <a:r>
              <a:rPr lang="en-GB" altLang="ja-JP" dirty="0"/>
              <a:t>: 1 antenna </a:t>
            </a:r>
            <a:endParaRPr lang="ja-JP" altLang="ja-JP" dirty="0"/>
          </a:p>
          <a:p>
            <a:pPr lvl="1" hangingPunct="0"/>
            <a:r>
              <a:rPr lang="en-GB" altLang="ja-JP" dirty="0"/>
              <a:t>Rx: 2, 4, and 8 antennas</a:t>
            </a:r>
            <a:endParaRPr lang="ja-JP" altLang="ja-JP" dirty="0"/>
          </a:p>
          <a:p>
            <a:pPr lvl="0" hangingPunct="0"/>
            <a:r>
              <a:rPr lang="en-US" altLang="ja-JP" dirty="0"/>
              <a:t>The applicability rule will be specified to down-select the test cases to be run for a BS.</a:t>
            </a:r>
            <a:endParaRPr lang="ja-JP" altLang="ja-JP" dirty="0"/>
          </a:p>
          <a:p>
            <a:pPr lvl="1" hangingPunct="0"/>
            <a:r>
              <a:rPr lang="en-GB" altLang="ja-JP" dirty="0"/>
              <a:t>Follow the general applicability rule for BS</a:t>
            </a:r>
            <a:endParaRPr lang="ja-JP" altLang="ja-JP" dirty="0"/>
          </a:p>
          <a:p>
            <a:pPr hangingPunct="0"/>
            <a:r>
              <a:rPr lang="en-GB" altLang="ja-JP" dirty="0"/>
              <a:t>Test metric (Same as other PRACH tests)</a:t>
            </a:r>
            <a:endParaRPr lang="ja-JP" altLang="ja-JP" dirty="0"/>
          </a:p>
          <a:p>
            <a:pPr lvl="1" hangingPunct="0"/>
            <a:r>
              <a:rPr lang="en-US" altLang="ja-JP" dirty="0"/>
              <a:t>False alarm probability: 0.1%</a:t>
            </a:r>
            <a:endParaRPr lang="ja-JP" altLang="ja-JP" dirty="0"/>
          </a:p>
          <a:p>
            <a:pPr lvl="1" hangingPunct="0"/>
            <a:r>
              <a:rPr lang="en-US" altLang="ja-JP" dirty="0"/>
              <a:t>missed detection: 99%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0328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Test parameters: PRACH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265848"/>
          </a:xfrm>
        </p:spPr>
        <p:txBody>
          <a:bodyPr>
            <a:normAutofit/>
          </a:bodyPr>
          <a:lstStyle/>
          <a:p>
            <a:r>
              <a:rPr lang="en-US" altLang="ja-JP" dirty="0"/>
              <a:t>Test preamble configuration (</a:t>
            </a:r>
            <a:r>
              <a:rPr lang="en-US" altLang="ja-JP" dirty="0" err="1"/>
              <a:t>Ncs</a:t>
            </a:r>
            <a:r>
              <a:rPr lang="en-US" altLang="ja-JP" dirty="0"/>
              <a:t>, logical sequence index, v</a:t>
            </a:r>
            <a:r>
              <a:rPr lang="en-US" altLang="ja-JP" dirty="0" smtClean="0"/>
              <a:t>)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pPr lvl="1"/>
            <a:endParaRPr lang="ja-JP" altLang="ja-JP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989547"/>
              </p:ext>
            </p:extLst>
          </p:nvPr>
        </p:nvGraphicFramePr>
        <p:xfrm>
          <a:off x="1828798" y="1828799"/>
          <a:ext cx="8975191" cy="18035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95787">
                  <a:extLst>
                    <a:ext uri="{9D8B030D-6E8A-4147-A177-3AD203B41FA5}">
                      <a16:colId xmlns:a16="http://schemas.microsoft.com/office/drawing/2014/main" val="1902257951"/>
                    </a:ext>
                  </a:extLst>
                </a:gridCol>
                <a:gridCol w="1794851">
                  <a:extLst>
                    <a:ext uri="{9D8B030D-6E8A-4147-A177-3AD203B41FA5}">
                      <a16:colId xmlns:a16="http://schemas.microsoft.com/office/drawing/2014/main" val="4054890808"/>
                    </a:ext>
                  </a:extLst>
                </a:gridCol>
                <a:gridCol w="1794851">
                  <a:extLst>
                    <a:ext uri="{9D8B030D-6E8A-4147-A177-3AD203B41FA5}">
                      <a16:colId xmlns:a16="http://schemas.microsoft.com/office/drawing/2014/main" val="3902352202"/>
                    </a:ext>
                  </a:extLst>
                </a:gridCol>
                <a:gridCol w="1794851">
                  <a:extLst>
                    <a:ext uri="{9D8B030D-6E8A-4147-A177-3AD203B41FA5}">
                      <a16:colId xmlns:a16="http://schemas.microsoft.com/office/drawing/2014/main" val="1561816628"/>
                    </a:ext>
                  </a:extLst>
                </a:gridCol>
                <a:gridCol w="1794851">
                  <a:extLst>
                    <a:ext uri="{9D8B030D-6E8A-4147-A177-3AD203B41FA5}">
                      <a16:colId xmlns:a16="http://schemas.microsoft.com/office/drawing/2014/main" val="4006438055"/>
                    </a:ext>
                  </a:extLst>
                </a:gridCol>
              </a:tblGrid>
              <a:tr h="910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Burst format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Restricted Set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Ncs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Logical sequence index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1842545"/>
                  </a:ext>
                </a:extLst>
              </a:tr>
              <a:tr h="44659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 A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384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4609575"/>
                  </a:ext>
                </a:extLst>
              </a:tr>
              <a:tr h="44659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 B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ja-JP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ja-JP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998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88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944496" cy="51189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RP-182149, “Way forward on RAN4 work for Core and Perf. part for NR”, RAN4 	Chairman, </a:t>
            </a:r>
            <a:r>
              <a:rPr lang="en-US" altLang="ja-JP" sz="2000" dirty="0" smtClean="0"/>
              <a:t>RAN </a:t>
            </a:r>
            <a:r>
              <a:rPr lang="en-US" altLang="ja-JP" sz="2000" dirty="0"/>
              <a:t>#81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[2]	RP-182805, “Status Report of WI on New Radio Access Technology”, NTT </a:t>
            </a:r>
            <a:r>
              <a:rPr lang="en-US" altLang="ja-JP" sz="2000" dirty="0" smtClean="0"/>
              <a:t>DOCOMO,INC</a:t>
            </a:r>
            <a:r>
              <a:rPr lang="en-US" altLang="ja-JP" sz="2000" dirty="0"/>
              <a:t>., RAN #82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[3]	R4-1902442, “WF on high speed related requirements for NR BS demodulation in </a:t>
            </a:r>
            <a:r>
              <a:rPr lang="en-US" altLang="ja-JP" sz="2000" dirty="0" smtClean="0"/>
              <a:t>Rel.15</a:t>
            </a:r>
            <a:r>
              <a:rPr lang="en-US" altLang="ja-JP" sz="2000" dirty="0"/>
              <a:t>”, NTT </a:t>
            </a:r>
            <a:r>
              <a:rPr lang="en-US" altLang="ja-JP" sz="2000" dirty="0" smtClean="0"/>
              <a:t>DOCOMO</a:t>
            </a:r>
            <a:r>
              <a:rPr lang="en-US" altLang="ja-JP" sz="2000" dirty="0"/>
              <a:t>, INC., 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[4]	</a:t>
            </a:r>
            <a:r>
              <a:rPr lang="en-US" altLang="ja-JP" sz="2000" dirty="0" smtClean="0"/>
              <a:t>R4-1904720, </a:t>
            </a:r>
            <a:r>
              <a:rPr lang="en-US" altLang="ja-JP" sz="2000" dirty="0"/>
              <a:t>“WF on high speed related requirements for NR BS demodulation in </a:t>
            </a:r>
            <a:r>
              <a:rPr lang="en-US" altLang="ja-JP" sz="2000" dirty="0" smtClean="0"/>
              <a:t>Rel.15</a:t>
            </a:r>
            <a:r>
              <a:rPr lang="en-US" altLang="ja-JP" sz="2000" dirty="0"/>
              <a:t>”, </a:t>
            </a:r>
            <a:r>
              <a:rPr lang="en-US" altLang="ja-JP" sz="2000" dirty="0" smtClean="0"/>
              <a:t>NTT DOCOMO</a:t>
            </a:r>
            <a:r>
              <a:rPr lang="en-US" altLang="ja-JP" sz="2000" dirty="0"/>
              <a:t>, INC., </a:t>
            </a:r>
            <a:r>
              <a:rPr lang="en-US" altLang="ja-JP" sz="2000" dirty="0" smtClean="0"/>
              <a:t>	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[5]	R4-1905430, “Discussion </a:t>
            </a:r>
            <a:r>
              <a:rPr lang="en-US" altLang="ja-JP" sz="2000" dirty="0"/>
              <a:t>and simulation results for NR HST </a:t>
            </a:r>
            <a:r>
              <a:rPr lang="en-US" altLang="ja-JP" sz="2000" dirty="0" smtClean="0"/>
              <a:t>PUSCH”, Samsung,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[6]	R4-1905434, “Discussion </a:t>
            </a:r>
            <a:r>
              <a:rPr lang="en-US" altLang="ja-JP" sz="2000" dirty="0"/>
              <a:t>and simulation results for NR HST </a:t>
            </a:r>
            <a:r>
              <a:rPr lang="en-US" altLang="ja-JP" sz="2000" dirty="0" smtClean="0"/>
              <a:t>PRACH”, Samsung</a:t>
            </a:r>
            <a:r>
              <a:rPr lang="en-US" altLang="ja-JP" sz="2000" dirty="0"/>
              <a:t> , 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[7]	R4-1905660, “Discuss </a:t>
            </a:r>
            <a:r>
              <a:rPr lang="en-US" altLang="ja-JP" sz="2000" dirty="0"/>
              <a:t>on HST demodulation requirements for Rel-15 NR </a:t>
            </a:r>
            <a:r>
              <a:rPr lang="en-US" altLang="ja-JP" sz="2000" dirty="0" smtClean="0"/>
              <a:t>BS”, Huawei,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[8]	R4-1906368, “NR </a:t>
            </a:r>
            <a:r>
              <a:rPr lang="en-US" altLang="ja-JP" sz="2000" dirty="0"/>
              <a:t>Rel-15 HST evaluation </a:t>
            </a:r>
            <a:r>
              <a:rPr lang="en-US" altLang="ja-JP" sz="2000" dirty="0" smtClean="0"/>
              <a:t>results”, Nokia,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[9]	R4-1905997, “HST </a:t>
            </a:r>
            <a:r>
              <a:rPr lang="en-US" altLang="ja-JP" sz="2000" dirty="0"/>
              <a:t>for NR BS </a:t>
            </a:r>
            <a:r>
              <a:rPr lang="en-US" altLang="ja-JP" sz="2000" dirty="0" err="1"/>
              <a:t>demod</a:t>
            </a:r>
            <a:r>
              <a:rPr lang="en-US" altLang="ja-JP" sz="2000" dirty="0"/>
              <a:t> in Rel-15 - PUSCH </a:t>
            </a:r>
            <a:r>
              <a:rPr lang="en-US" altLang="ja-JP" sz="2000" dirty="0" smtClean="0"/>
              <a:t>considerations”, Ericsson,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[10]	R4-1905998, “HST </a:t>
            </a:r>
            <a:r>
              <a:rPr lang="en-US" altLang="ja-JP" sz="2000" dirty="0"/>
              <a:t>for NR BS </a:t>
            </a:r>
            <a:r>
              <a:rPr lang="en-US" altLang="ja-JP" sz="2000" dirty="0" err="1"/>
              <a:t>demod</a:t>
            </a:r>
            <a:r>
              <a:rPr lang="en-US" altLang="ja-JP" sz="2000" dirty="0"/>
              <a:t> in Rel-15 - PRACH </a:t>
            </a:r>
            <a:r>
              <a:rPr lang="en-US" altLang="ja-JP" sz="2000" dirty="0" smtClean="0"/>
              <a:t>considerations”, Ericsson,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[11]	R4-1906372, “On </a:t>
            </a:r>
            <a:r>
              <a:rPr lang="en-US" altLang="ja-JP" sz="2000" dirty="0"/>
              <a:t>high speed train related PUSCH requirements for NR BS demodulation in </a:t>
            </a:r>
            <a:r>
              <a:rPr lang="en-US" altLang="ja-JP" sz="2000" dirty="0" smtClean="0"/>
              <a:t>Rel-15”, Nokia,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[12]	R4-1906373, “On </a:t>
            </a:r>
            <a:r>
              <a:rPr lang="en-US" altLang="ja-JP" sz="2000" dirty="0"/>
              <a:t>high speed train related PRACH requirements for NR BS demodulation in </a:t>
            </a:r>
            <a:r>
              <a:rPr lang="en-US" altLang="ja-JP" sz="2000" dirty="0" smtClean="0"/>
              <a:t>Rel-15”, Nokia,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[13]	R4-1906995, “NR </a:t>
            </a:r>
            <a:r>
              <a:rPr lang="en-US" altLang="ja-JP" sz="2000" dirty="0"/>
              <a:t>PUSCH for high speed in </a:t>
            </a:r>
            <a:r>
              <a:rPr lang="en-US" altLang="ja-JP" sz="2000" dirty="0" smtClean="0"/>
              <a:t>Rel.15”, NTT </a:t>
            </a:r>
            <a:r>
              <a:rPr lang="en-US" altLang="ja-JP" sz="2000" dirty="0"/>
              <a:t>DOCOMO, INC</a:t>
            </a:r>
            <a:r>
              <a:rPr lang="en-US" altLang="ja-JP" sz="2000" dirty="0" smtClean="0"/>
              <a:t>., </a:t>
            </a:r>
            <a:r>
              <a:rPr lang="en-US" altLang="ja-JP" sz="2000" dirty="0"/>
              <a:t>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 smtClean="0"/>
              <a:t>[14]	R4-1907157, “NR </a:t>
            </a:r>
            <a:r>
              <a:rPr lang="en-US" altLang="ja-JP" sz="2000" dirty="0"/>
              <a:t>PRACH for high speed in </a:t>
            </a:r>
            <a:r>
              <a:rPr lang="en-US" altLang="ja-JP" sz="2000" dirty="0" smtClean="0"/>
              <a:t>Rel.15”, NTT </a:t>
            </a:r>
            <a:r>
              <a:rPr lang="en-US" altLang="ja-JP" sz="2000" dirty="0"/>
              <a:t>DOCOMO, INC</a:t>
            </a:r>
            <a:r>
              <a:rPr lang="en-US" altLang="ja-JP" sz="2000" dirty="0" smtClean="0"/>
              <a:t>., </a:t>
            </a:r>
            <a:r>
              <a:rPr lang="en-US" altLang="ja-JP" sz="2000" dirty="0"/>
              <a:t>RAN4#91</a:t>
            </a:r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/>
              <a:t> </a:t>
            </a:r>
            <a:r>
              <a:rPr lang="en-GB" altLang="ja-JP" dirty="0"/>
              <a:t>In RAN #81, it was approved to discuss HST in </a:t>
            </a:r>
            <a:r>
              <a:rPr lang="en-US" altLang="ja-JP" dirty="0"/>
              <a:t>TEI</a:t>
            </a:r>
            <a:r>
              <a:rPr lang="en-GB" altLang="ja-JP" dirty="0"/>
              <a:t>15 after December 2018 [1]. </a:t>
            </a:r>
          </a:p>
          <a:p>
            <a:pPr marL="0" indent="0">
              <a:buNone/>
            </a:pPr>
            <a:r>
              <a:rPr lang="en-GB" altLang="ja-JP" dirty="0"/>
              <a:t>	</a:t>
            </a:r>
            <a:r>
              <a:rPr lang="en-GB" altLang="ja-JP" i="1" dirty="0"/>
              <a:t>The UE and BS demodulation performance requirements 	under HST scenarios are treated in TEI15 after December 	2018.</a:t>
            </a:r>
            <a:endParaRPr lang="ja-JP" altLang="ja-JP" i="1" dirty="0"/>
          </a:p>
          <a:p>
            <a:r>
              <a:rPr lang="en-US" altLang="ja-JP" dirty="0"/>
              <a:t>In RAN #82, performance requirements for high speed train was captured as one of the remaining open issues in SR [2].</a:t>
            </a:r>
            <a:endParaRPr lang="en-GB" altLang="ja-JP" dirty="0"/>
          </a:p>
          <a:p>
            <a:r>
              <a:rPr lang="en-GB" altLang="ja-JP" dirty="0"/>
              <a:t>In RAN4 #90, WF was approved [3</a:t>
            </a:r>
            <a:r>
              <a:rPr lang="en-GB" altLang="ja-JP" dirty="0" smtClean="0"/>
              <a:t>].</a:t>
            </a:r>
          </a:p>
          <a:p>
            <a:r>
              <a:rPr lang="en-GB" altLang="ja-JP" dirty="0"/>
              <a:t>In RAN4 #</a:t>
            </a:r>
            <a:r>
              <a:rPr lang="en-GB" altLang="ja-JP" dirty="0" smtClean="0"/>
              <a:t>90bis, </a:t>
            </a:r>
            <a:r>
              <a:rPr lang="en-GB" altLang="ja-JP" dirty="0"/>
              <a:t>WF was approved </a:t>
            </a:r>
            <a:r>
              <a:rPr lang="en-GB" altLang="ja-JP" dirty="0" smtClean="0"/>
              <a:t>[4].</a:t>
            </a:r>
            <a:endParaRPr lang="en-GB" altLang="ja-JP" dirty="0"/>
          </a:p>
          <a:p>
            <a:r>
              <a:rPr lang="en-GB" altLang="ja-JP" dirty="0"/>
              <a:t>In RAN4 #</a:t>
            </a:r>
            <a:r>
              <a:rPr lang="en-GB" altLang="ja-JP" dirty="0" smtClean="0"/>
              <a:t>91, NR BS performance requirements for high speed were discussed based on contributions [5-14].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19406"/>
            <a:ext cx="10515600" cy="652306"/>
          </a:xfrm>
          <a:noFill/>
        </p:spPr>
        <p:txBody>
          <a:bodyPr>
            <a:normAutofit/>
          </a:bodyPr>
          <a:lstStyle/>
          <a:p>
            <a:r>
              <a:rPr lang="en-US" altLang="ja-JP" sz="4000" dirty="0" smtClean="0"/>
              <a:t>Way forward</a:t>
            </a:r>
            <a:endParaRPr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199" y="1249252"/>
            <a:ext cx="10894255" cy="5334428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ja-JP" sz="2800" dirty="0" smtClean="0"/>
              <a:t>For </a:t>
            </a:r>
            <a:r>
              <a:rPr lang="en-US" altLang="ja-JP" sz="2800" dirty="0" smtClean="0"/>
              <a:t>NR </a:t>
            </a:r>
            <a:r>
              <a:rPr lang="en-US" altLang="ja-JP" sz="2800" dirty="0"/>
              <a:t>BS HST requirements</a:t>
            </a:r>
          </a:p>
          <a:p>
            <a:pPr lvl="1"/>
            <a:r>
              <a:rPr lang="en-US" altLang="ja-JP" dirty="0" smtClean="0"/>
              <a:t>In this meeting, target to endorse the framework draft CRs with the parameters and requirement values as TBD.</a:t>
            </a:r>
          </a:p>
          <a:p>
            <a:pPr lvl="1"/>
            <a:r>
              <a:rPr lang="en-US" altLang="ja-JP" dirty="0" smtClean="0"/>
              <a:t>Rel-15 requirement will be only defined for scenarios where the feasibility is confirmed</a:t>
            </a:r>
          </a:p>
          <a:p>
            <a:pPr lvl="1"/>
            <a:r>
              <a:rPr lang="en-US" altLang="ja-JP" dirty="0" smtClean="0"/>
              <a:t>If </a:t>
            </a:r>
            <a:r>
              <a:rPr lang="en-US" altLang="ja-JP" dirty="0"/>
              <a:t>some Rel-15 </a:t>
            </a:r>
            <a:r>
              <a:rPr lang="en-US" altLang="ja-JP" dirty="0" smtClean="0"/>
              <a:t>requirements are to be defined, the applicability of these requirements is based on BS declaration.</a:t>
            </a:r>
          </a:p>
          <a:p>
            <a:pPr lvl="2"/>
            <a:endParaRPr lang="ja-JP" altLang="ja-JP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4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HST parameters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199" y="1249252"/>
            <a:ext cx="11105271" cy="533442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Maximum </a:t>
            </a:r>
            <a:r>
              <a:rPr lang="en-US" altLang="ja-JP" dirty="0"/>
              <a:t>Doppler shift </a:t>
            </a:r>
            <a:endParaRPr lang="ja-JP" altLang="ja-JP" sz="2400" dirty="0"/>
          </a:p>
          <a:p>
            <a:pPr lvl="1"/>
            <a:r>
              <a:rPr lang="en-US" altLang="ja-JP" dirty="0"/>
              <a:t>30 kHz SCS: </a:t>
            </a:r>
            <a:endParaRPr lang="en-US" altLang="ja-JP" dirty="0" smtClean="0"/>
          </a:p>
          <a:p>
            <a:pPr lvl="2"/>
            <a:r>
              <a:rPr lang="en-GB" altLang="ja-JP" dirty="0" smtClean="0"/>
              <a:t>2000Hz</a:t>
            </a:r>
            <a:r>
              <a:rPr lang="ja-JP" altLang="en-US" dirty="0"/>
              <a:t> </a:t>
            </a:r>
            <a:r>
              <a:rPr lang="en-US" altLang="ja-JP" dirty="0" smtClean="0"/>
              <a:t>(300km/</a:t>
            </a:r>
            <a:r>
              <a:rPr lang="en-US" altLang="ja-JP" dirty="0" err="1" smtClean="0"/>
              <a:t>h@Band</a:t>
            </a:r>
            <a:r>
              <a:rPr lang="en-US" altLang="ja-JP" dirty="0" smtClean="0"/>
              <a:t> n77(3.6GHz))</a:t>
            </a:r>
            <a:endParaRPr lang="ja-JP" altLang="ja-JP" sz="1600" dirty="0"/>
          </a:p>
          <a:p>
            <a:pPr lvl="1"/>
            <a:r>
              <a:rPr lang="en-US" altLang="ja-JP" dirty="0"/>
              <a:t>15 kHz SCS: </a:t>
            </a:r>
            <a:endParaRPr lang="ja-JP" altLang="ja-JP" sz="2000" dirty="0"/>
          </a:p>
          <a:p>
            <a:pPr lvl="2"/>
            <a:r>
              <a:rPr lang="en-GB" altLang="ja-JP" dirty="0"/>
              <a:t>1340Hz </a:t>
            </a:r>
            <a:r>
              <a:rPr lang="en-GB" altLang="ja-JP" dirty="0" smtClean="0"/>
              <a:t>(350km/</a:t>
            </a:r>
            <a:r>
              <a:rPr lang="en-GB" altLang="ja-JP" dirty="0" err="1" smtClean="0"/>
              <a:t>h@Band</a:t>
            </a:r>
            <a:r>
              <a:rPr lang="en-GB" altLang="ja-JP" dirty="0" smtClean="0"/>
              <a:t> n1(2.1GHz)) </a:t>
            </a:r>
            <a:r>
              <a:rPr lang="en-US" altLang="ja-JP" dirty="0" smtClean="0"/>
              <a:t>if </a:t>
            </a:r>
            <a:r>
              <a:rPr lang="en-US" altLang="ja-JP" dirty="0"/>
              <a:t>there is no technical issue identified</a:t>
            </a:r>
            <a:endParaRPr lang="ja-JP" altLang="ja-JP" sz="1600" dirty="0"/>
          </a:p>
          <a:p>
            <a:pPr lvl="2"/>
            <a:r>
              <a:rPr lang="en-GB" altLang="ja-JP" dirty="0"/>
              <a:t>1150Hz (</a:t>
            </a:r>
            <a:r>
              <a:rPr lang="en-GB" altLang="ja-JP" dirty="0" smtClean="0"/>
              <a:t>300km/</a:t>
            </a:r>
            <a:r>
              <a:rPr lang="en-GB" altLang="ja-JP" dirty="0" err="1" smtClean="0"/>
              <a:t>h@Band</a:t>
            </a:r>
            <a:r>
              <a:rPr lang="en-GB" altLang="ja-JP" dirty="0" smtClean="0"/>
              <a:t> n1(2.1GHz)) </a:t>
            </a:r>
            <a:r>
              <a:rPr lang="en-US" altLang="ja-JP" dirty="0" smtClean="0"/>
              <a:t>if </a:t>
            </a:r>
            <a:r>
              <a:rPr lang="en-US" altLang="ja-JP" dirty="0"/>
              <a:t>there is some technical issue with </a:t>
            </a:r>
            <a:r>
              <a:rPr lang="en-GB" altLang="ja-JP" dirty="0"/>
              <a:t>1340Hz</a:t>
            </a:r>
            <a:endParaRPr lang="ja-JP" altLang="ja-JP" sz="1600" dirty="0"/>
          </a:p>
          <a:p>
            <a:pPr lvl="2"/>
            <a:r>
              <a:rPr lang="en-GB" altLang="ja-JP" dirty="0"/>
              <a:t>Decision to be made in the next meeting based on the evaluation.</a:t>
            </a:r>
            <a:endParaRPr lang="ja-JP" altLang="ja-JP" sz="1600" dirty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9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Test parameters: 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/>
          </a:bodyPr>
          <a:lstStyle/>
          <a:p>
            <a:r>
              <a:rPr lang="en-US" altLang="ja-JP" dirty="0"/>
              <a:t>Antenna configuration</a:t>
            </a:r>
          </a:p>
          <a:p>
            <a:pPr lvl="1"/>
            <a:r>
              <a:rPr lang="en-US" altLang="ja-JP" dirty="0"/>
              <a:t>1x2</a:t>
            </a:r>
          </a:p>
          <a:p>
            <a:r>
              <a:rPr lang="en-GB" altLang="ja-JP" dirty="0" smtClean="0"/>
              <a:t>MCS </a:t>
            </a:r>
            <a:r>
              <a:rPr lang="en-GB" altLang="ja-JP" dirty="0"/>
              <a:t>index</a:t>
            </a:r>
          </a:p>
          <a:p>
            <a:pPr lvl="1"/>
            <a:r>
              <a:rPr lang="en-GB" altLang="ja-JP" dirty="0"/>
              <a:t>MCS 2</a:t>
            </a:r>
          </a:p>
          <a:p>
            <a:pPr hangingPunct="0"/>
            <a:r>
              <a:rPr lang="en-US" altLang="ja-JP" dirty="0" smtClean="0"/>
              <a:t>SCS </a:t>
            </a:r>
            <a:r>
              <a:rPr lang="en-US" altLang="ja-JP" dirty="0"/>
              <a:t>and </a:t>
            </a:r>
            <a:r>
              <a:rPr lang="en-US" altLang="ja-JP" dirty="0" smtClean="0"/>
              <a:t>bandwidth</a:t>
            </a:r>
            <a:endParaRPr lang="ja-JP" altLang="ja-JP" dirty="0" smtClean="0"/>
          </a:p>
          <a:p>
            <a:pPr lvl="1" hangingPunct="0"/>
            <a:r>
              <a:rPr lang="en-US" altLang="ja-JP" dirty="0" smtClean="0"/>
              <a:t>CP-OFDM</a:t>
            </a:r>
            <a:endParaRPr lang="ja-JP" altLang="ja-JP" dirty="0" smtClean="0"/>
          </a:p>
          <a:p>
            <a:pPr lvl="2" hangingPunct="0"/>
            <a:r>
              <a:rPr lang="en-GB" altLang="ja-JP" dirty="0" smtClean="0"/>
              <a:t>15kHz</a:t>
            </a:r>
            <a:r>
              <a:rPr lang="en-GB" altLang="ja-JP" dirty="0"/>
              <a:t>: 5MHz, </a:t>
            </a:r>
            <a:r>
              <a:rPr lang="en-GB" altLang="ja-JP" dirty="0" smtClean="0"/>
              <a:t>20MHz</a:t>
            </a:r>
            <a:endParaRPr lang="ja-JP" altLang="ja-JP" dirty="0"/>
          </a:p>
          <a:p>
            <a:pPr lvl="2" hangingPunct="0"/>
            <a:r>
              <a:rPr lang="en-GB" altLang="ja-JP" dirty="0"/>
              <a:t>30kHz: 10MHz, </a:t>
            </a:r>
            <a:r>
              <a:rPr lang="en-GB" altLang="ja-JP" dirty="0" smtClean="0"/>
              <a:t>100MHz</a:t>
            </a:r>
            <a:endParaRPr lang="ja-JP" altLang="ja-JP" dirty="0"/>
          </a:p>
          <a:p>
            <a:pPr lvl="1" hangingPunct="0"/>
            <a:r>
              <a:rPr lang="en-US" altLang="ja-JP" dirty="0"/>
              <a:t>DFT-S-OFDM</a:t>
            </a:r>
            <a:endParaRPr lang="ja-JP" altLang="ja-JP" dirty="0"/>
          </a:p>
          <a:p>
            <a:pPr lvl="2" hangingPunct="0"/>
            <a:r>
              <a:rPr lang="en-GB" altLang="ja-JP" dirty="0"/>
              <a:t>15kHz: 5MHz </a:t>
            </a:r>
            <a:endParaRPr lang="ja-JP" altLang="ja-JP" dirty="0"/>
          </a:p>
          <a:p>
            <a:pPr lvl="2" hangingPunct="0"/>
            <a:r>
              <a:rPr lang="en-GB" altLang="ja-JP" dirty="0"/>
              <a:t>30kHz: 10MHz</a:t>
            </a:r>
            <a:endParaRPr lang="ja-JP" altLang="ja-JP" dirty="0"/>
          </a:p>
          <a:p>
            <a:r>
              <a:rPr lang="en-GB" altLang="ja-JP" dirty="0" smtClean="0"/>
              <a:t>Testing </a:t>
            </a:r>
            <a:r>
              <a:rPr lang="en-GB" altLang="ja-JP" dirty="0"/>
              <a:t>metric</a:t>
            </a:r>
          </a:p>
          <a:p>
            <a:pPr lvl="1"/>
            <a:r>
              <a:rPr lang="en-GB" altLang="ja-JP" dirty="0"/>
              <a:t>SNR @70% of maximum throughput</a:t>
            </a:r>
          </a:p>
          <a:p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943858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Test parameters: 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DMRS </a:t>
            </a:r>
            <a:r>
              <a:rPr lang="en-US" altLang="ja-JP" dirty="0"/>
              <a:t>configuration </a:t>
            </a:r>
            <a:r>
              <a:rPr lang="en-GB" altLang="ja-JP" dirty="0"/>
              <a:t>for both 15 kHz SCS and 30 kHz SCS</a:t>
            </a:r>
            <a:endParaRPr lang="ja-JP" altLang="ja-JP" dirty="0"/>
          </a:p>
          <a:p>
            <a:pPr lvl="1"/>
            <a:r>
              <a:rPr lang="en-GB" altLang="ja-JP" dirty="0"/>
              <a:t>DMRS 1+1+1</a:t>
            </a:r>
            <a:endParaRPr lang="ja-JP" altLang="ja-JP" dirty="0"/>
          </a:p>
          <a:p>
            <a:r>
              <a:rPr lang="en-US" altLang="ja-JP" dirty="0"/>
              <a:t>PUSCH mapping type</a:t>
            </a:r>
            <a:endParaRPr lang="ja-JP" altLang="ja-JP" dirty="0"/>
          </a:p>
          <a:p>
            <a:pPr lvl="1"/>
            <a:r>
              <a:rPr lang="en-US" altLang="ja-JP" dirty="0" smtClean="0"/>
              <a:t>type </a:t>
            </a:r>
            <a:r>
              <a:rPr lang="en-US" altLang="ja-JP" dirty="0"/>
              <a:t>A</a:t>
            </a:r>
            <a:endParaRPr lang="ja-JP" altLang="ja-JP" dirty="0"/>
          </a:p>
          <a:p>
            <a:r>
              <a:rPr lang="en-US" altLang="ja-JP" i="1" dirty="0"/>
              <a:t>l</a:t>
            </a:r>
            <a:r>
              <a:rPr lang="en-US" altLang="ja-JP" i="1" baseline="-25000" dirty="0"/>
              <a:t>0</a:t>
            </a:r>
            <a:r>
              <a:rPr lang="en-US" altLang="ja-JP" dirty="0"/>
              <a:t> for PUSCH mapping type A</a:t>
            </a:r>
            <a:endParaRPr lang="ja-JP" altLang="ja-JP" dirty="0"/>
          </a:p>
          <a:p>
            <a:pPr lvl="1"/>
            <a:r>
              <a:rPr lang="en-GB" altLang="ja-JP" dirty="0"/>
              <a:t>Option 1: </a:t>
            </a:r>
            <a:r>
              <a:rPr lang="en-US" altLang="ja-JP" i="1" dirty="0"/>
              <a:t>l</a:t>
            </a:r>
            <a:r>
              <a:rPr lang="en-US" altLang="ja-JP" i="1" baseline="-25000" dirty="0"/>
              <a:t>0</a:t>
            </a:r>
            <a:r>
              <a:rPr lang="en-US" altLang="ja-JP" dirty="0"/>
              <a:t> = 3 </a:t>
            </a:r>
            <a:endParaRPr lang="ja-JP" altLang="ja-JP" dirty="0"/>
          </a:p>
          <a:p>
            <a:pPr lvl="1"/>
            <a:r>
              <a:rPr lang="en-GB" altLang="ja-JP" dirty="0"/>
              <a:t>Option 2: </a:t>
            </a:r>
            <a:r>
              <a:rPr lang="en-US" altLang="ja-JP" i="1" dirty="0"/>
              <a:t>l</a:t>
            </a:r>
            <a:r>
              <a:rPr lang="en-US" altLang="ja-JP" i="1" baseline="-25000" dirty="0"/>
              <a:t>0</a:t>
            </a:r>
            <a:r>
              <a:rPr lang="en-US" altLang="ja-JP" dirty="0"/>
              <a:t> = 2</a:t>
            </a:r>
            <a:endParaRPr lang="ja-JP" altLang="ja-JP" dirty="0"/>
          </a:p>
          <a:p>
            <a:pPr lvl="1"/>
            <a:r>
              <a:rPr lang="en-US" altLang="ja-JP" dirty="0"/>
              <a:t>If it is not possible to make decision in this meeting, pick one test case for performance comparison in the next meeting.</a:t>
            </a:r>
            <a:endParaRPr lang="ja-JP" altLang="ja-JP" dirty="0"/>
          </a:p>
          <a:p>
            <a:r>
              <a:rPr lang="en-US" altLang="ja-JP" dirty="0"/>
              <a:t>Waveform</a:t>
            </a:r>
            <a:endParaRPr lang="ja-JP" altLang="ja-JP" dirty="0"/>
          </a:p>
          <a:p>
            <a:pPr lvl="1"/>
            <a:r>
              <a:rPr lang="en-GB" altLang="ja-JP" dirty="0"/>
              <a:t>DFT-S-OFDM and CP-OFDM</a:t>
            </a:r>
            <a:endParaRPr lang="ja-JP" altLang="ja-JP" dirty="0"/>
          </a:p>
          <a:p>
            <a:r>
              <a:rPr lang="en-US" altLang="ja-JP" dirty="0" smtClean="0"/>
              <a:t>PRB </a:t>
            </a:r>
            <a:r>
              <a:rPr lang="en-US" altLang="ja-JP" dirty="0"/>
              <a:t>allocation for DFT-s-OFDM</a:t>
            </a:r>
            <a:endParaRPr lang="ja-JP" altLang="ja-JP" dirty="0"/>
          </a:p>
          <a:p>
            <a:pPr lvl="1"/>
            <a:r>
              <a:rPr lang="en-GB" altLang="ja-JP" dirty="0"/>
              <a:t>The same configuration as the existing DFT-s-OFDM PUSCH </a:t>
            </a:r>
            <a:r>
              <a:rPr lang="en-GB" altLang="ja-JP" dirty="0" smtClean="0"/>
              <a:t>test</a:t>
            </a:r>
          </a:p>
          <a:p>
            <a:r>
              <a:rPr lang="en-GB" altLang="ja-JP" dirty="0" smtClean="0"/>
              <a:t>PTRS</a:t>
            </a:r>
          </a:p>
          <a:p>
            <a:pPr lvl="1"/>
            <a:r>
              <a:rPr lang="en-GB" altLang="ja-JP" dirty="0" smtClean="0"/>
              <a:t>without PTRS</a:t>
            </a:r>
          </a:p>
          <a:p>
            <a:pPr lvl="1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609593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04166"/>
            <a:ext cx="10515600" cy="652306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Test parameters: PUSCH </a:t>
            </a:r>
            <a:r>
              <a:rPr lang="en-US" altLang="ja-JP" dirty="0"/>
              <a:t>for HST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2706"/>
              </p:ext>
            </p:extLst>
          </p:nvPr>
        </p:nvGraphicFramePr>
        <p:xfrm>
          <a:off x="204651" y="849792"/>
          <a:ext cx="11782697" cy="5498808"/>
        </p:xfrm>
        <a:graphic>
          <a:graphicData uri="http://schemas.openxmlformats.org/drawingml/2006/table">
            <a:tbl>
              <a:tblPr firstRow="1" firstCol="1" bandRow="1"/>
              <a:tblGrid>
                <a:gridCol w="4479891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3651403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3651403">
                  <a:extLst>
                    <a:ext uri="{9D8B030D-6E8A-4147-A177-3AD203B41FA5}">
                      <a16:colId xmlns:a16="http://schemas.microsoft.com/office/drawing/2014/main" val="3474037765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1942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Enabled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118826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243608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0493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75658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1+1+1, 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loaded DMRS start symbol</a:t>
                      </a:r>
                      <a:endParaRPr lang="en-US" altLang="ja-JP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lo= 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lo= 2</a:t>
                      </a:r>
                      <a:endParaRPr lang="en-US" altLang="ja-JP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1+1+1, 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Front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loaded DMRS start symbol</a:t>
                      </a:r>
                      <a:endParaRPr lang="en-US" altLang="ja-JP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lo= 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lo= 2</a:t>
                      </a:r>
                      <a:endParaRPr lang="en-US" altLang="ja-JP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43491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start symbol index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96329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054264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Frequency domain resource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applicable test bandwidth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15kHz: 25 PRB; 30kHz: 24 PRB (middle of test BW)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54047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3816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SCS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30kHz SCS: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3.6GHz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SCS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30kHz SCS</a:t>
                      </a:r>
                      <a:r>
                        <a:rPr lang="en-GB" altLang="ja-JP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altLang="ja-JP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3.6GHz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8286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Scenario</a:t>
                      </a:r>
                      <a:r>
                        <a:rPr lang="en-US" altLang="ja-JP" sz="1200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3 with </a:t>
                      </a:r>
                      <a:r>
                        <a:rPr lang="en-US" altLang="ja-JP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AWGN in the next slide</a:t>
                      </a:r>
                      <a:endParaRPr lang="en-US" alt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Scenario</a:t>
                      </a:r>
                      <a:r>
                        <a:rPr lang="en-US" altLang="ja-JP" sz="1200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3 with </a:t>
                      </a:r>
                      <a:r>
                        <a:rPr lang="en-US" altLang="ja-JP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AWGN in the next slide</a:t>
                      </a:r>
                      <a:endParaRPr lang="en-US" altLang="ja-JP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419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15kHz: 5MHz, 20MHz</a:t>
                      </a:r>
                      <a:r>
                        <a:rPr lang="en-GB" sz="1200" strike="sng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ja-JP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30kHz: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10MHz</a:t>
                      </a:r>
                      <a:r>
                        <a:rPr lang="en-GB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100MHz</a:t>
                      </a:r>
                      <a:endParaRPr 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15kHz: 5MHz; 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30kHz: 10MHz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Without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Without</a:t>
                      </a:r>
                      <a:endParaRPr lang="ja-JP" alt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85743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897961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707964"/>
                  </a:ext>
                </a:extLst>
              </a:tr>
              <a:tr h="30342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Code block group, Frequency hopping, Limited buffer rate matching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286682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Number of HARQ transmissions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921587"/>
                  </a:ext>
                </a:extLst>
              </a:tr>
              <a:tr h="178665"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Testing metric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3746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Test </a:t>
            </a:r>
            <a:r>
              <a:rPr lang="en-US" altLang="ja-JP" dirty="0" smtClean="0"/>
              <a:t>parameters: </a:t>
            </a:r>
            <a:r>
              <a:rPr lang="en-US" altLang="ja-JP" dirty="0"/>
              <a:t>PUSCH for HST</a:t>
            </a:r>
            <a:endParaRPr kumimoji="1" lang="ja-JP" altLang="en-US" dirty="0"/>
          </a:p>
        </p:txBody>
      </p:sp>
      <p:sp>
        <p:nvSpPr>
          <p:cNvPr id="6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HST Scenario</a:t>
            </a:r>
            <a:endParaRPr lang="en-US" altLang="ja-JP" dirty="0"/>
          </a:p>
        </p:txBody>
      </p:sp>
      <p:graphicFrame>
        <p:nvGraphicFramePr>
          <p:cNvPr id="17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244925"/>
              </p:ext>
            </p:extLst>
          </p:nvPr>
        </p:nvGraphicFramePr>
        <p:xfrm>
          <a:off x="527538" y="1811861"/>
          <a:ext cx="11298702" cy="4217539"/>
        </p:xfrm>
        <a:graphic>
          <a:graphicData uri="http://schemas.openxmlformats.org/drawingml/2006/table">
            <a:tbl>
              <a:tblPr/>
              <a:tblGrid>
                <a:gridCol w="2317683">
                  <a:extLst>
                    <a:ext uri="{9D8B030D-6E8A-4147-A177-3AD203B41FA5}">
                      <a16:colId xmlns:a16="http://schemas.microsoft.com/office/drawing/2014/main" val="592658504"/>
                    </a:ext>
                  </a:extLst>
                </a:gridCol>
                <a:gridCol w="8981019">
                  <a:extLst>
                    <a:ext uri="{9D8B030D-6E8A-4147-A177-3AD203B41FA5}">
                      <a16:colId xmlns:a16="http://schemas.microsoft.com/office/drawing/2014/main" val="3819450771"/>
                    </a:ext>
                  </a:extLst>
                </a:gridCol>
              </a:tblGrid>
              <a:tr h="2864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2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2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899149"/>
                  </a:ext>
                </a:extLst>
              </a:tr>
              <a:tr h="2864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3</a:t>
                      </a:r>
                      <a:endParaRPr lang="ja-JP" sz="2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27151"/>
                  </a:ext>
                </a:extLst>
              </a:tr>
              <a:tr h="32222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613517"/>
                  </a:ext>
                </a:extLst>
              </a:tr>
              <a:tr h="4989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2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329062"/>
                  </a:ext>
                </a:extLst>
              </a:tr>
              <a:tr h="2864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km/h for </a:t>
                      </a:r>
                      <a:r>
                        <a:rPr lang="en-GB" sz="20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</a:t>
                      </a:r>
                      <a:r>
                        <a:rPr lang="en-GB" sz="2000" baseline="-250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d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=1150Hz,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2000Hz 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FFS:</a:t>
                      </a:r>
                      <a:r>
                        <a:rPr lang="en-GB" altLang="ja-JP" sz="2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350 km/h for </a:t>
                      </a:r>
                      <a:r>
                        <a:rPr lang="en-GB" altLang="ja-JP" sz="20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altLang="ja-JP" sz="2000" baseline="-250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=1340Hz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3759"/>
                  </a:ext>
                </a:extLst>
              </a:tr>
              <a:tr h="2864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200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Arial" panose="020B0604020202020204" pitchFamily="34" charset="0"/>
                        </a:rPr>
                        <a:t>For 15kHz SCS: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2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1340Hz (350km/</a:t>
                      </a:r>
                      <a:r>
                        <a:rPr lang="en-GB" altLang="ja-JP" sz="20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h@Band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n1(2.1GHz)) </a:t>
                      </a:r>
                      <a:r>
                        <a:rPr lang="en-US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there is no technical issue identified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20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1150Hz (300km/</a:t>
                      </a:r>
                      <a:r>
                        <a:rPr lang="en-GB" altLang="ja-JP" sz="20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h@Band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n1(2.1GHz)) </a:t>
                      </a:r>
                      <a:r>
                        <a:rPr lang="en-US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there is some technical issue with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1340Hz</a:t>
                      </a:r>
                      <a:endParaRPr lang="en-US" altLang="ja-JP" sz="2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ja-JP" sz="20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Decision to be made in the next meeting based on the evaluation.</a:t>
                      </a:r>
                      <a:endParaRPr lang="ja-JP" altLang="ja-JP" sz="2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2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For 30kHz SCS: </a:t>
                      </a:r>
                    </a:p>
                    <a:p>
                      <a:pPr marL="0" indent="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ja-JP" sz="2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- 2000Hz 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(300km/</a:t>
                      </a:r>
                      <a:r>
                        <a:rPr lang="en-GB" altLang="ja-JP" sz="20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h@Band</a:t>
                      </a:r>
                      <a:r>
                        <a:rPr lang="en-GB" altLang="ja-JP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n77(3.6GHz)) </a:t>
                      </a:r>
                      <a:endParaRPr lang="ja-JP" altLang="ja-JP" sz="20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007268"/>
              </p:ext>
            </p:extLst>
          </p:nvPr>
        </p:nvGraphicFramePr>
        <p:xfrm>
          <a:off x="2004194" y="2463722"/>
          <a:ext cx="233227" cy="355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2" r:id="rId3" imgW="190417" imgH="203112" progId="">
                  <p:embed/>
                </p:oleObj>
              </mc:Choice>
              <mc:Fallback>
                <p:oleObj r:id="rId3" imgW="190417" imgH="203112" progId="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4194" y="2463722"/>
                        <a:ext cx="233227" cy="3559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111662"/>
              </p:ext>
            </p:extLst>
          </p:nvPr>
        </p:nvGraphicFramePr>
        <p:xfrm>
          <a:off x="1878373" y="2920536"/>
          <a:ext cx="620850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3" r:id="rId5" imgW="291973" imgH="190417" progId="">
                  <p:embed/>
                </p:oleObj>
              </mc:Choice>
              <mc:Fallback>
                <p:oleObj r:id="rId5" imgW="291973" imgH="190417" progId="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373" y="2920536"/>
                        <a:ext cx="620850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327944"/>
              </p:ext>
            </p:extLst>
          </p:nvPr>
        </p:nvGraphicFramePr>
        <p:xfrm>
          <a:off x="2025417" y="3417013"/>
          <a:ext cx="163381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4" r:id="rId7" imgW="101424" imgH="126780" progId="">
                  <p:embed/>
                </p:oleObj>
              </mc:Choice>
              <mc:Fallback>
                <p:oleObj r:id="rId7" imgW="101424" imgH="126780" progId="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417" y="3417013"/>
                        <a:ext cx="163381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436730"/>
              </p:ext>
            </p:extLst>
          </p:nvPr>
        </p:nvGraphicFramePr>
        <p:xfrm>
          <a:off x="1964098" y="3936648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5" r:id="rId9" imgW="177646" imgH="190335" progId="">
                  <p:embed/>
                </p:oleObj>
              </mc:Choice>
              <mc:Fallback>
                <p:oleObj r:id="rId9" imgW="177646" imgH="190335" progId="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098" y="3936648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745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Test parameters: </a:t>
            </a:r>
            <a:r>
              <a:rPr lang="en-US" altLang="ja-JP" dirty="0" smtClean="0"/>
              <a:t>PRACH </a:t>
            </a:r>
            <a:r>
              <a:rPr lang="en-US" altLang="ja-JP" dirty="0"/>
              <a:t>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1049000" cy="526584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altLang="ja-JP" dirty="0" smtClean="0"/>
              <a:t>Frequency </a:t>
            </a:r>
            <a:r>
              <a:rPr lang="en-GB" altLang="ja-JP" dirty="0"/>
              <a:t>offset under AWGN</a:t>
            </a:r>
            <a:endParaRPr lang="ja-JP" altLang="ja-JP" dirty="0"/>
          </a:p>
          <a:p>
            <a:pPr lvl="1" hangingPunct="0"/>
            <a:r>
              <a:rPr lang="en-US" altLang="ja-JP" dirty="0"/>
              <a:t>Frequency offset for restricted set Type B</a:t>
            </a:r>
            <a:endParaRPr lang="ja-JP" altLang="ja-JP" dirty="0"/>
          </a:p>
          <a:p>
            <a:pPr lvl="2" hangingPunct="0"/>
            <a:r>
              <a:rPr lang="en-GB" altLang="ja-JP" dirty="0"/>
              <a:t>Option 1: 1875 Hz</a:t>
            </a:r>
            <a:endParaRPr lang="ja-JP" altLang="ja-JP" dirty="0"/>
          </a:p>
          <a:p>
            <a:pPr lvl="2" hangingPunct="0"/>
            <a:r>
              <a:rPr lang="en-GB" altLang="ja-JP" dirty="0"/>
              <a:t>Option </a:t>
            </a:r>
            <a:r>
              <a:rPr lang="en-GB" altLang="ja-JP" dirty="0" smtClean="0"/>
              <a:t>2: </a:t>
            </a:r>
            <a:r>
              <a:rPr lang="en-GB" altLang="ja-JP" dirty="0"/>
              <a:t>625 Hz, 2000 Hz (DCM</a:t>
            </a:r>
            <a:r>
              <a:rPr lang="en-GB" altLang="ja-JP" dirty="0" smtClean="0"/>
              <a:t>)</a:t>
            </a:r>
          </a:p>
          <a:p>
            <a:pPr lvl="1" hangingPunct="0"/>
            <a:r>
              <a:rPr lang="en-US" altLang="ja-JP" dirty="0"/>
              <a:t>Frequency offset for restricted set Type </a:t>
            </a:r>
            <a:r>
              <a:rPr lang="en-US" altLang="ja-JP" dirty="0" smtClean="0"/>
              <a:t>A</a:t>
            </a:r>
            <a:endParaRPr lang="ja-JP" altLang="ja-JP" dirty="0"/>
          </a:p>
          <a:p>
            <a:pPr lvl="2" hangingPunct="0"/>
            <a:r>
              <a:rPr lang="en-GB" altLang="ja-JP" dirty="0"/>
              <a:t>Option 1</a:t>
            </a:r>
            <a:r>
              <a:rPr lang="en-GB" altLang="ja-JP" dirty="0" smtClean="0"/>
              <a:t>: 1340Hz</a:t>
            </a:r>
            <a:endParaRPr lang="ja-JP" altLang="ja-JP" dirty="0"/>
          </a:p>
          <a:p>
            <a:pPr lvl="2" hangingPunct="0"/>
            <a:r>
              <a:rPr lang="en-GB" altLang="ja-JP" dirty="0" smtClean="0"/>
              <a:t>Option 2: 625Hz, 1340Hz</a:t>
            </a:r>
          </a:p>
          <a:p>
            <a:pPr lvl="2" hangingPunct="0"/>
            <a:r>
              <a:rPr lang="en-GB" altLang="ja-JP" dirty="0" smtClean="0"/>
              <a:t>Other options are not precluded</a:t>
            </a:r>
            <a:endParaRPr lang="ja-JP" altLang="ja-JP" dirty="0" smtClean="0"/>
          </a:p>
          <a:p>
            <a:pPr hangingPunct="0"/>
            <a:r>
              <a:rPr lang="en-US" altLang="ja-JP" dirty="0" smtClean="0"/>
              <a:t>Frequency offset under fading</a:t>
            </a:r>
            <a:endParaRPr lang="ja-JP" altLang="ja-JP" dirty="0" smtClean="0"/>
          </a:p>
          <a:p>
            <a:pPr lvl="1" hangingPunct="0"/>
            <a:r>
              <a:rPr lang="en-US" altLang="ja-JP" dirty="0" smtClean="0"/>
              <a:t>Frequency </a:t>
            </a:r>
            <a:r>
              <a:rPr lang="en-US" altLang="ja-JP" dirty="0"/>
              <a:t>offset for restricted set Type A and B</a:t>
            </a:r>
            <a:endParaRPr lang="ja-JP" altLang="ja-JP" dirty="0"/>
          </a:p>
          <a:p>
            <a:pPr lvl="2" hangingPunct="0"/>
            <a:r>
              <a:rPr lang="en-US" altLang="ja-JP" dirty="0"/>
              <a:t>Option 1: TDLC300-100 with FO 400 Hz (Baseline in RAN4#90Bis meeting)</a:t>
            </a:r>
            <a:endParaRPr lang="ja-JP" altLang="ja-JP" dirty="0"/>
          </a:p>
          <a:p>
            <a:pPr lvl="2" hangingPunct="0"/>
            <a:r>
              <a:rPr lang="en-US" altLang="ja-JP" dirty="0"/>
              <a:t>Option 2: TDLC300-a with FO 400 </a:t>
            </a:r>
            <a:r>
              <a:rPr lang="en-US" altLang="ja-JP" dirty="0" smtClean="0"/>
              <a:t>Hz, where a= </a:t>
            </a:r>
            <a:r>
              <a:rPr lang="en-GB" altLang="ja-JP" dirty="0" smtClean="0"/>
              <a:t>{1340</a:t>
            </a:r>
            <a:r>
              <a:rPr lang="en-GB" altLang="ja-JP" dirty="0"/>
              <a:t>, 1875, </a:t>
            </a:r>
            <a:r>
              <a:rPr lang="en-GB" altLang="ja-JP" dirty="0" smtClean="0"/>
              <a:t>2000}Hz</a:t>
            </a:r>
          </a:p>
          <a:p>
            <a:pPr hangingPunct="0"/>
            <a:r>
              <a:rPr lang="en-GB" altLang="zh-CN" dirty="0" smtClean="0"/>
              <a:t>HST PRACH requirement </a:t>
            </a:r>
            <a:r>
              <a:rPr lang="en-GB" altLang="zh-CN" dirty="0"/>
              <a:t>tests shall apply only for the </a:t>
            </a:r>
            <a:r>
              <a:rPr lang="en-US" altLang="ja-JP" dirty="0"/>
              <a:t>restricted set </a:t>
            </a:r>
            <a:r>
              <a:rPr lang="en-GB" altLang="zh-CN" dirty="0" smtClean="0"/>
              <a:t>type </a:t>
            </a:r>
            <a:r>
              <a:rPr lang="en-GB" altLang="zh-CN" dirty="0"/>
              <a:t>declared to be </a:t>
            </a:r>
            <a:r>
              <a:rPr lang="en-GB" altLang="zh-CN" dirty="0" smtClean="0"/>
              <a:t>supported. </a:t>
            </a:r>
            <a:r>
              <a:rPr lang="en-GB" altLang="zh-CN" dirty="0"/>
              <a:t>If both </a:t>
            </a:r>
            <a:r>
              <a:rPr lang="en-GB" altLang="zh-CN" dirty="0" smtClean="0"/>
              <a:t>type </a:t>
            </a:r>
            <a:r>
              <a:rPr lang="en-GB" altLang="zh-CN" dirty="0"/>
              <a:t>A and type B are declared to be supported, the tests shall be done for either type A or type </a:t>
            </a:r>
            <a:r>
              <a:rPr lang="en-GB" altLang="zh-CN" dirty="0" smtClean="0"/>
              <a:t>B.</a:t>
            </a:r>
            <a:endParaRPr lang="en-GB" altLang="ja-JP" dirty="0" smtClean="0"/>
          </a:p>
          <a:p>
            <a:pPr lvl="1" hangingPunct="0"/>
            <a:endParaRPr lang="ja-JP" altLang="ja-JP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68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3582</TotalTime>
  <Words>887</Words>
  <Application>Microsoft Office PowerPoint</Application>
  <PresentationFormat>ワイド画面</PresentationFormat>
  <Paragraphs>210</Paragraphs>
  <Slides>12</Slides>
  <Notes>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?? ??</vt:lpstr>
      <vt:lpstr>等线</vt:lpstr>
      <vt:lpstr>ＭＳ Ｐゴシック</vt:lpstr>
      <vt:lpstr>ＭＳ 明朝</vt:lpstr>
      <vt:lpstr>SimSun</vt:lpstr>
      <vt:lpstr>v5.0.0</vt:lpstr>
      <vt:lpstr>游ゴシック</vt:lpstr>
      <vt:lpstr>游ゴシック Light</vt:lpstr>
      <vt:lpstr>Arial</vt:lpstr>
      <vt:lpstr>Calibri</vt:lpstr>
      <vt:lpstr>Symbol</vt:lpstr>
      <vt:lpstr>Times New Roman</vt:lpstr>
      <vt:lpstr>Office テーマ</vt:lpstr>
      <vt:lpstr>WF on high speed related requirements for NR BS demodulation in Rel.15</vt:lpstr>
      <vt:lpstr>Background</vt:lpstr>
      <vt:lpstr>Way forward</vt:lpstr>
      <vt:lpstr>HST parameters</vt:lpstr>
      <vt:lpstr>Test parameters: PUSCH for HST</vt:lpstr>
      <vt:lpstr>Test parameters: PUSCH for HST</vt:lpstr>
      <vt:lpstr>Test parameters: PUSCH for HST</vt:lpstr>
      <vt:lpstr>Test parameters: PUSCH for HST</vt:lpstr>
      <vt:lpstr>Test parameters: PRACH for HST</vt:lpstr>
      <vt:lpstr>Test parameters: PRACH for HST</vt:lpstr>
      <vt:lpstr>Test parameters: PRACH for HST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NTT DOCOMO</cp:lastModifiedBy>
  <cp:revision>224</cp:revision>
  <dcterms:created xsi:type="dcterms:W3CDTF">2019-02-23T04:02:11Z</dcterms:created>
  <dcterms:modified xsi:type="dcterms:W3CDTF">2019-05-16T23:48:35Z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1554944377</vt:lpwstr>
  </property>
</Properties>
</file>