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2" r:id="rId3"/>
    <p:sldId id="276" r:id="rId4"/>
    <p:sldId id="278" r:id="rId5"/>
    <p:sldId id="264" r:id="rId6"/>
    <p:sldId id="279" r:id="rId7"/>
    <p:sldId id="277" r:id="rId8"/>
    <p:sldId id="285" r:id="rId9"/>
    <p:sldId id="284" r:id="rId10"/>
    <p:sldId id="280" r:id="rId11"/>
    <p:sldId id="282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nifer Chen C" initials="JCC" lastIdx="1" clrIdx="0">
    <p:extLst>
      <p:ext uri="{19B8F6BF-5375-455C-9EA6-DF929625EA0E}">
        <p15:presenceInfo xmlns:p15="http://schemas.microsoft.com/office/powerpoint/2012/main" userId="S-1-5-21-1538607324-3213881460-940295383-436616" providerId="AD"/>
      </p:ext>
    </p:extLst>
  </p:cmAuthor>
  <p:cmAuthor id="2" name="Lo, Anthony (Nokia - GB/Bristol)" initials="LA(-G" lastIdx="1" clrIdx="1">
    <p:extLst>
      <p:ext uri="{19B8F6BF-5375-455C-9EA6-DF929625EA0E}">
        <p15:presenceInfo xmlns:p15="http://schemas.microsoft.com/office/powerpoint/2012/main" userId="S-1-5-21-1593251271-2640304127-1825641215-223000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95" autoAdjust="0"/>
    <p:restoredTop sz="98893" autoAdjust="0"/>
  </p:normalViewPr>
  <p:slideViewPr>
    <p:cSldViewPr>
      <p:cViewPr varScale="1">
        <p:scale>
          <a:sx n="121" d="100"/>
          <a:sy n="121" d="100"/>
        </p:scale>
        <p:origin x="178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714CAA-3FDA-4C3B-A5EB-647DFF766257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52F470-769D-4D2E-A4F2-E21BB7C4D0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57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2F470-769D-4D2E-A4F2-E21BB7C4D06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56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2F470-769D-4D2E-A4F2-E21BB7C4D06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61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2F470-769D-4D2E-A4F2-E21BB7C4D06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950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#91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de-DE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13 </a:t>
            </a:r>
            <a:r>
              <a:rPr lang="de-D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de-DE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17 May, 2019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1296144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General part of NR BS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R4-1907239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Handling of BS performance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6510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altLang="zh-CN" dirty="0"/>
              <a:t>Deadline for the results submission and square bracket removal</a:t>
            </a:r>
            <a:endParaRPr lang="zh-CN" altLang="zh-CN" dirty="0"/>
          </a:p>
          <a:p>
            <a:r>
              <a:rPr lang="en-GB" altLang="zh-CN" dirty="0"/>
              <a:t>For MU and TT for OTA test</a:t>
            </a:r>
            <a:endParaRPr lang="zh-CN" altLang="zh-CN" dirty="0"/>
          </a:p>
          <a:p>
            <a:pPr lvl="1"/>
            <a:r>
              <a:rPr lang="en-GB" altLang="zh-CN" dirty="0"/>
              <a:t>Remove the square brackets by October meeting this year (RAN4#92bis</a:t>
            </a:r>
            <a:r>
              <a:rPr lang="en-GB" altLang="zh-CN" dirty="0" smtClean="0"/>
              <a:t>).</a:t>
            </a:r>
          </a:p>
          <a:p>
            <a:pPr lvl="2"/>
            <a:endParaRPr lang="zh-CN" altLang="zh-CN" dirty="0"/>
          </a:p>
          <a:p>
            <a:pPr lvl="0"/>
            <a:r>
              <a:rPr lang="en-GB" altLang="zh-CN" dirty="0"/>
              <a:t>For test cases agreed before the RAN4#90 meeting:</a:t>
            </a:r>
            <a:endParaRPr lang="zh-CN" altLang="zh-CN" dirty="0"/>
          </a:p>
          <a:p>
            <a:pPr lvl="1"/>
            <a:r>
              <a:rPr lang="en-GB" altLang="zh-CN" dirty="0"/>
              <a:t>Set deadline for simulation results submission for Rel-15 minimum requirements to October meeting this year (RAN4#92bis).</a:t>
            </a:r>
            <a:br>
              <a:rPr lang="en-GB" altLang="zh-CN" dirty="0"/>
            </a:br>
            <a:r>
              <a:rPr lang="en-GB" altLang="zh-CN" dirty="0"/>
              <a:t>No more results will be accepted unless technical issues with the requirements setup are identified.</a:t>
            </a:r>
            <a:endParaRPr lang="zh-CN" altLang="zh-CN" dirty="0"/>
          </a:p>
          <a:p>
            <a:pPr lvl="1"/>
            <a:r>
              <a:rPr lang="en-GB" altLang="zh-CN" dirty="0"/>
              <a:t>Remove the square bracket for performance requirements at November meeting (RAN4#93</a:t>
            </a:r>
            <a:r>
              <a:rPr lang="en-GB" altLang="zh-CN" dirty="0" smtClean="0"/>
              <a:t>)</a:t>
            </a:r>
          </a:p>
          <a:p>
            <a:pPr lvl="1"/>
            <a:endParaRPr lang="zh-CN" altLang="zh-CN" dirty="0"/>
          </a:p>
          <a:p>
            <a:pPr lvl="0"/>
            <a:r>
              <a:rPr lang="en-GB" altLang="zh-CN" dirty="0"/>
              <a:t>For the remaining test cases agreed after the RAN4#90 meeting, i.e.,</a:t>
            </a:r>
            <a:endParaRPr lang="zh-CN" altLang="zh-CN" dirty="0"/>
          </a:p>
          <a:p>
            <a:pPr lvl="1"/>
            <a:r>
              <a:rPr lang="en-GB" altLang="zh-CN" dirty="0"/>
              <a:t>Multi-slot PUCCH</a:t>
            </a:r>
            <a:endParaRPr lang="zh-CN" altLang="zh-CN" dirty="0"/>
          </a:p>
          <a:p>
            <a:pPr lvl="1"/>
            <a:r>
              <a:rPr lang="en-GB" altLang="zh-CN" dirty="0"/>
              <a:t>HST PUSCH, HST PRACH</a:t>
            </a:r>
            <a:endParaRPr lang="zh-CN" altLang="zh-CN" dirty="0"/>
          </a:p>
          <a:p>
            <a:pPr lvl="1"/>
            <a:r>
              <a:rPr lang="en-GB" altLang="zh-CN" dirty="0"/>
              <a:t>UCI multiplexing on PUSCH</a:t>
            </a:r>
            <a:endParaRPr lang="zh-CN" altLang="zh-CN" dirty="0"/>
          </a:p>
          <a:p>
            <a:pPr marL="457200" lvl="1" indent="0">
              <a:buNone/>
            </a:pPr>
            <a:r>
              <a:rPr lang="en-GB" altLang="zh-CN" dirty="0"/>
              <a:t>Aim to stabilise and align the simulation results until RAN4#92 (August). Set deadline for simulation result submission for RAN4#93 (November) and aim to also remove square brackets at RAN4#93 (November).</a:t>
            </a:r>
            <a:br>
              <a:rPr lang="en-GB" altLang="zh-CN" dirty="0"/>
            </a:br>
            <a:endParaRPr lang="zh-CN" altLang="zh-CN" dirty="0"/>
          </a:p>
          <a:p>
            <a:r>
              <a:rPr lang="en-US" altLang="zh-CN" dirty="0"/>
              <a:t>Deadline for updating the results in </a:t>
            </a:r>
            <a:r>
              <a:rPr lang="en-US" altLang="zh-CN" dirty="0" smtClean="0"/>
              <a:t>this </a:t>
            </a:r>
            <a:r>
              <a:rPr lang="en-US" altLang="zh-CN" dirty="0"/>
              <a:t>meeting: Wednesday evening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99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Terminology for test parameters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Companies are encouraged to check if the terminology for PUCCH and PRACH test parameters are aligned with core </a:t>
            </a:r>
            <a:r>
              <a:rPr lang="en-US" altLang="zh-CN" sz="2800" smtClean="0"/>
              <a:t>specifications in </a:t>
            </a:r>
            <a:r>
              <a:rPr lang="en-US" altLang="zh-CN" sz="2800" dirty="0" smtClean="0"/>
              <a:t>the next meeting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0803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The following WFs were approved:</a:t>
            </a:r>
          </a:p>
          <a:p>
            <a:pPr lvl="1"/>
            <a:r>
              <a:rPr lang="en-US" dirty="0"/>
              <a:t>R4-1808022  Way forward on general part for NR BS demodulation requirements, RAN4#87</a:t>
            </a:r>
          </a:p>
          <a:p>
            <a:pPr lvl="1"/>
            <a:r>
              <a:rPr lang="en-US" dirty="0"/>
              <a:t>R4-1809370  Way forward on general parameters for BS demodulation performance requirements, RAN4#AH1807</a:t>
            </a:r>
          </a:p>
          <a:p>
            <a:pPr lvl="1"/>
            <a:r>
              <a:rPr lang="en-US" dirty="0"/>
              <a:t>R4-1811726 Way forward on general part of NR BS demodulation performance, </a:t>
            </a:r>
            <a:r>
              <a:rPr lang="en-US" dirty="0" smtClean="0"/>
              <a:t>RAN4#88</a:t>
            </a:r>
          </a:p>
          <a:p>
            <a:pPr lvl="1"/>
            <a:r>
              <a:rPr lang="en-US" dirty="0" smtClean="0"/>
              <a:t>R4-1813755</a:t>
            </a:r>
            <a:r>
              <a:rPr lang="en-GB" dirty="0"/>
              <a:t> </a:t>
            </a:r>
            <a:r>
              <a:rPr lang="en-GB" altLang="zh-CN" dirty="0" smtClean="0"/>
              <a:t>Way </a:t>
            </a:r>
            <a:r>
              <a:rPr lang="en-GB" altLang="zh-CN" dirty="0"/>
              <a:t>forward on NR BS demodulation general </a:t>
            </a:r>
            <a:r>
              <a:rPr lang="en-GB" altLang="zh-CN" dirty="0" smtClean="0"/>
              <a:t>part, RAN4#88Bis</a:t>
            </a:r>
          </a:p>
          <a:p>
            <a:pPr lvl="1"/>
            <a:r>
              <a:rPr lang="en-GB" dirty="0" smtClean="0"/>
              <a:t>R4-1816346 </a:t>
            </a:r>
            <a:r>
              <a:rPr lang="en-GB" altLang="zh-CN" dirty="0" smtClean="0"/>
              <a:t>Way forward on NR BS demodulation general part, RAN4#89</a:t>
            </a:r>
          </a:p>
          <a:p>
            <a:pPr lvl="1"/>
            <a:r>
              <a:rPr lang="en-GB" dirty="0" smtClean="0"/>
              <a:t>R4-1902438 </a:t>
            </a:r>
            <a:r>
              <a:rPr lang="en-US" altLang="zh-CN" dirty="0" smtClean="0"/>
              <a:t>Way forward on General part of NR BS demodulation performance, RAN4#90</a:t>
            </a:r>
          </a:p>
          <a:p>
            <a:pPr lvl="1"/>
            <a:r>
              <a:rPr lang="en-US" dirty="0" smtClean="0"/>
              <a:t>R4-1904715 Way forward on general part of NR BS demodulation performance, RAN4#90Bis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Test applicability of requirements for different Rx antennas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hangingPunct="0"/>
            <a:r>
              <a:rPr lang="en-US" dirty="0" smtClean="0"/>
              <a:t>Requirements for different Rx antennas and with low correlation level</a:t>
            </a:r>
          </a:p>
          <a:p>
            <a:pPr lvl="1" hangingPunct="0"/>
            <a:r>
              <a:rPr lang="en-US" dirty="0" smtClean="0"/>
              <a:t>Define applicability rule in TS 38.141-1 section 8.1.2</a:t>
            </a:r>
          </a:p>
          <a:p>
            <a:pPr lvl="2"/>
            <a:r>
              <a:rPr lang="en-US" altLang="zh-CN" dirty="0"/>
              <a:t>Unless otherwise stated, a BS that </a:t>
            </a:r>
            <a:r>
              <a:rPr lang="en-US" altLang="zh-CN" dirty="0" smtClean="0"/>
              <a:t>declares to </a:t>
            </a:r>
            <a:r>
              <a:rPr lang="en-US" altLang="zh-CN" dirty="0"/>
              <a:t>support a set of RX antennas for a specific test case, is </a:t>
            </a:r>
            <a:r>
              <a:rPr lang="en-US" altLang="zh-CN" dirty="0" smtClean="0"/>
              <a:t>only required </a:t>
            </a:r>
            <a:r>
              <a:rPr lang="en-US" altLang="zh-CN" dirty="0"/>
              <a:t>to </a:t>
            </a:r>
            <a:r>
              <a:rPr lang="en-US" altLang="zh-CN" dirty="0" smtClean="0"/>
              <a:t>test the defined requirements with </a:t>
            </a:r>
            <a:r>
              <a:rPr lang="en-US" altLang="zh-CN" dirty="0"/>
              <a:t>the lowest and highest numbers of supported RX </a:t>
            </a:r>
            <a:r>
              <a:rPr lang="en-US" altLang="zh-CN" dirty="0" smtClean="0"/>
              <a:t>antennas, </a:t>
            </a:r>
            <a:r>
              <a:rPr lang="en-US" altLang="zh-CN" dirty="0"/>
              <a:t>and the specific connectors used for testing are based on manufacturer declaration.</a:t>
            </a:r>
            <a:endParaRPr lang="zh-CN" altLang="zh-CN" sz="1600" dirty="0"/>
          </a:p>
          <a:p>
            <a:pPr lvl="2"/>
            <a:r>
              <a:rPr lang="en-US" altLang="zh-CN" dirty="0"/>
              <a:t>Unless otherwise stated, the test applicability rule is applicable for all physical channels: PUSCH, PUCCH and PRACH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Test Applicability </a:t>
            </a:r>
            <a:r>
              <a:rPr lang="en-US" altLang="zh-CN" dirty="0" smtClean="0"/>
              <a:t>for CA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616624"/>
          </a:xfrm>
        </p:spPr>
        <p:txBody>
          <a:bodyPr>
            <a:noAutofit/>
          </a:bodyPr>
          <a:lstStyle/>
          <a:p>
            <a:pPr lvl="0"/>
            <a:r>
              <a:rPr lang="en-GB" altLang="zh-CN" sz="2000" dirty="0" smtClean="0"/>
              <a:t>Test </a:t>
            </a:r>
            <a:r>
              <a:rPr lang="en-GB" altLang="zh-CN" sz="2000" dirty="0"/>
              <a:t>applicability for CA</a:t>
            </a:r>
            <a:endParaRPr lang="en-US" altLang="zh-CN" sz="2000" dirty="0" smtClean="0"/>
          </a:p>
          <a:p>
            <a:pPr lvl="1"/>
            <a:r>
              <a:rPr lang="en-US" altLang="zh-CN" sz="1800" dirty="0" smtClean="0"/>
              <a:t>Define </a:t>
            </a:r>
            <a:r>
              <a:rPr lang="en-US" altLang="zh-CN" sz="1800" dirty="0"/>
              <a:t>CA demodulation requirements for CP-OFDM PUSCH </a:t>
            </a:r>
            <a:r>
              <a:rPr lang="en-US" altLang="zh-CN" sz="1800" dirty="0" smtClean="0"/>
              <a:t>only</a:t>
            </a:r>
          </a:p>
          <a:p>
            <a:pPr lvl="2"/>
            <a:r>
              <a:rPr lang="en-US" altLang="zh-CN" sz="1600" dirty="0"/>
              <a:t>For a BS supporting UL carrier aggregation, for </a:t>
            </a:r>
            <a:r>
              <a:rPr lang="en-US" altLang="zh-CN" sz="1600" dirty="0" smtClean="0"/>
              <a:t>the highest SCS in each FR, the </a:t>
            </a:r>
            <a:r>
              <a:rPr lang="en-US" altLang="zh-CN" sz="1600" dirty="0"/>
              <a:t>CC combination with the largest aggregated </a:t>
            </a:r>
            <a:r>
              <a:rPr lang="en-US" altLang="zh-CN" sz="1600" dirty="0" smtClean="0"/>
              <a:t>bandwidth is used for the test.</a:t>
            </a:r>
          </a:p>
          <a:p>
            <a:pPr lvl="2"/>
            <a:r>
              <a:rPr lang="en-US" altLang="zh-CN" sz="1600" dirty="0" smtClean="0"/>
              <a:t>If </a:t>
            </a:r>
            <a:r>
              <a:rPr lang="en-US" altLang="zh-CN" sz="1600" dirty="0"/>
              <a:t>there is more than one combination, the CC combination with the largest number of CCs is used for the </a:t>
            </a:r>
            <a:r>
              <a:rPr lang="en-US" altLang="zh-CN" sz="1600" dirty="0" smtClean="0"/>
              <a:t>test.</a:t>
            </a:r>
            <a:endParaRPr lang="en-US" altLang="zh-CN" sz="1600" dirty="0"/>
          </a:p>
          <a:p>
            <a:pPr lvl="2"/>
            <a:r>
              <a:rPr lang="en-US" altLang="zh-CN" sz="1400" dirty="0" smtClean="0"/>
              <a:t>Mixed </a:t>
            </a:r>
            <a:r>
              <a:rPr lang="en-US" altLang="zh-CN" sz="1400" dirty="0"/>
              <a:t>SCS CA combination </a:t>
            </a:r>
            <a:r>
              <a:rPr lang="en-US" altLang="zh-CN" sz="1400" dirty="0" smtClean="0"/>
              <a:t>is not to </a:t>
            </a:r>
            <a:r>
              <a:rPr lang="en-US" altLang="zh-CN" sz="1400" dirty="0"/>
              <a:t>be tested </a:t>
            </a:r>
            <a:r>
              <a:rPr lang="en-US" altLang="zh-CN" sz="1400" dirty="0" smtClean="0"/>
              <a:t>for within a frequency range, </a:t>
            </a:r>
            <a:r>
              <a:rPr lang="en-US" altLang="zh-CN" sz="1400" dirty="0"/>
              <a:t>considering the test </a:t>
            </a:r>
            <a:r>
              <a:rPr lang="en-US" altLang="zh-CN" sz="1400" dirty="0" smtClean="0"/>
              <a:t>complexity</a:t>
            </a:r>
            <a:endParaRPr lang="en-US" altLang="zh-CN" sz="1600" dirty="0" smtClean="0"/>
          </a:p>
          <a:p>
            <a:pPr lvl="2"/>
            <a:r>
              <a:rPr lang="en-US" altLang="zh-CN" sz="1600" dirty="0"/>
              <a:t>Verify the performance per CC </a:t>
            </a:r>
            <a:r>
              <a:rPr lang="en-US" altLang="zh-CN" sz="1600" dirty="0" smtClean="0"/>
              <a:t>basis</a:t>
            </a:r>
          </a:p>
          <a:p>
            <a:pPr lvl="2"/>
            <a:r>
              <a:rPr lang="en-US" altLang="zh-CN" sz="1600" dirty="0" smtClean="0"/>
              <a:t>Note: when capture the agreement in the draft CR, it should be considered that there is no requirement defined for FR1 60kHz.</a:t>
            </a:r>
            <a:endParaRPr lang="en-US" altLang="zh-CN" sz="1600" dirty="0"/>
          </a:p>
          <a:p>
            <a:r>
              <a:rPr lang="en-US" altLang="zh-CN" sz="2000" dirty="0"/>
              <a:t>Declaration of the support of UL baseband CA</a:t>
            </a:r>
          </a:p>
          <a:p>
            <a:pPr lvl="1"/>
            <a:r>
              <a:rPr lang="fr-FR" altLang="zh-CN" sz="1600" dirty="0"/>
              <a:t>FFS: the existing RF declarations (D.38/39/40 in 38.141-1 and D.60/1/2 in 38.141-2) can be </a:t>
            </a:r>
            <a:r>
              <a:rPr lang="fr-FR" altLang="zh-CN" sz="1600" dirty="0" smtClean="0"/>
              <a:t>reused</a:t>
            </a: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4601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>
            <a:normAutofit/>
          </a:bodyPr>
          <a:lstStyle/>
          <a:p>
            <a:r>
              <a:rPr lang="en-US" dirty="0" smtClean="0"/>
              <a:t>FR2 OTA test with SNR &gt; 20dB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6120680"/>
          </a:xfrm>
        </p:spPr>
        <p:txBody>
          <a:bodyPr>
            <a:noAutofit/>
          </a:bodyPr>
          <a:lstStyle/>
          <a:p>
            <a:r>
              <a:rPr lang="en-GB" altLang="zh-CN" sz="2000" dirty="0" smtClean="0"/>
              <a:t>How </a:t>
            </a:r>
            <a:r>
              <a:rPr lang="en-GB" altLang="zh-CN" sz="2000" dirty="0"/>
              <a:t>to handle </a:t>
            </a:r>
            <a:r>
              <a:rPr lang="en-GB" altLang="zh-CN" sz="2000" dirty="0" smtClean="0"/>
              <a:t>the FR2 OTA tests </a:t>
            </a:r>
            <a:r>
              <a:rPr lang="en-GB" altLang="zh-CN" sz="2000" dirty="0"/>
              <a:t>with </a:t>
            </a:r>
            <a:r>
              <a:rPr lang="en-GB" altLang="zh-CN" sz="2000" dirty="0" smtClean="0"/>
              <a:t>SNR &gt; 20dB (note: the 20dB threshold is for test requirements in TS 38.141-2)</a:t>
            </a:r>
          </a:p>
          <a:p>
            <a:pPr lvl="1"/>
            <a:r>
              <a:rPr lang="en-GB" altLang="zh-CN" sz="2000" dirty="0" smtClean="0"/>
              <a:t>Keep the performance requirements in TS 38.104</a:t>
            </a:r>
          </a:p>
          <a:p>
            <a:pPr lvl="1"/>
            <a:r>
              <a:rPr lang="en-GB" altLang="zh-CN" sz="2000" dirty="0" smtClean="0"/>
              <a:t>For test requirements in TS 38.141-2</a:t>
            </a:r>
            <a:endParaRPr lang="en-GB" altLang="zh-CN" sz="2000" dirty="0"/>
          </a:p>
          <a:p>
            <a:pPr lvl="2"/>
            <a:r>
              <a:rPr lang="en-US" altLang="zh-CN" sz="1800" dirty="0" smtClean="0"/>
              <a:t>Add </a:t>
            </a:r>
            <a:r>
              <a:rPr lang="en-US" altLang="zh-CN" sz="1800" dirty="0"/>
              <a:t>a remark in TS 38.141-2 </a:t>
            </a:r>
            <a:r>
              <a:rPr lang="en-US" altLang="zh-CN" sz="1800" dirty="0" smtClean="0"/>
              <a:t>applicable rule stating </a:t>
            </a:r>
            <a:r>
              <a:rPr lang="en-US" altLang="zh-CN" sz="1800" dirty="0"/>
              <a:t>that FR2 minimum performance requirements, which require a SNR value of &gt;[20]dB </a:t>
            </a:r>
            <a:r>
              <a:rPr lang="en-US" altLang="zh-CN" sz="1800" dirty="0" smtClean="0"/>
              <a:t>in TS </a:t>
            </a:r>
            <a:r>
              <a:rPr lang="en-GB" altLang="zh-CN" sz="1800" dirty="0" smtClean="0"/>
              <a:t>38.141-2 </a:t>
            </a:r>
            <a:r>
              <a:rPr lang="en-US" altLang="zh-CN" sz="1800" dirty="0" smtClean="0"/>
              <a:t>, </a:t>
            </a:r>
            <a:r>
              <a:rPr lang="en-US" altLang="zh-CN" sz="1800" dirty="0"/>
              <a:t>cannot reliably be tested OTA. Furthermore, capture the SNR values in the corresponding test cases as </a:t>
            </a:r>
            <a:r>
              <a:rPr lang="en-US" altLang="zh-CN" sz="1800" dirty="0" smtClean="0"/>
              <a:t>“</a:t>
            </a:r>
            <a:r>
              <a:rPr lang="en-US" altLang="zh-CN" sz="1800" dirty="0"/>
              <a:t>n/a”. </a:t>
            </a:r>
            <a:endParaRPr lang="zh-CN" altLang="zh-C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AWGN power level setting for FR1</a:t>
            </a:r>
            <a:endParaRPr lang="zh-CN" alt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55576" y="1500173"/>
            <a:ext cx="748883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US" altLang="zh-CN" dirty="0" smtClean="0">
                <a:ea typeface="宋体" panose="02010600030101010101" pitchFamily="2" charset="-122"/>
                <a:cs typeface="Arial" panose="020B0604020202020204" pitchFamily="34" charset="0"/>
              </a:rPr>
              <a:t> F</a:t>
            </a:r>
            <a:r>
              <a:rPr kumimoji="0" lang="en-US" alt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or FR1 PUSCH, use the following AWGN power </a:t>
            </a:r>
            <a:r>
              <a:rPr lang="en-US" altLang="zh-CN" dirty="0" smtClean="0">
                <a:ea typeface="宋体" panose="02010600030101010101" pitchFamily="2" charset="-122"/>
                <a:cs typeface="Arial" panose="020B0604020202020204" pitchFamily="34" charset="0"/>
              </a:rPr>
              <a:t>level </a:t>
            </a:r>
            <a:r>
              <a:rPr kumimoji="0" lang="en-US" altLang="zh-CN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for </a:t>
            </a:r>
            <a:r>
              <a:rPr kumimoji="0" lang="en-US" altLang="zh-CN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BS type 1-O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28374" y="4293096"/>
            <a:ext cx="8064896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US" altLang="zh-CN" sz="1600" dirty="0" smtClean="0">
                <a:ea typeface="宋体" panose="02010600030101010101" pitchFamily="2" charset="-122"/>
                <a:cs typeface="Arial" panose="020B0604020202020204" pitchFamily="34" charset="0"/>
              </a:rPr>
              <a:t> F</a:t>
            </a: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or FR1 PUCCH</a:t>
            </a:r>
            <a:r>
              <a:rPr kumimoji="0" lang="en-US" altLang="zh-CN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 and PRACH</a:t>
            </a:r>
            <a:r>
              <a:rPr kumimoji="0" lang="en-US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, the</a:t>
            </a:r>
            <a:r>
              <a:rPr kumimoji="0" lang="en-US" altLang="zh-CN" sz="1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Arial" panose="020B0604020202020204" pitchFamily="34" charset="0"/>
              </a:rPr>
              <a:t> AWGN power level is 3dB higher than that for FR1 PUSCH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zh-CN" sz="160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US" altLang="zh-CN" sz="1600" baseline="0" dirty="0" smtClean="0">
                <a:ea typeface="宋体" panose="02010600030101010101" pitchFamily="2" charset="-122"/>
                <a:cs typeface="Arial" panose="020B0604020202020204" pitchFamily="34" charset="0"/>
              </a:rPr>
              <a:t> Remove</a:t>
            </a:r>
            <a:r>
              <a:rPr lang="en-US" altLang="zh-CN" sz="1600" dirty="0" smtClean="0">
                <a:ea typeface="宋体" panose="02010600030101010101" pitchFamily="2" charset="-122"/>
                <a:cs typeface="Arial" panose="020B0604020202020204" pitchFamily="34" charset="0"/>
              </a:rPr>
              <a:t> the square brackets on the AWGN values for both FR1 conducted and OTA in this meeting</a:t>
            </a:r>
            <a:endParaRPr kumimoji="0" lang="en-US" altLang="zh-CN" sz="1600" i="0" u="none" strike="noStrike" cap="none" normalizeH="0" baseline="0" dirty="0" smtClean="0">
              <a:ln>
                <a:noFill/>
              </a:ln>
              <a:effectLst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1808632"/>
              </p:ext>
            </p:extLst>
          </p:nvPr>
        </p:nvGraphicFramePr>
        <p:xfrm>
          <a:off x="899592" y="2053922"/>
          <a:ext cx="6984776" cy="21671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2475"/>
                <a:gridCol w="1202475"/>
                <a:gridCol w="2059546"/>
                <a:gridCol w="2520280"/>
              </a:tblGrid>
              <a:tr h="48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BS type</a:t>
                      </a:r>
                      <a:endParaRPr lang="zh-CN" sz="105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Sub-carrier spacing (kHz)</a:t>
                      </a:r>
                      <a:endParaRPr lang="zh-CN" sz="105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Channel bandwidth (MHz)</a:t>
                      </a:r>
                      <a:endParaRPr lang="zh-CN" sz="105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AWGN power level</a:t>
                      </a:r>
                      <a:endParaRPr lang="zh-CN" sz="105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</a:tr>
              <a:tr h="242100">
                <a:tc rowSpan="7"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i="1" dirty="0">
                          <a:effectLst/>
                        </a:rPr>
                        <a:t>BS type 1-O</a:t>
                      </a:r>
                      <a:endParaRPr lang="zh-CN" sz="1050" i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15 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-86.5 </a:t>
                      </a:r>
                      <a:r>
                        <a:rPr lang="en-GB" sz="1200" dirty="0">
                          <a:effectLst/>
                        </a:rPr>
                        <a:t>- Δ</a:t>
                      </a:r>
                      <a:r>
                        <a:rPr lang="en-GB" sz="1200" baseline="-25000" dirty="0">
                          <a:effectLst/>
                        </a:rPr>
                        <a:t>OTAREFSENS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r>
                        <a:rPr lang="en-GB" sz="1200" dirty="0" err="1">
                          <a:effectLst/>
                        </a:rPr>
                        <a:t>dBm</a:t>
                      </a:r>
                      <a:r>
                        <a:rPr lang="en-GB" sz="1200" dirty="0">
                          <a:effectLst/>
                        </a:rPr>
                        <a:t> / 4.5MHz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421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-83.3 </a:t>
                      </a:r>
                      <a:r>
                        <a:rPr lang="en-GB" sz="1200" dirty="0">
                          <a:effectLst/>
                        </a:rPr>
                        <a:t>- Δ</a:t>
                      </a:r>
                      <a:r>
                        <a:rPr lang="en-GB" sz="1200" baseline="-25000" dirty="0">
                          <a:effectLst/>
                        </a:rPr>
                        <a:t>OTAREFSENS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r>
                        <a:rPr lang="en-GB" sz="1200" dirty="0" err="1">
                          <a:effectLst/>
                        </a:rPr>
                        <a:t>dBm</a:t>
                      </a:r>
                      <a:r>
                        <a:rPr lang="en-GB" sz="1200" dirty="0">
                          <a:effectLst/>
                        </a:rPr>
                        <a:t> / 9.36MHz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421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-80.2 - </a:t>
                      </a:r>
                      <a:r>
                        <a:rPr lang="en-US" sz="1200" dirty="0">
                          <a:effectLst/>
                        </a:rPr>
                        <a:t>Δ</a:t>
                      </a:r>
                      <a:r>
                        <a:rPr lang="en-US" sz="1200" baseline="-25000" dirty="0">
                          <a:effectLst/>
                        </a:rPr>
                        <a:t>OTAREFSENS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dBm</a:t>
                      </a:r>
                      <a:r>
                        <a:rPr lang="en-US" sz="1200" dirty="0">
                          <a:effectLst/>
                        </a:rPr>
                        <a:t> / 19.08MHz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421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30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zh-CN" sz="105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-83.6</a:t>
                      </a:r>
                      <a:r>
                        <a:rPr lang="en-GB" sz="1200" dirty="0" smtClean="0">
                          <a:effectLst/>
                        </a:rPr>
                        <a:t> </a:t>
                      </a:r>
                      <a:r>
                        <a:rPr lang="en-GB" sz="1200" dirty="0">
                          <a:effectLst/>
                        </a:rPr>
                        <a:t>- Δ</a:t>
                      </a:r>
                      <a:r>
                        <a:rPr lang="en-GB" sz="1200" baseline="-25000" dirty="0">
                          <a:effectLst/>
                        </a:rPr>
                        <a:t>OTAREFSENS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r>
                        <a:rPr lang="en-GB" sz="1200" dirty="0" err="1">
                          <a:effectLst/>
                        </a:rPr>
                        <a:t>dBm</a:t>
                      </a:r>
                      <a:r>
                        <a:rPr lang="en-GB" sz="1200" dirty="0">
                          <a:effectLst/>
                        </a:rPr>
                        <a:t> / 8.64MHz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421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zh-CN" sz="105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-80.4 </a:t>
                      </a:r>
                      <a:r>
                        <a:rPr lang="en-GB" sz="1200" dirty="0">
                          <a:effectLst/>
                        </a:rPr>
                        <a:t>- Δ</a:t>
                      </a:r>
                      <a:r>
                        <a:rPr lang="en-GB" sz="1200" baseline="-25000" dirty="0">
                          <a:effectLst/>
                        </a:rPr>
                        <a:t>OTAREFSENS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r>
                        <a:rPr lang="en-GB" sz="1200" dirty="0" err="1">
                          <a:effectLst/>
                        </a:rPr>
                        <a:t>dBm</a:t>
                      </a:r>
                      <a:r>
                        <a:rPr lang="en-GB" sz="1200" dirty="0">
                          <a:effectLst/>
                        </a:rPr>
                        <a:t> / 18.36MHz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421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40</a:t>
                      </a:r>
                      <a:endParaRPr lang="zh-CN" sz="105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-77.2 </a:t>
                      </a:r>
                      <a:r>
                        <a:rPr lang="en-GB" sz="1200" dirty="0">
                          <a:effectLst/>
                        </a:rPr>
                        <a:t>- Δ</a:t>
                      </a:r>
                      <a:r>
                        <a:rPr lang="en-GB" sz="1200" baseline="-25000" dirty="0">
                          <a:effectLst/>
                        </a:rPr>
                        <a:t>OTAREFSENS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r>
                        <a:rPr lang="en-GB" sz="1200" dirty="0" err="1">
                          <a:effectLst/>
                        </a:rPr>
                        <a:t>dBm</a:t>
                      </a:r>
                      <a:r>
                        <a:rPr lang="en-GB" sz="1200" dirty="0">
                          <a:effectLst/>
                        </a:rPr>
                        <a:t> / 38.16MHz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3036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100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-73.1 </a:t>
                      </a:r>
                      <a:r>
                        <a:rPr lang="en-GB" sz="1200" dirty="0">
                          <a:effectLst/>
                        </a:rPr>
                        <a:t>- Δ</a:t>
                      </a:r>
                      <a:r>
                        <a:rPr lang="en-GB" sz="1200" baseline="-25000" dirty="0">
                          <a:effectLst/>
                        </a:rPr>
                        <a:t>OTAREFSENS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r>
                        <a:rPr lang="en-GB" sz="1200" dirty="0" err="1">
                          <a:effectLst/>
                        </a:rPr>
                        <a:t>dBm</a:t>
                      </a:r>
                      <a:r>
                        <a:rPr lang="en-GB" sz="1200" dirty="0">
                          <a:effectLst/>
                        </a:rPr>
                        <a:t> / 98.28MHz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258998" y="205427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00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AWGN power level setting for FR2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81442" y="1500608"/>
            <a:ext cx="87929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1: AWGN power level at the BS input [CP-OFDM, DFT-s-OFDM PUSCH, </a:t>
            </a:r>
            <a:r>
              <a:rPr kumimoji="0" lang="en-GB" altLang="zh-CN" sz="1600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PUCCH</a:t>
            </a:r>
            <a:r>
              <a:rPr kumimoji="0" lang="en-GB" altLang="zh-CN" sz="16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GB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and PRACH]</a:t>
            </a:r>
            <a:endParaRPr kumimoji="0" lang="en-GB" altLang="zh-CN" sz="105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7238494"/>
              </p:ext>
            </p:extLst>
          </p:nvPr>
        </p:nvGraphicFramePr>
        <p:xfrm>
          <a:off x="873036" y="1973393"/>
          <a:ext cx="7397927" cy="31409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3239"/>
                <a:gridCol w="1113239"/>
                <a:gridCol w="1908090"/>
                <a:gridCol w="3263359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BS type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Sub-carrier spacing (kHz)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Channel bandwidth (MHz)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AWGN power level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44450">
                <a:tc rowSpan="5"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400" b="0" i="1" dirty="0">
                          <a:effectLst/>
                        </a:rPr>
                        <a:t>BS type 2-O</a:t>
                      </a:r>
                      <a:endParaRPr lang="zh-CN" sz="1100" b="0" i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60 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effectLst/>
                        </a:rPr>
                        <a:t>[EIS</a:t>
                      </a:r>
                      <a:r>
                        <a:rPr lang="en-GB" sz="1400" u="none" baseline="-25000" dirty="0" smtClean="0">
                          <a:effectLst/>
                        </a:rPr>
                        <a:t>REFSENS_50M</a:t>
                      </a:r>
                      <a:r>
                        <a:rPr lang="en-GB" sz="1400" u="none" dirty="0" smtClean="0">
                          <a:effectLst/>
                        </a:rPr>
                        <a:t> </a:t>
                      </a:r>
                      <a:r>
                        <a:rPr lang="en-GB" sz="1400" u="none" dirty="0">
                          <a:effectLst/>
                        </a:rPr>
                        <a:t>+ Δ</a:t>
                      </a:r>
                      <a:r>
                        <a:rPr lang="en-GB" sz="1400" u="none" baseline="-25000" dirty="0">
                          <a:effectLst/>
                        </a:rPr>
                        <a:t>FR2_REFSENS</a:t>
                      </a:r>
                      <a:r>
                        <a:rPr lang="en-GB" sz="1400" u="none" dirty="0">
                          <a:effectLst/>
                        </a:rPr>
                        <a:t> + 15 </a:t>
                      </a:r>
                      <a:r>
                        <a:rPr lang="en-GB" sz="1400" u="none" dirty="0" err="1">
                          <a:effectLst/>
                        </a:rPr>
                        <a:t>dBm</a:t>
                      </a:r>
                      <a:r>
                        <a:rPr lang="en-GB" sz="1400" u="none" dirty="0">
                          <a:effectLst/>
                        </a:rPr>
                        <a:t> / </a:t>
                      </a:r>
                      <a:r>
                        <a:rPr lang="en-GB" sz="1400" u="none" dirty="0" smtClean="0">
                          <a:effectLst/>
                        </a:rPr>
                        <a:t>47.52MHz]</a:t>
                      </a:r>
                      <a:endParaRPr lang="zh-CN" sz="1100" u="none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</a:tr>
              <a:tr h="444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effectLst/>
                        </a:rPr>
                        <a:t>[EIS</a:t>
                      </a:r>
                      <a:r>
                        <a:rPr lang="en-GB" sz="1400" u="none" baseline="-25000" dirty="0" smtClean="0">
                          <a:effectLst/>
                        </a:rPr>
                        <a:t>REFSENS_50M </a:t>
                      </a:r>
                      <a:r>
                        <a:rPr lang="en-GB" sz="1400" u="none" dirty="0">
                          <a:effectLst/>
                        </a:rPr>
                        <a:t>+ 3.0 + Δ</a:t>
                      </a:r>
                      <a:r>
                        <a:rPr lang="en-GB" sz="1400" u="none" baseline="-25000" dirty="0">
                          <a:effectLst/>
                        </a:rPr>
                        <a:t>FR2_REFSENS</a:t>
                      </a:r>
                      <a:r>
                        <a:rPr lang="en-GB" sz="1400" u="none" dirty="0">
                          <a:effectLst/>
                        </a:rPr>
                        <a:t> + 15 </a:t>
                      </a:r>
                      <a:r>
                        <a:rPr lang="en-GB" sz="1400" u="none" dirty="0" err="1">
                          <a:effectLst/>
                        </a:rPr>
                        <a:t>dBm</a:t>
                      </a:r>
                      <a:r>
                        <a:rPr lang="en-GB" sz="1400" u="none" dirty="0">
                          <a:effectLst/>
                        </a:rPr>
                        <a:t> / 95.04 </a:t>
                      </a:r>
                      <a:r>
                        <a:rPr lang="en-GB" sz="1400" u="none" dirty="0" smtClean="0">
                          <a:effectLst/>
                        </a:rPr>
                        <a:t>MHz]</a:t>
                      </a:r>
                      <a:endParaRPr lang="zh-CN" sz="1100" u="none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</a:tr>
              <a:tr h="444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120 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effectLst/>
                        </a:rPr>
                        <a:t>[EIS</a:t>
                      </a:r>
                      <a:r>
                        <a:rPr lang="en-GB" sz="1400" u="none" baseline="-25000" dirty="0" smtClean="0">
                          <a:effectLst/>
                        </a:rPr>
                        <a:t>REFSENS_50M</a:t>
                      </a:r>
                      <a:r>
                        <a:rPr lang="en-GB" sz="1400" u="none" dirty="0" smtClean="0">
                          <a:effectLst/>
                        </a:rPr>
                        <a:t> </a:t>
                      </a:r>
                      <a:r>
                        <a:rPr lang="en-GB" sz="1400" u="none" dirty="0">
                          <a:effectLst/>
                        </a:rPr>
                        <a:t>+ Δ</a:t>
                      </a:r>
                      <a:r>
                        <a:rPr lang="en-GB" sz="1400" u="none" baseline="-25000" dirty="0">
                          <a:effectLst/>
                        </a:rPr>
                        <a:t>FR2_REFSENS</a:t>
                      </a:r>
                      <a:r>
                        <a:rPr lang="en-GB" sz="1400" u="none" dirty="0">
                          <a:effectLst/>
                        </a:rPr>
                        <a:t> + 15 </a:t>
                      </a:r>
                      <a:r>
                        <a:rPr lang="en-GB" sz="1400" u="none" dirty="0" err="1">
                          <a:effectLst/>
                        </a:rPr>
                        <a:t>dBm</a:t>
                      </a:r>
                      <a:r>
                        <a:rPr lang="en-GB" sz="1400" u="none" dirty="0">
                          <a:effectLst/>
                        </a:rPr>
                        <a:t> / 46.08 </a:t>
                      </a:r>
                      <a:r>
                        <a:rPr lang="en-GB" sz="1400" u="none" dirty="0" smtClean="0">
                          <a:effectLst/>
                        </a:rPr>
                        <a:t>MHz]</a:t>
                      </a:r>
                      <a:endParaRPr lang="zh-CN" sz="1100" u="none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</a:tr>
              <a:tr h="444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effectLst/>
                        </a:rPr>
                        <a:t>[EIS</a:t>
                      </a:r>
                      <a:r>
                        <a:rPr lang="en-GB" sz="1400" u="none" baseline="-25000" dirty="0" smtClean="0">
                          <a:effectLst/>
                        </a:rPr>
                        <a:t>REFSENS_50M</a:t>
                      </a:r>
                      <a:r>
                        <a:rPr lang="en-GB" sz="1400" u="none" dirty="0" smtClean="0">
                          <a:effectLst/>
                        </a:rPr>
                        <a:t> </a:t>
                      </a:r>
                      <a:r>
                        <a:rPr lang="en-GB" sz="1400" u="none" dirty="0">
                          <a:effectLst/>
                        </a:rPr>
                        <a:t>+ 3 + Δ</a:t>
                      </a:r>
                      <a:r>
                        <a:rPr lang="en-GB" sz="1400" u="none" baseline="-25000" dirty="0">
                          <a:effectLst/>
                        </a:rPr>
                        <a:t>FR2_REFSENS</a:t>
                      </a:r>
                      <a:r>
                        <a:rPr lang="en-GB" sz="1400" u="none" dirty="0">
                          <a:effectLst/>
                        </a:rPr>
                        <a:t> + 15 </a:t>
                      </a:r>
                      <a:r>
                        <a:rPr lang="en-GB" sz="1400" u="none" dirty="0" err="1">
                          <a:effectLst/>
                        </a:rPr>
                        <a:t>dBm</a:t>
                      </a:r>
                      <a:r>
                        <a:rPr lang="en-GB" sz="1400" u="none" dirty="0">
                          <a:effectLst/>
                        </a:rPr>
                        <a:t> / 95.04 </a:t>
                      </a:r>
                      <a:r>
                        <a:rPr lang="en-GB" sz="1400" u="none" dirty="0" smtClean="0">
                          <a:effectLst/>
                        </a:rPr>
                        <a:t>MHz]</a:t>
                      </a:r>
                      <a:endParaRPr lang="zh-CN" sz="1100" u="none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</a:tr>
              <a:tr h="444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200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 smtClean="0">
                          <a:effectLst/>
                        </a:rPr>
                        <a:t>[EIS</a:t>
                      </a:r>
                      <a:r>
                        <a:rPr lang="en-GB" sz="1400" u="none" baseline="-25000" dirty="0" smtClean="0">
                          <a:effectLst/>
                        </a:rPr>
                        <a:t>REFSENS_50M</a:t>
                      </a:r>
                      <a:r>
                        <a:rPr lang="en-GB" sz="1400" u="none" dirty="0" smtClean="0">
                          <a:effectLst/>
                        </a:rPr>
                        <a:t> </a:t>
                      </a:r>
                      <a:r>
                        <a:rPr lang="en-GB" sz="1400" u="none" dirty="0">
                          <a:effectLst/>
                        </a:rPr>
                        <a:t>+ 3 + 3.0 + Δ</a:t>
                      </a:r>
                      <a:r>
                        <a:rPr lang="en-GB" sz="1400" u="none" baseline="-25000" dirty="0">
                          <a:effectLst/>
                        </a:rPr>
                        <a:t>FR2_REFSENS</a:t>
                      </a:r>
                      <a:r>
                        <a:rPr lang="en-GB" sz="1400" u="none" dirty="0">
                          <a:effectLst/>
                        </a:rPr>
                        <a:t> + 15 </a:t>
                      </a:r>
                      <a:r>
                        <a:rPr lang="en-GB" sz="1400" u="none" dirty="0" err="1">
                          <a:effectLst/>
                        </a:rPr>
                        <a:t>dBm</a:t>
                      </a:r>
                      <a:r>
                        <a:rPr lang="en-GB" sz="1400" u="none" dirty="0">
                          <a:effectLst/>
                        </a:rPr>
                        <a:t> / 190.08 </a:t>
                      </a:r>
                      <a:r>
                        <a:rPr lang="en-GB" sz="1400" u="none" dirty="0" smtClean="0">
                          <a:effectLst/>
                        </a:rPr>
                        <a:t>MHz]</a:t>
                      </a:r>
                      <a:endParaRPr lang="zh-CN" sz="1100" u="none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</a:tr>
              <a:tr h="4445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</a:rPr>
                        <a:t>Note 1</a:t>
                      </a:r>
                      <a:r>
                        <a:rPr lang="en-GB" sz="1200" dirty="0" smtClean="0">
                          <a:effectLst/>
                        </a:rPr>
                        <a:t>: Refer to </a:t>
                      </a:r>
                      <a:r>
                        <a:rPr lang="en-GB" altLang="zh-CN" sz="1200" dirty="0" smtClean="0">
                          <a:effectLst/>
                        </a:rPr>
                        <a:t>Table 10.3.3-1</a:t>
                      </a:r>
                      <a:r>
                        <a:rPr lang="en-GB" altLang="zh-CN" sz="1200" baseline="0" dirty="0" smtClean="0">
                          <a:effectLst/>
                        </a:rPr>
                        <a:t> in TS 38.104 for specific </a:t>
                      </a:r>
                      <a:r>
                        <a:rPr lang="en-GB" altLang="zh-CN" sz="1200" u="sng" dirty="0" smtClean="0">
                          <a:effectLst/>
                        </a:rPr>
                        <a:t>EIS</a:t>
                      </a:r>
                      <a:r>
                        <a:rPr lang="en-GB" altLang="zh-CN" sz="1200" u="sng" baseline="-25000" dirty="0" smtClean="0">
                          <a:effectLst/>
                        </a:rPr>
                        <a:t>REFSENS_50M </a:t>
                      </a:r>
                      <a:r>
                        <a:rPr lang="en-GB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value for different BS type.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Note</a:t>
                      </a:r>
                      <a:r>
                        <a:rPr lang="en-GB" sz="1200" baseline="0" dirty="0" smtClean="0">
                          <a:effectLst/>
                        </a:rPr>
                        <a:t> 2:</a:t>
                      </a:r>
                      <a:r>
                        <a:rPr lang="en-GB" sz="1200" dirty="0" smtClean="0">
                          <a:effectLst/>
                        </a:rPr>
                        <a:t> </a:t>
                      </a:r>
                      <a:r>
                        <a:rPr lang="en-GB" sz="1600" u="sng" dirty="0">
                          <a:effectLst/>
                        </a:rPr>
                        <a:t>Δ</a:t>
                      </a:r>
                      <a:r>
                        <a:rPr lang="en-GB" sz="1600" u="sng" baseline="-25000" dirty="0">
                          <a:effectLst/>
                        </a:rPr>
                        <a:t>FR2_REFSENS</a:t>
                      </a:r>
                      <a:r>
                        <a:rPr lang="en-GB" sz="1200" dirty="0">
                          <a:effectLst/>
                        </a:rPr>
                        <a:t> = -3dB as per the declaration of D.54 in Table </a:t>
                      </a:r>
                      <a:r>
                        <a:rPr lang="en-GB" sz="1200" dirty="0" smtClean="0">
                          <a:effectLst/>
                        </a:rPr>
                        <a:t>4.6-1.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611560" y="5373216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2: Aim 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to remove the square brackets for </a:t>
            </a:r>
            <a:r>
              <a:rPr lang="en-GB" altLang="zh-CN" i="1" dirty="0">
                <a:latin typeface="Arial" panose="020B0604020202020204" pitchFamily="34" charset="0"/>
                <a:cs typeface="Arial" panose="020B0604020202020204" pitchFamily="34" charset="0"/>
              </a:rPr>
              <a:t>BS type 2-O 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in the next 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meeting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AWGN power level setting for OTA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800" dirty="0" smtClean="0"/>
              <a:t>Discuss </a:t>
            </a:r>
            <a:r>
              <a:rPr lang="en-US" altLang="zh-CN" sz="1800" dirty="0"/>
              <a:t>whether to add some notes in the </a:t>
            </a:r>
            <a:r>
              <a:rPr lang="en-US" altLang="zh-CN" sz="1800" dirty="0" smtClean="0"/>
              <a:t>OTA </a:t>
            </a:r>
            <a:r>
              <a:rPr lang="en-US" altLang="zh-CN" sz="1800" dirty="0"/>
              <a:t>AWGN </a:t>
            </a:r>
            <a:r>
              <a:rPr lang="en-US" altLang="zh-CN" sz="1800" dirty="0" smtClean="0"/>
              <a:t>power level setting table</a:t>
            </a:r>
            <a:r>
              <a:rPr lang="en-US" altLang="zh-CN" sz="1800" dirty="0"/>
              <a:t>:</a:t>
            </a:r>
          </a:p>
          <a:p>
            <a:pPr marL="285750" indent="-285750">
              <a:buFontTx/>
              <a:buChar char="-"/>
            </a:pPr>
            <a:r>
              <a:rPr lang="en-US" altLang="zh-CN" sz="1800" dirty="0"/>
              <a:t>Option 1: Do not add any notes</a:t>
            </a:r>
          </a:p>
          <a:p>
            <a:pPr marL="285750" indent="-285750">
              <a:buFontTx/>
              <a:buChar char="-"/>
            </a:pPr>
            <a:r>
              <a:rPr lang="en-US" altLang="zh-CN" sz="1800" dirty="0"/>
              <a:t>Option 2: Add editor notes, such as</a:t>
            </a:r>
          </a:p>
          <a:p>
            <a:pPr lvl="1">
              <a:buFontTx/>
              <a:buChar char="-"/>
            </a:pPr>
            <a:r>
              <a:rPr lang="en-US" altLang="zh-CN" sz="1800" dirty="0"/>
              <a:t>Δ</a:t>
            </a:r>
            <a:r>
              <a:rPr lang="en-US" altLang="zh-CN" sz="1800" baseline="-25000" dirty="0"/>
              <a:t>OTAREFSENS</a:t>
            </a:r>
            <a:r>
              <a:rPr lang="en-US" altLang="zh-CN" sz="1800" dirty="0"/>
              <a:t> as declared in </a:t>
            </a:r>
            <a:r>
              <a:rPr lang="en-US" altLang="zh-CN" sz="1800" dirty="0" err="1"/>
              <a:t>D.xx</a:t>
            </a:r>
            <a:r>
              <a:rPr lang="en-US" altLang="zh-CN" sz="1800" dirty="0"/>
              <a:t> in table 4.6-1</a:t>
            </a:r>
          </a:p>
          <a:p>
            <a:pPr lvl="1">
              <a:buFontTx/>
              <a:buChar char="-"/>
            </a:pPr>
            <a:r>
              <a:rPr lang="en-US" altLang="zh-CN" sz="1800" dirty="0"/>
              <a:t>ΔFR2_REFSENS = -3dB as per the declaration of D.54 in Table 4.6-1. </a:t>
            </a:r>
          </a:p>
          <a:p>
            <a:pPr lvl="1">
              <a:buFontTx/>
              <a:buChar char="-"/>
            </a:pPr>
            <a:r>
              <a:rPr lang="en-US" altLang="zh-CN" sz="1800" dirty="0"/>
              <a:t>EIS</a:t>
            </a:r>
            <a:r>
              <a:rPr lang="en-US" altLang="zh-CN" sz="1800" baseline="-25000" dirty="0"/>
              <a:t>REFSENS_50M</a:t>
            </a:r>
            <a:r>
              <a:rPr lang="en-US" altLang="zh-CN" sz="1800" dirty="0"/>
              <a:t> as declared in D.28 in table 4.6-1</a:t>
            </a:r>
            <a:r>
              <a:rPr lang="en-US" altLang="zh-CN" sz="1800" dirty="0" smtClean="0"/>
              <a:t>.</a:t>
            </a: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10037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Direction for </a:t>
            </a:r>
            <a:r>
              <a:rPr lang="en-US" altLang="zh-CN" i="1" dirty="0" smtClean="0"/>
              <a:t>BS type 1-O </a:t>
            </a:r>
            <a:r>
              <a:rPr lang="en-US" altLang="zh-CN" dirty="0" smtClean="0"/>
              <a:t>OTA test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Option </a:t>
            </a:r>
            <a:r>
              <a:rPr lang="en-US" altLang="zh-CN" sz="2400" dirty="0"/>
              <a:t>1: </a:t>
            </a:r>
            <a:r>
              <a:rPr lang="en-US" altLang="zh-CN" sz="2400" i="1" dirty="0"/>
              <a:t>receiver target reference direction</a:t>
            </a:r>
            <a:r>
              <a:rPr lang="en-US" altLang="zh-CN" sz="2400" dirty="0"/>
              <a:t> (see D.31 in table 4.6-1 (the existing one in the </a:t>
            </a:r>
            <a:r>
              <a:rPr lang="en-US" altLang="zh-CN" sz="2400" dirty="0" smtClean="0"/>
              <a:t>spec TS 38.141-2).</a:t>
            </a:r>
            <a:endParaRPr lang="en-US" altLang="zh-CN" sz="24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/>
              <a:t>Option 2: OTA REFSENS receiver target reference direction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/>
              <a:t>To be decided in the next meeting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159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5725</TotalTime>
  <Words>955</Words>
  <Application>Microsoft Office PowerPoint</Application>
  <PresentationFormat>全屏显示(4:3)</PresentationFormat>
  <Paragraphs>112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Arial Unicode MS</vt:lpstr>
      <vt:lpstr>宋体</vt:lpstr>
      <vt:lpstr>Arial</vt:lpstr>
      <vt:lpstr>Calibri</vt:lpstr>
      <vt:lpstr>Times New Roman</vt:lpstr>
      <vt:lpstr>Office 主题</vt:lpstr>
      <vt:lpstr>3GPP TSG-RAN WG4 Meeting #91  Reno, USA, 13 – 17 May, 2019</vt:lpstr>
      <vt:lpstr>Background</vt:lpstr>
      <vt:lpstr>Test applicability of requirements for different Rx antennas</vt:lpstr>
      <vt:lpstr>Test Applicability for CA</vt:lpstr>
      <vt:lpstr>FR2 OTA test with SNR &gt; 20dB</vt:lpstr>
      <vt:lpstr>AWGN power level setting for FR1</vt:lpstr>
      <vt:lpstr>AWGN power level setting for FR2</vt:lpstr>
      <vt:lpstr>AWGN power level setting for OTA</vt:lpstr>
      <vt:lpstr>Direction for BS type 1-O OTA test</vt:lpstr>
      <vt:lpstr>Handling of BS performance requirements</vt:lpstr>
      <vt:lpstr>Terminology for test parameters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575</cp:revision>
  <dcterms:created xsi:type="dcterms:W3CDTF">2016-01-12T08:39:50Z</dcterms:created>
  <dcterms:modified xsi:type="dcterms:W3CDTF">2019-05-17T03:10:45Z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(3)XCIuibSqiHLg6N0b5LQYaX9ZIEQjhEtaIRWtfvoYTR/dCUBju3HDswzdW+hv1P84+1cqXdZP
6746du/lyYa2GywrEM6ibmEsbyAuAQQRcxcdLb60plSCeGc1DYbIvFowbmHAl9Sg6jcYbI/w
SdC8MdNSLVhjxZh129Rbekthio8dQzmhIFEg+LdRTqsOAiYZyeuGB/Fz1Hf+jH9E4xTCk0/C
X7594TbqCOm7E88dSY</vt:lpwstr>
  </property>
  <property fmtid="{D5CDD505-2E9C-101B-9397-08002B2CF9AE}" pid="3" name="_2015_ms_pID_7253431">
    <vt:lpwstr>4gvglj5fN3BbUE+D6MfXG4Gf8ZL7Jtb12hu+dZGo/O9ywAGeZqb8fS
9pVWIYZr+YAgwA52yPcSbWoLdS/dyS0VF1qtp/toPLX4pLrrWDshF1FRBuveTpL34JfkiZXM
TBVBgRjTTfzJyrUsLXxPDYTefkJbNu8OrVTlLjrZ33IRgOwSg6SIJ31NTvJxQlMoGD247hJy
PKeYJjpPdL6QCi8/Txv0Fa2foDbge0evxgWI</vt:lpwstr>
  </property>
  <property fmtid="{D5CDD505-2E9C-101B-9397-08002B2CF9AE}" pid="4" name="_2015_ms_pID_7253432">
    <vt:lpwstr>lLHm2w+Axhu8sNobCA5z8NxqJYCvskwYzQa0
jIkubPL0QnmtoG+io80GRgJbewFXJiOKzM9oIOL3x9NsT+km/G8=</vt:lpwstr>
  </property>
  <property fmtid="{D5CDD505-2E9C-101B-9397-08002B2CF9AE}" pid="5" name="_NewReviewCycle">
    <vt:lpwstr/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1557711406</vt:lpwstr>
  </property>
</Properties>
</file>