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  <p:sldId id="264" r:id="rId5"/>
    <p:sldId id="26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1F76A-6EBE-4FB6-B10B-BABC7D0FB7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7CAA84-B10A-47AE-9D8C-AE131F4C97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A9A36-F18C-41B4-9EE9-BD24E5A48A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1DA4-D162-4781-A6A1-9205FF3AB769}" type="datetimeFigureOut">
              <a:rPr lang="en-US" smtClean="0"/>
              <a:t>05/03/2019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C893E-3512-44CA-9C66-2F062567E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157642-8AE5-4AF0-A1D5-F38B0CE57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C0C2D-C8A1-4454-89FD-2E3174685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015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4F2BE6-4AD1-4CCF-AC81-AFE20AAEA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995BF6-6757-441D-9DDC-ED7E945570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53B97C-426A-4D31-A13E-F0D344276E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1DA4-D162-4781-A6A1-9205FF3AB769}" type="datetimeFigureOut">
              <a:rPr lang="en-US" smtClean="0"/>
              <a:t>05/03/2019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3B7DCD-D01D-4115-A44D-E58F6728B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F78AD8-752E-4FCB-B256-6E89F1DB1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C0C2D-C8A1-4454-89FD-2E3174685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237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DCA56D0-D813-40F6-8BC5-18B00E120F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A0AA7D-F953-4121-A89F-F2D24FE7B9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62A5ED-AD33-4402-A44C-8897576DE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1DA4-D162-4781-A6A1-9205FF3AB769}" type="datetimeFigureOut">
              <a:rPr lang="en-US" smtClean="0"/>
              <a:t>05/03/2019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1C11AA-9CDE-49A5-BF97-636B5F765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9F15CE-771B-470C-AFBD-BE17570E4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C0C2D-C8A1-4454-89FD-2E3174685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506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F80EFD-4727-451E-86AA-8D3E86E9B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8B0234-C3C0-4777-9C40-05807BF8A8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7357BC-7D4A-48FD-A75C-1BCC39E362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1DA4-D162-4781-A6A1-9205FF3AB769}" type="datetimeFigureOut">
              <a:rPr lang="en-US" smtClean="0"/>
              <a:t>05/03/2019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8453F7-43A8-4F4F-97E1-E1DCB131C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78C186-271C-49DD-9AD8-31F8DBEA0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C0C2D-C8A1-4454-89FD-2E3174685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798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8650C-49CF-45D3-BDF0-9EA80494D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A748AB-2C3A-42D1-88C2-22402E82EE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0FC262-E53C-4838-864B-154C2F800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1DA4-D162-4781-A6A1-9205FF3AB769}" type="datetimeFigureOut">
              <a:rPr lang="en-US" smtClean="0"/>
              <a:t>05/03/2019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ACE568-BA63-4C14-B28B-191BE7893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5CA0F8-5AE8-41AC-917E-898C2217E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C0C2D-C8A1-4454-89FD-2E3174685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742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E714BF-155A-4FD6-9020-8C48DFBE7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AFDBBF-19D9-4988-A1CD-05E1C7DE54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01D8F2-01B6-4EEB-BA28-08EFDD50F3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CD5E2B-7060-4BD3-A7FD-BE65CE5B58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1DA4-D162-4781-A6A1-9205FF3AB769}" type="datetimeFigureOut">
              <a:rPr lang="en-US" smtClean="0"/>
              <a:t>05/03/2019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E38681-713D-4249-BC31-68BCA12FC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89E64A-FCA2-48CA-9511-615D8859F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C0C2D-C8A1-4454-89FD-2E3174685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772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B3DB5B-7ECC-4EF2-847F-D37C15BDB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83412F-96C6-491D-A881-ECEF1996AE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D3AE17-AA4B-47FC-A0CE-CD5011B451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085C2C-1CAA-4685-99D8-5BE769AA19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7EE09C-C5CF-4314-9683-4A47E384B3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FAF375-BBE4-4B89-8C09-01B515D6A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1DA4-D162-4781-A6A1-9205FF3AB769}" type="datetimeFigureOut">
              <a:rPr lang="en-US" smtClean="0"/>
              <a:t>05/03/2019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A2AD7FC-23E3-453A-907D-CB0A0FBBC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273927-9E4B-4888-A823-7D5EEEEBF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C0C2D-C8A1-4454-89FD-2E3174685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321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D68B4-82BD-4D97-A7DB-4B287CC1A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164F21-2257-45DB-89AE-D99E1FC5B0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1DA4-D162-4781-A6A1-9205FF3AB769}" type="datetimeFigureOut">
              <a:rPr lang="en-US" smtClean="0"/>
              <a:t>05/03/2019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65F974-9911-429F-B0B1-2DA02B752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C9459D-8DC6-4E2A-BF48-82B133820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C0C2D-C8A1-4454-89FD-2E3174685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85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3C4F04-8B1D-4123-94EB-D3FCBAE56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1DA4-D162-4781-A6A1-9205FF3AB769}" type="datetimeFigureOut">
              <a:rPr lang="en-US" smtClean="0"/>
              <a:t>05/03/2019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9D2FEB-095F-4514-92D2-B837F83655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DDD1DE-37F1-46BD-9AE8-8BB351AE1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C0C2D-C8A1-4454-89FD-2E3174685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738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48FC0-76C1-460F-AE33-5CA898A129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65A076-DB18-4DD9-AAB5-5725EF5A93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F91BA2-6AB9-485A-8BAF-52C7050F43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6DA090-F8EF-4B5A-B099-B8EC7A027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1DA4-D162-4781-A6A1-9205FF3AB769}" type="datetimeFigureOut">
              <a:rPr lang="en-US" smtClean="0"/>
              <a:t>05/03/2019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CEF04-AD92-433F-93D5-F1A6FC919E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D088C0-AD62-49D5-9B84-7B0DD268E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C0C2D-C8A1-4454-89FD-2E3174685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376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B51FE8-F4F6-4DF4-B6BE-9D3BBFE1A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7B22BC-5F70-4094-9607-4BA931436D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ADBF15-648A-49A9-9AF3-C48CB086DE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787ED9-C906-444D-8278-E0FC817A8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B1DA4-D162-4781-A6A1-9205FF3AB769}" type="datetimeFigureOut">
              <a:rPr lang="en-US" smtClean="0"/>
              <a:t>05/03/2019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CC8E1-5EAC-4C22-BE25-85623B074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F981B6-8DE7-46CD-AFAD-AD26B9A3E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1C0C2D-C8A1-4454-89FD-2E3174685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850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7BF1B20-017A-4F90-B7EC-945CB914C6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910A54-A268-41DF-8500-BEA90585AA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112499-8AE4-46E4-895D-7744FC9774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5B1DA4-D162-4781-A6A1-9205FF3AB769}" type="datetimeFigureOut">
              <a:rPr lang="en-US" smtClean="0"/>
              <a:t>05/03/2019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5AE865-43B1-4368-8461-CB7961D4B5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0D99D1-915D-43AE-8727-1926B1335C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1C0C2D-C8A1-4454-89FD-2E3174685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378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WG4_Radio/TSGR4_90Bis/Docs/R4-1902968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tp://ftp.3gpp.org/tsg_ran/WG2_RL2/TSGR2_105bis/Docs/R2-1903208.zip" TargetMode="External"/><Relationship Id="rId2" Type="http://schemas.openxmlformats.org/officeDocument/2006/relationships/hyperlink" Target="ftp://ftp.3gpp.org/tsg_ran/WG2_RL2/TSGR2_105bis/Docs/R2-1903207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50F05D-910F-4410-8F35-6E4E04086A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DSS in B41/n41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4B6E8C-1D03-4247-AA7B-82DCA9347DC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R4-1907060</a:t>
            </a:r>
          </a:p>
          <a:p>
            <a:r>
              <a:rPr lang="en-US" dirty="0"/>
              <a:t>Sprint</a:t>
            </a:r>
          </a:p>
        </p:txBody>
      </p:sp>
    </p:spTree>
    <p:extLst>
      <p:ext uri="{BB962C8B-B14F-4D97-AF65-F5344CB8AC3E}">
        <p14:creationId xmlns:p14="http://schemas.microsoft.com/office/powerpoint/2010/main" val="1290256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838A1-710F-4DA2-B521-CFB032B15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Options in the Way forward in </a:t>
            </a:r>
            <a:r>
              <a:rPr lang="en-GB" sz="2800" b="1" u="sng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R4-</a:t>
            </a:r>
            <a:r>
              <a:rPr lang="en-GB" sz="2800" b="1" u="sng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1902968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1725E5-6B32-43F5-BE4D-53BB45C21E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kumimoji="1" lang="en-US" altLang="ja-JP" sz="2000" dirty="0">
                <a:solidFill>
                  <a:prstClr val="black"/>
                </a:solidFill>
                <a:ea typeface="ＭＳ Ｐゴシック" panose="020B0600070205080204" pitchFamily="34" charset="-128"/>
              </a:rPr>
              <a:t>Option 3: </a:t>
            </a:r>
            <a:r>
              <a:rPr kumimoji="1" lang="en-US" altLang="ja-JP" sz="2000" strike="sngStrike" dirty="0">
                <a:solidFill>
                  <a:prstClr val="black"/>
                </a:solidFill>
                <a:ea typeface="ＭＳ Ｐゴシック" panose="020B0600070205080204" pitchFamily="34" charset="-128"/>
              </a:rPr>
              <a:t>From Rel-16, the UE mandatory support the UL 7.5kHz shift and 100kHz channel raster. </a:t>
            </a:r>
            <a:r>
              <a:rPr kumimoji="1" lang="en-US" altLang="ja-JP" sz="20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Reuse band n41 and introduce support for DSS</a:t>
            </a:r>
          </a:p>
          <a:p>
            <a:pPr marL="742950" lvl="1" indent="-28575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</a:pPr>
            <a:r>
              <a:rPr kumimoji="1" lang="en-US" altLang="ja-JP" sz="20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DSS support: UL 7.5kHz shift, 100kHz channel raster </a:t>
            </a:r>
          </a:p>
          <a:p>
            <a:pPr marL="742950" lvl="1" indent="-28575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</a:pPr>
            <a:r>
              <a:rPr kumimoji="1" lang="ja-JP" altLang="en-US" sz="20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D</a:t>
            </a:r>
            <a:r>
              <a:rPr kumimoji="1" lang="en-US" altLang="ja-JP" sz="2000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eploy</a:t>
            </a:r>
            <a:r>
              <a:rPr kumimoji="1" lang="ja-JP" altLang="en-US" sz="20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kumimoji="1" lang="en-US" altLang="ja-JP" sz="20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SSB</a:t>
            </a:r>
            <a:r>
              <a:rPr kumimoji="1" lang="ja-JP" altLang="en-US" sz="20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</a:t>
            </a:r>
            <a:r>
              <a:rPr kumimoji="1" lang="en-US" altLang="ja-JP" sz="20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at SS raster positions where Rel-15 UE can not find it to prevent Rel-15 UE from accessing spectrum sharing NW</a:t>
            </a:r>
          </a:p>
          <a:p>
            <a:pPr marL="742950" lvl="1" indent="-28575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</a:pPr>
            <a:r>
              <a:rPr kumimoji="1" lang="en-US" altLang="ja-JP" sz="20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It’s FFS whether Rel-16 UE mandatory supporting DSS</a:t>
            </a:r>
          </a:p>
          <a:p>
            <a:pPr lvl="2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kumimoji="1" lang="en-US" altLang="ja-JP" sz="18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For optional case, behavior of UEs that do not support DSS needs to be clarified</a:t>
            </a:r>
            <a:endParaRPr kumimoji="1" lang="en-US" altLang="ja-JP" sz="1800" dirty="0">
              <a:solidFill>
                <a:prstClr val="black"/>
              </a:solidFill>
              <a:ea typeface="ＭＳ Ｐゴシック" panose="020B0600070205080204" pitchFamily="34" charset="-128"/>
            </a:endParaRP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kumimoji="1" lang="en-US" altLang="ja-JP" sz="2400" dirty="0">
                <a:solidFill>
                  <a:prstClr val="black"/>
                </a:solidFill>
                <a:ea typeface="ＭＳ Ｐゴシック" panose="020B0600070205080204" pitchFamily="34" charset="-128"/>
              </a:rPr>
              <a:t>Option4: </a:t>
            </a:r>
            <a:r>
              <a:rPr kumimoji="1" lang="en-US" altLang="ja-JP" sz="24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Reuse band n41, introduce support for DSS and </a:t>
            </a:r>
            <a:r>
              <a:rPr kumimoji="1" lang="en-US" altLang="ja-JP" sz="2400" dirty="0">
                <a:solidFill>
                  <a:prstClr val="black"/>
                </a:solidFill>
                <a:ea typeface="ＭＳ Ｐゴシック" panose="020B0600070205080204" pitchFamily="34" charset="-128"/>
              </a:rPr>
              <a:t>use the cell barring mechanism to prevent Rel-15 UE to access band n41 cell with 7.5kHz UL shift configuration.</a:t>
            </a:r>
          </a:p>
          <a:p>
            <a:pPr marL="742950" lvl="1" indent="-28575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</a:pPr>
            <a:r>
              <a:rPr kumimoji="1" lang="en-US" altLang="ja-JP" sz="1800" dirty="0">
                <a:solidFill>
                  <a:prstClr val="black"/>
                </a:solidFill>
                <a:ea typeface="ＭＳ Ｐゴシック" panose="020B0600070205080204" pitchFamily="34" charset="-128"/>
              </a:rPr>
              <a:t>Need to check feasibility from signaling perspective</a:t>
            </a:r>
          </a:p>
          <a:p>
            <a:pPr marL="742950" lvl="1" indent="-28575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</a:pPr>
            <a:r>
              <a:rPr kumimoji="1" lang="en-US" altLang="ja-JP" sz="18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DSS support: UL 7.5kHz shift, 100kHz channel raster </a:t>
            </a:r>
          </a:p>
          <a:p>
            <a:pPr marL="742950" lvl="1" indent="-28575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</a:pPr>
            <a:r>
              <a:rPr kumimoji="1" lang="en-US" altLang="ja-JP" sz="18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It’s FFS whether Rel-16 UE mandatory supporting DSS</a:t>
            </a:r>
          </a:p>
          <a:p>
            <a:pPr lvl="2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kumimoji="1" lang="en-US" altLang="ja-JP" sz="16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For optional case, behavior of UEs that do not support DSS needs to be clarified</a:t>
            </a:r>
            <a:endParaRPr kumimoji="1" lang="en-US" altLang="ja-JP" sz="1600" dirty="0">
              <a:solidFill>
                <a:prstClr val="black"/>
              </a:solidFill>
              <a:ea typeface="ＭＳ Ｐゴシック" panose="020B0600070205080204" pitchFamily="34" charset="-128"/>
            </a:endParaRPr>
          </a:p>
          <a:p>
            <a:pPr marL="342900" lvl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kumimoji="1" lang="en-US" altLang="ja-JP" sz="2000" dirty="0">
                <a:solidFill>
                  <a:prstClr val="black"/>
                </a:solidFill>
                <a:ea typeface="ＭＳ Ｐゴシック" panose="020B0600070205080204" pitchFamily="34" charset="-128"/>
              </a:rPr>
              <a:t> Option5: </a:t>
            </a:r>
            <a:r>
              <a:rPr kumimoji="1" lang="en-US" altLang="ja-JP" sz="2000" strike="sngStrike" dirty="0">
                <a:solidFill>
                  <a:prstClr val="black"/>
                </a:solidFill>
                <a:ea typeface="ＭＳ Ｐゴシック" panose="020B0600070205080204" pitchFamily="34" charset="-128"/>
              </a:rPr>
              <a:t>From Rel-16, the UE mandatory support the UL 7.5kHz shift and</a:t>
            </a:r>
            <a:r>
              <a:rPr kumimoji="1" lang="en-US" altLang="ja-JP" sz="2000" dirty="0">
                <a:solidFill>
                  <a:prstClr val="black"/>
                </a:solidFill>
                <a:ea typeface="ＭＳ Ｐゴシック" panose="020B0600070205080204" pitchFamily="34" charset="-128"/>
              </a:rPr>
              <a:t> Define a new band and UL 7.5kHz shift is mandatory supported in this new band</a:t>
            </a:r>
          </a:p>
          <a:p>
            <a:pPr marL="742950" lvl="1" indent="-28575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</a:pPr>
            <a:r>
              <a:rPr kumimoji="1" lang="en-US" altLang="ja-JP" sz="1800" dirty="0">
                <a:solidFill>
                  <a:prstClr val="black"/>
                </a:solidFill>
                <a:ea typeface="ＭＳ Ｐゴシック" panose="020B0600070205080204" pitchFamily="34" charset="-128"/>
              </a:rPr>
              <a:t>The UE supporting new band shall also support band n41</a:t>
            </a:r>
          </a:p>
          <a:p>
            <a:pPr marL="742950" lvl="1" indent="-28575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</a:pPr>
            <a:r>
              <a:rPr kumimoji="1" lang="en-US" altLang="ja-JP" sz="1800" dirty="0">
                <a:solidFill>
                  <a:prstClr val="black"/>
                </a:solidFill>
                <a:ea typeface="ＭＳ Ｐゴシック" panose="020B0600070205080204" pitchFamily="34" charset="-128"/>
              </a:rPr>
              <a:t>Apply all n41 requirements including </a:t>
            </a:r>
            <a:r>
              <a:rPr kumimoji="1" lang="en-US" altLang="ja-JP" sz="1800" strike="sngStrike" dirty="0">
                <a:solidFill>
                  <a:prstClr val="black"/>
                </a:solidFill>
                <a:ea typeface="ＭＳ Ｐゴシック" panose="020B0600070205080204" pitchFamily="34" charset="-128"/>
              </a:rPr>
              <a:t>CA and EN-DC </a:t>
            </a:r>
            <a:r>
              <a:rPr kumimoji="1" lang="en-US" altLang="ja-JP" sz="1800" dirty="0">
                <a:solidFill>
                  <a:prstClr val="black"/>
                </a:solidFill>
                <a:ea typeface="ＭＳ Ｐゴシック" panose="020B0600070205080204" pitchFamily="34" charset="-128"/>
              </a:rPr>
              <a:t>band combinations (i.e. CA, DC, SUL) to new band</a:t>
            </a:r>
          </a:p>
          <a:p>
            <a:pPr marL="742950" lvl="1" indent="-28575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</a:pPr>
            <a:r>
              <a:rPr kumimoji="1" lang="en-US" altLang="ja-JP" sz="1800" dirty="0">
                <a:solidFill>
                  <a:prstClr val="black"/>
                </a:solidFill>
                <a:ea typeface="ＭＳ Ｐゴシック" panose="020B0600070205080204" pitchFamily="34" charset="-128"/>
              </a:rPr>
              <a:t>Mandatory support of 100kHz channel raster is FFS</a:t>
            </a:r>
            <a:r>
              <a:rPr kumimoji="1" lang="en-US" altLang="ja-JP" sz="2000" dirty="0">
                <a:solidFill>
                  <a:prstClr val="black"/>
                </a:solidFill>
                <a:ea typeface="ＭＳ Ｐゴシック" panose="020B0600070205080204" pitchFamily="34" charset="-128"/>
              </a:rPr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8879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81688B-E9F5-43CF-91B3-D9F826F1CC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from April RAN2 meeting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D109AA-9C12-427D-8B0B-2C459BC8DF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799465" marR="0" indent="-799465">
              <a:spcBef>
                <a:spcPts val="300"/>
              </a:spcBef>
              <a:spcAft>
                <a:spcPts val="0"/>
              </a:spcAft>
            </a:pPr>
            <a:r>
              <a:rPr lang="en-GB" u="sng" dirty="0">
                <a:solidFill>
                  <a:srgbClr val="0000FF"/>
                </a:solidFill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  <a:hlinkClick r:id="rId2"/>
              </a:rPr>
              <a:t>R2-1903207</a:t>
            </a:r>
            <a:r>
              <a:rPr lang="en-GB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	Proposal for LTE/NR spectrum sharing in Band 41/n41	KDDI Corporation	discussion	</a:t>
            </a:r>
            <a:r>
              <a:rPr lang="en-GB" dirty="0" err="1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NR_newRAT</a:t>
            </a:r>
            <a:r>
              <a:rPr lang="en-GB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-Core</a:t>
            </a:r>
            <a:endParaRPr lang="en-US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029970" marR="0" indent="-230505">
              <a:spcBef>
                <a:spcPts val="0"/>
              </a:spcBef>
              <a:spcAft>
                <a:spcPts val="0"/>
              </a:spcAft>
              <a:tabLst>
                <a:tab pos="1029970" algn="l"/>
              </a:tabLst>
            </a:pPr>
            <a:r>
              <a:rPr lang="en-GB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-	Softbank think this is still being discussed in RAN4. </a:t>
            </a:r>
            <a:endParaRPr lang="en-US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029970" marR="0" indent="-230505">
              <a:spcBef>
                <a:spcPts val="0"/>
              </a:spcBef>
              <a:spcAft>
                <a:spcPts val="0"/>
              </a:spcAft>
              <a:tabLst>
                <a:tab pos="1029970" algn="l"/>
              </a:tabLst>
            </a:pPr>
            <a:r>
              <a:rPr lang="en-GB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-	ZTE think RAN4 are trying to resolve how to resolve this is a backwards compatible way such as define a new band or defining some chunks of the band 41 where the new requirements apply.</a:t>
            </a:r>
            <a:endParaRPr lang="en-US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029970" marR="0" indent="-230505">
              <a:spcBef>
                <a:spcPts val="0"/>
              </a:spcBef>
              <a:spcAft>
                <a:spcPts val="0"/>
              </a:spcAft>
              <a:tabLst>
                <a:tab pos="1029970" algn="l"/>
              </a:tabLst>
            </a:pPr>
            <a:r>
              <a:rPr lang="en-GB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-	KDDI think that new band and applying new requirement on existing band are discussed in RAN4.</a:t>
            </a:r>
            <a:endParaRPr lang="en-US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029970" marR="0" indent="-230505">
              <a:spcBef>
                <a:spcPts val="0"/>
              </a:spcBef>
              <a:spcAft>
                <a:spcPts val="0"/>
              </a:spcAft>
              <a:tabLst>
                <a:tab pos="1029970" algn="l"/>
              </a:tabLst>
            </a:pPr>
            <a:r>
              <a:rPr lang="en-GB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-	ZTE think it is not a RAN2 discussion so we need to wait for RAN4.</a:t>
            </a:r>
            <a:endParaRPr lang="en-US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029970" marR="0" indent="-230505">
              <a:spcBef>
                <a:spcPts val="0"/>
              </a:spcBef>
              <a:spcAft>
                <a:spcPts val="0"/>
              </a:spcAft>
              <a:tabLst>
                <a:tab pos="1029970" algn="l"/>
              </a:tabLst>
            </a:pPr>
            <a:r>
              <a:rPr lang="en-GB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-	Nokia explain that as the WI is Rel-16 in RAN4, it is release independent and that is why it comes to R15.</a:t>
            </a:r>
            <a:endParaRPr lang="en-US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029970" marR="0" indent="-230505">
              <a:spcBef>
                <a:spcPts val="0"/>
              </a:spcBef>
              <a:spcAft>
                <a:spcPts val="0"/>
              </a:spcAft>
              <a:tabLst>
                <a:tab pos="1029970" algn="l"/>
              </a:tabLst>
            </a:pPr>
            <a:r>
              <a:rPr lang="en-GB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=&gt;	Wait for RAN4 progress before concluding what to do.</a:t>
            </a:r>
            <a:endParaRPr lang="en-US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1029970" marR="0" indent="-230505">
              <a:spcBef>
                <a:spcPts val="0"/>
              </a:spcBef>
              <a:spcAft>
                <a:spcPts val="0"/>
              </a:spcAft>
              <a:tabLst>
                <a:tab pos="1029970" algn="l"/>
              </a:tabLst>
            </a:pPr>
            <a:r>
              <a:rPr lang="en-GB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 </a:t>
            </a:r>
            <a:endParaRPr lang="en-US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799465" marR="0" indent="-799465">
              <a:spcBef>
                <a:spcPts val="300"/>
              </a:spcBef>
              <a:spcAft>
                <a:spcPts val="0"/>
              </a:spcAft>
            </a:pPr>
            <a:r>
              <a:rPr lang="en-GB" u="sng" dirty="0">
                <a:solidFill>
                  <a:srgbClr val="0000FF"/>
                </a:solidFill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  <a:hlinkClick r:id="rId3"/>
              </a:rPr>
              <a:t>R2-1903208</a:t>
            </a:r>
            <a:r>
              <a:rPr lang="en-GB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	The UE </a:t>
            </a:r>
            <a:r>
              <a:rPr lang="en-GB" dirty="0" err="1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behavior</a:t>
            </a:r>
            <a:r>
              <a:rPr lang="en-GB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correction for LTE/NR spectrum sharing	KDDI Corporation	CR	Rel-15	38.331	15.4.0	0991	-	F	</a:t>
            </a:r>
            <a:r>
              <a:rPr lang="en-GB" dirty="0" err="1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NR_newRAT</a:t>
            </a:r>
            <a:r>
              <a:rPr lang="en-GB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-Core</a:t>
            </a:r>
            <a:endParaRPr lang="en-US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1492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C508D2-7D67-4746-97D0-D053BCE61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Why we feel operators should not be too concerned about legacy UEs causing UL interference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45395-3141-411D-AB4D-BD23356CDE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new UE capability that indicates support for the 7.5 kHz UL shift can be used by the network to prevent EN-DC operation with the NR UL shift for UEs that do not support the UL shift</a:t>
            </a:r>
          </a:p>
          <a:p>
            <a:r>
              <a:rPr lang="en-US" dirty="0"/>
              <a:t>The earliest UEs likely won’t support Stand Alone NR operation, so minimal if any risk of “legacy” UEs accidentally transmitting RACH without the 7.5 kHz UL shift</a:t>
            </a:r>
          </a:p>
        </p:txBody>
      </p:sp>
    </p:spTree>
    <p:extLst>
      <p:ext uri="{BB962C8B-B14F-4D97-AF65-F5344CB8AC3E}">
        <p14:creationId xmlns:p14="http://schemas.microsoft.com/office/powerpoint/2010/main" val="99727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07236F-AB38-4A2E-A8F8-29CC1ECDF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B41/n41 spectrum sharing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A9586E-C9F7-4B21-8D0F-A412341C75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>
                <a:solidFill>
                  <a:srgbClr val="FF0000"/>
                </a:solidFill>
              </a:rPr>
              <a:t>Modified </a:t>
            </a:r>
            <a:r>
              <a:rPr kumimoji="1" lang="en-US" altLang="ja-JP"/>
              <a:t>Option </a:t>
            </a:r>
            <a:r>
              <a:rPr kumimoji="1" lang="en-US" altLang="ja-JP" dirty="0"/>
              <a:t>4: Reuse band n41, introduce support for DSS and use the cell barring mechanism to prevent Rel-15 UE to access band n41 cell with 7.5kHz UL shift configuration.</a:t>
            </a:r>
          </a:p>
          <a:p>
            <a:pPr lvl="1"/>
            <a:r>
              <a:rPr kumimoji="1" lang="en-US" altLang="ja-JP" sz="1800" strike="sngStrike" dirty="0">
                <a:solidFill>
                  <a:srgbClr val="FF0000"/>
                </a:solidFill>
              </a:rPr>
              <a:t>Need to check feasibility from signaling perspective</a:t>
            </a:r>
          </a:p>
          <a:p>
            <a:pPr lvl="1"/>
            <a:r>
              <a:rPr kumimoji="1" lang="en-US" altLang="ja-JP" sz="1800" dirty="0">
                <a:solidFill>
                  <a:srgbClr val="FF0000"/>
                </a:solidFill>
              </a:rPr>
              <a:t>Cell barring based on new tdd-frequencyShift7p5khz IE in the SIB</a:t>
            </a:r>
          </a:p>
          <a:p>
            <a:pPr lvl="1"/>
            <a:r>
              <a:rPr kumimoji="1" lang="en-US" altLang="ja-JP" sz="1800" dirty="0"/>
              <a:t>DSS support: UL 7.5kHz shift, 100kHz channel raster </a:t>
            </a:r>
          </a:p>
          <a:p>
            <a:pPr lvl="1"/>
            <a:r>
              <a:rPr kumimoji="1" lang="en-US" altLang="ja-JP" sz="1800" strike="sngStrike" dirty="0">
                <a:solidFill>
                  <a:srgbClr val="FF0000"/>
                </a:solidFill>
              </a:rPr>
              <a:t>It’s FFS whether Rel-16 UE mandatory supporting DSS</a:t>
            </a:r>
          </a:p>
          <a:p>
            <a:pPr lvl="2"/>
            <a:r>
              <a:rPr kumimoji="1" lang="en-US" altLang="ja-JP" sz="1600" strike="sngStrike" dirty="0">
                <a:solidFill>
                  <a:srgbClr val="FF0000"/>
                </a:solidFill>
              </a:rPr>
              <a:t>For optional case, behavior of UEs that do not support DSS needs to be clarified</a:t>
            </a:r>
          </a:p>
          <a:p>
            <a:pPr lvl="1"/>
            <a:r>
              <a:rPr kumimoji="1" lang="en-US" altLang="ja-JP" sz="2000" dirty="0">
                <a:solidFill>
                  <a:srgbClr val="FF0000"/>
                </a:solidFill>
              </a:rPr>
              <a:t>DSS support is mandatory in Rel-16 with capability </a:t>
            </a:r>
            <a:r>
              <a:rPr kumimoji="1" lang="en-US" altLang="ja-JP" sz="2000" dirty="0" err="1">
                <a:solidFill>
                  <a:srgbClr val="FF0000"/>
                </a:solidFill>
              </a:rPr>
              <a:t>signalling</a:t>
            </a:r>
            <a:endParaRPr kumimoji="1" lang="en-US" altLang="ja-JP" sz="2000" dirty="0">
              <a:solidFill>
                <a:srgbClr val="FF0000"/>
              </a:solidFill>
            </a:endParaRPr>
          </a:p>
          <a:p>
            <a:pPr lvl="2"/>
            <a:r>
              <a:rPr kumimoji="1" lang="en-US" altLang="ja-JP" sz="1600" dirty="0">
                <a:solidFill>
                  <a:srgbClr val="FF0000"/>
                </a:solidFill>
              </a:rPr>
              <a:t>New UE capability introduced to indicate support for 7.5 kHz shift, 100 kHz raster</a:t>
            </a:r>
          </a:p>
          <a:p>
            <a:pPr lvl="2"/>
            <a:r>
              <a:rPr kumimoji="1" lang="en-US" altLang="ja-JP" sz="1600" dirty="0">
                <a:solidFill>
                  <a:srgbClr val="FF0000"/>
                </a:solidFill>
              </a:rPr>
              <a:t>When 7.5 kHz shift is indicated in the SIB, a UE that does not support the shift considers the cell barred </a:t>
            </a:r>
          </a:p>
        </p:txBody>
      </p:sp>
    </p:spTree>
    <p:extLst>
      <p:ext uri="{BB962C8B-B14F-4D97-AF65-F5344CB8AC3E}">
        <p14:creationId xmlns:p14="http://schemas.microsoft.com/office/powerpoint/2010/main" val="456571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623</TotalTime>
  <Words>467</Words>
  <Application>Microsoft Office PowerPoint</Application>
  <PresentationFormat>Widescreen</PresentationFormat>
  <Paragraphs>41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MS Mincho</vt:lpstr>
      <vt:lpstr>ＭＳ Ｐゴシック</vt:lpstr>
      <vt:lpstr>游ゴシック</vt:lpstr>
      <vt:lpstr>Arial</vt:lpstr>
      <vt:lpstr>Calibri</vt:lpstr>
      <vt:lpstr>Calibri Light</vt:lpstr>
      <vt:lpstr>Times New Roman</vt:lpstr>
      <vt:lpstr>Office Theme</vt:lpstr>
      <vt:lpstr>DSS in B41/n41</vt:lpstr>
      <vt:lpstr>Options in the Way forward in R4-1902968</vt:lpstr>
      <vt:lpstr>Proposal from April RAN2 meeting</vt:lpstr>
      <vt:lpstr>Why we feel operators should not be too concerned about legacy UEs causing UL interference</vt:lpstr>
      <vt:lpstr>Proposal for B41/n41 spectrum sharing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DSS in B41/n41</dc:title>
  <dc:creator>Bill Shvodian</dc:creator>
  <cp:lastModifiedBy>Bill Shvodian</cp:lastModifiedBy>
  <cp:revision>43</cp:revision>
  <dcterms:created xsi:type="dcterms:W3CDTF">2019-04-26T13:24:05Z</dcterms:created>
  <dcterms:modified xsi:type="dcterms:W3CDTF">2019-05-03T19:23:43Z</dcterms:modified>
</cp:coreProperties>
</file>