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lsgaard, Lars (Nokia - FI/Oulu)" userId="e1bb5a1e-b9f4-4671-872d-0e0e38899c4a" providerId="ADAL" clId="{66372D48-2656-410E-9407-21CFF3816482}"/>
    <pc:docChg chg="undo custSel modSld">
      <pc:chgData name="Dalsgaard, Lars (Nokia - FI/Oulu)" userId="e1bb5a1e-b9f4-4671-872d-0e0e38899c4a" providerId="ADAL" clId="{66372D48-2656-410E-9407-21CFF3816482}" dt="2019-04-11T17:11:26.724" v="206"/>
      <pc:docMkLst>
        <pc:docMk/>
      </pc:docMkLst>
      <pc:sldChg chg="modSp">
        <pc:chgData name="Dalsgaard, Lars (Nokia - FI/Oulu)" userId="e1bb5a1e-b9f4-4671-872d-0e0e38899c4a" providerId="ADAL" clId="{66372D48-2656-410E-9407-21CFF3816482}" dt="2019-04-11T17:02:33.598" v="198" actId="20577"/>
        <pc:sldMkLst>
          <pc:docMk/>
          <pc:sldMk cId="3642733186" sldId="263"/>
        </pc:sldMkLst>
        <pc:spChg chg="mod">
          <ac:chgData name="Dalsgaard, Lars (Nokia - FI/Oulu)" userId="e1bb5a1e-b9f4-4671-872d-0e0e38899c4a" providerId="ADAL" clId="{66372D48-2656-410E-9407-21CFF3816482}" dt="2019-04-11T17:02:33.598" v="198" actId="20577"/>
          <ac:spMkLst>
            <pc:docMk/>
            <pc:sldMk cId="3642733186" sldId="263"/>
            <ac:spMk id="3075" creationId="{B084D7AF-DEFD-47ED-B94C-F40A214A6326}"/>
          </ac:spMkLst>
        </pc:spChg>
      </pc:sldChg>
      <pc:sldChg chg="modSp">
        <pc:chgData name="Dalsgaard, Lars (Nokia - FI/Oulu)" userId="e1bb5a1e-b9f4-4671-872d-0e0e38899c4a" providerId="ADAL" clId="{66372D48-2656-410E-9407-21CFF3816482}" dt="2019-04-11T17:11:26.724" v="206"/>
        <pc:sldMkLst>
          <pc:docMk/>
          <pc:sldMk cId="30917283" sldId="266"/>
        </pc:sldMkLst>
        <pc:spChg chg="mod">
          <ac:chgData name="Dalsgaard, Lars (Nokia - FI/Oulu)" userId="e1bb5a1e-b9f4-4671-872d-0e0e38899c4a" providerId="ADAL" clId="{66372D48-2656-410E-9407-21CFF3816482}" dt="2019-04-11T17:02:57.986" v="199"/>
          <ac:spMkLst>
            <pc:docMk/>
            <pc:sldMk cId="30917283" sldId="266"/>
            <ac:spMk id="2" creationId="{24F2B4DD-00FF-48FA-A3C3-F12E6EBECB89}"/>
          </ac:spMkLst>
        </pc:spChg>
        <pc:spChg chg="mod">
          <ac:chgData name="Dalsgaard, Lars (Nokia - FI/Oulu)" userId="e1bb5a1e-b9f4-4671-872d-0e0e38899c4a" providerId="ADAL" clId="{66372D48-2656-410E-9407-21CFF3816482}" dt="2019-04-11T17:11:26.724" v="206"/>
          <ac:spMkLst>
            <pc:docMk/>
            <pc:sldMk cId="30917283" sldId="266"/>
            <ac:spMk id="3" creationId="{B81E3070-BE9F-4DC1-B102-88B46E5498A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2019/5/4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2019/5/4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2019/5/4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2019/5/4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2019/5/4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2019/5/4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xmlns="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2019/5/4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xmlns="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xmlns="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xmlns="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2019/5/4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xmlns="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xmlns="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2019/5/4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2019/5/4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2019/5/4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xmlns="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xmlns="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2019/5/4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xmlns="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91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/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Reno, USA, May 13</a:t>
            </a:r>
            <a:r>
              <a:rPr lang="en-US" altLang="zh-CN" sz="1800" baseline="300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– 17</a:t>
            </a:r>
            <a:r>
              <a:rPr lang="en-US" altLang="zh-CN" sz="1800" baseline="300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2019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xmlns="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Huawei, </a:t>
            </a:r>
            <a:r>
              <a:rPr lang="en-US" altLang="zh-CN" dirty="0" err="1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xmlns="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536" y="2420888"/>
            <a:ext cx="864076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latin typeface="Calibri" panose="020F0502020204030204" pitchFamily="34" charset="0"/>
              </a:rPr>
              <a:t>Way forward on UE </a:t>
            </a:r>
            <a:r>
              <a:rPr lang="en-US" altLang="zh-CN" sz="4400" dirty="0" err="1">
                <a:latin typeface="Calibri" panose="020F0502020204030204" pitchFamily="34" charset="0"/>
              </a:rPr>
              <a:t>sidelink</a:t>
            </a:r>
            <a:r>
              <a:rPr lang="en-US" altLang="zh-CN" sz="4400" dirty="0">
                <a:latin typeface="Calibri" panose="020F0502020204030204" pitchFamily="34" charset="0"/>
              </a:rPr>
              <a:t> timing requirements for NR V2X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xmlns="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R4-1906522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1143000"/>
          </a:xfrm>
        </p:spPr>
        <p:txBody>
          <a:bodyPr/>
          <a:lstStyle/>
          <a:p>
            <a:r>
              <a:rPr lang="sv-SE" altLang="sv-SE" dirty="0" smtClean="0"/>
              <a:t>Agreements on UE sidelink timing requirements for NR V2X</a:t>
            </a:r>
            <a:endParaRPr lang="en-US" altLang="sv-SE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340148"/>
            <a:ext cx="8229600" cy="3529012"/>
          </a:xfrm>
        </p:spPr>
        <p:txBody>
          <a:bodyPr/>
          <a:lstStyle/>
          <a:p>
            <a:r>
              <a:rPr lang="en-GB" altLang="zh-CN" sz="1800" b="1" dirty="0" smtClean="0"/>
              <a:t>UE timing error requirement for </a:t>
            </a:r>
            <a:r>
              <a:rPr lang="en-GB" altLang="zh-CN" sz="1800" b="1" dirty="0" err="1" smtClean="0"/>
              <a:t>gNB</a:t>
            </a:r>
            <a:r>
              <a:rPr lang="en-GB" altLang="zh-CN" sz="1800" b="1" dirty="0" smtClean="0"/>
              <a:t> as time reference: </a:t>
            </a:r>
            <a:endParaRPr lang="zh-CN" altLang="zh-CN" sz="1800" dirty="0" smtClean="0"/>
          </a:p>
          <a:p>
            <a:pPr lvl="1"/>
            <a:r>
              <a:rPr lang="en-US" altLang="zh-CN" sz="1600" dirty="0" smtClean="0"/>
              <a:t>Reuse the existing WAN requirements as defined in Table 7.1.2-1 of TS 38.133</a:t>
            </a:r>
          </a:p>
          <a:p>
            <a:pPr lvl="1"/>
            <a:endParaRPr lang="en-US" altLang="zh-CN" sz="1600" dirty="0" smtClean="0"/>
          </a:p>
          <a:p>
            <a:pPr lvl="1"/>
            <a:endParaRPr lang="en-US" altLang="zh-CN" sz="1600" dirty="0" smtClean="0"/>
          </a:p>
          <a:p>
            <a:pPr lvl="1"/>
            <a:endParaRPr lang="en-US" altLang="zh-CN" sz="1600" dirty="0" smtClean="0"/>
          </a:p>
          <a:p>
            <a:pPr lvl="1"/>
            <a:endParaRPr lang="en-US" altLang="zh-CN" sz="1600" dirty="0" smtClean="0"/>
          </a:p>
          <a:p>
            <a:pPr lvl="1"/>
            <a:endParaRPr lang="en-US" altLang="zh-CN" sz="1600" dirty="0" smtClean="0"/>
          </a:p>
          <a:p>
            <a:pPr lvl="1"/>
            <a:endParaRPr lang="en-US" altLang="zh-CN" sz="1600" dirty="0" smtClean="0"/>
          </a:p>
          <a:p>
            <a:pPr lvl="1"/>
            <a:endParaRPr lang="en-US" altLang="zh-CN" sz="1600" dirty="0" smtClean="0"/>
          </a:p>
          <a:p>
            <a:pPr lvl="1"/>
            <a:endParaRPr lang="en-US" altLang="zh-CN" sz="1600" dirty="0" smtClean="0"/>
          </a:p>
          <a:p>
            <a:pPr lvl="1"/>
            <a:endParaRPr lang="zh-CN" altLang="zh-CN" sz="1600" dirty="0" smtClean="0"/>
          </a:p>
          <a:p>
            <a:r>
              <a:rPr lang="en-GB" altLang="zh-CN" sz="1800" b="1" dirty="0" smtClean="0"/>
              <a:t>UE </a:t>
            </a:r>
            <a:r>
              <a:rPr lang="en-GB" altLang="zh-CN" sz="1800" b="1" dirty="0"/>
              <a:t>timing error requirement </a:t>
            </a:r>
            <a:r>
              <a:rPr lang="en-GB" altLang="zh-CN" sz="1800" b="1" dirty="0" smtClean="0"/>
              <a:t>for </a:t>
            </a:r>
            <a:r>
              <a:rPr lang="en-GB" altLang="zh-CN" sz="1800" b="1" dirty="0" err="1" smtClean="0"/>
              <a:t>eNB</a:t>
            </a:r>
            <a:r>
              <a:rPr lang="en-GB" altLang="zh-CN" sz="1800" b="1" dirty="0" smtClean="0"/>
              <a:t> as time reference:</a:t>
            </a:r>
            <a:endParaRPr lang="zh-CN" altLang="zh-CN" sz="1800" dirty="0" smtClean="0"/>
          </a:p>
          <a:p>
            <a:pPr lvl="1"/>
            <a:endParaRPr lang="en-GB" altLang="zh-CN" sz="1600" dirty="0" smtClean="0"/>
          </a:p>
          <a:p>
            <a:pPr lvl="1"/>
            <a:endParaRPr lang="en-GB" altLang="zh-CN" sz="1600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0481897"/>
              </p:ext>
            </p:extLst>
          </p:nvPr>
        </p:nvGraphicFramePr>
        <p:xfrm>
          <a:off x="1043608" y="1988840"/>
          <a:ext cx="6768752" cy="2560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40160"/>
                <a:gridCol w="2016224"/>
                <a:gridCol w="2134605"/>
                <a:gridCol w="1177763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Frequency Range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SCS of SSB signals </a:t>
                      </a:r>
                      <a:r>
                        <a:rPr lang="en-GB" sz="1400" dirty="0" smtClean="0">
                          <a:effectLst/>
                        </a:rPr>
                        <a:t>(KHz</a:t>
                      </a:r>
                      <a:r>
                        <a:rPr lang="en-GB" sz="1400" dirty="0">
                          <a:effectLst/>
                        </a:rPr>
                        <a:t>)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SCS of uplink signals (KHz)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</a:t>
                      </a:r>
                      <a:r>
                        <a:rPr lang="en-GB" sz="1400" baseline="-25000">
                          <a:effectLst/>
                        </a:rPr>
                        <a:t>e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  <a:tr h="0"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15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12*64*T</a:t>
                      </a:r>
                      <a:r>
                        <a:rPr lang="en-GB" sz="1400" baseline="-25000">
                          <a:effectLst/>
                        </a:rPr>
                        <a:t>c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10*64*T</a:t>
                      </a:r>
                      <a:r>
                        <a:rPr lang="en-GB" sz="1400" baseline="-25000">
                          <a:effectLst/>
                        </a:rPr>
                        <a:t>c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60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10*64*T</a:t>
                      </a:r>
                      <a:r>
                        <a:rPr lang="en-GB" sz="1400" baseline="-25000">
                          <a:effectLst/>
                        </a:rPr>
                        <a:t>c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8*64*T</a:t>
                      </a:r>
                      <a:r>
                        <a:rPr lang="en-GB" sz="1400" baseline="-25000">
                          <a:effectLst/>
                        </a:rPr>
                        <a:t>c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8*64*T</a:t>
                      </a:r>
                      <a:r>
                        <a:rPr lang="en-GB" sz="1400" baseline="-25000">
                          <a:effectLst/>
                        </a:rPr>
                        <a:t>c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60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7*64*T</a:t>
                      </a:r>
                      <a:r>
                        <a:rPr lang="en-GB" sz="1400" baseline="-25000">
                          <a:effectLst/>
                        </a:rPr>
                        <a:t>c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120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60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3.5*64*T</a:t>
                      </a:r>
                      <a:r>
                        <a:rPr lang="en-GB" sz="1400" baseline="-25000">
                          <a:effectLst/>
                        </a:rPr>
                        <a:t>c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120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3.5*64*T</a:t>
                      </a:r>
                      <a:r>
                        <a:rPr lang="en-GB" sz="1400" baseline="-25000">
                          <a:effectLst/>
                        </a:rPr>
                        <a:t>c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240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60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3*64*T</a:t>
                      </a:r>
                      <a:r>
                        <a:rPr lang="en-GB" sz="1400" baseline="-25000">
                          <a:effectLst/>
                        </a:rPr>
                        <a:t>c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120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3*64*T</a:t>
                      </a:r>
                      <a:r>
                        <a:rPr lang="en-GB" sz="1400" baseline="-25000">
                          <a:effectLst/>
                        </a:rPr>
                        <a:t>c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gridSpan="4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Note 1:	</a:t>
                      </a:r>
                      <a:r>
                        <a:rPr lang="en-GB" sz="1400" dirty="0" err="1">
                          <a:effectLst/>
                        </a:rPr>
                        <a:t>T</a:t>
                      </a:r>
                      <a:r>
                        <a:rPr lang="en-GB" sz="1400" baseline="-25000" dirty="0" err="1">
                          <a:effectLst/>
                        </a:rPr>
                        <a:t>c</a:t>
                      </a:r>
                      <a:r>
                        <a:rPr lang="en-GB" sz="1400" dirty="0">
                          <a:effectLst/>
                        </a:rPr>
                        <a:t> is the basic timing unit defined in TS 38.211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3395318"/>
              </p:ext>
            </p:extLst>
          </p:nvPr>
        </p:nvGraphicFramePr>
        <p:xfrm>
          <a:off x="1872243" y="5013176"/>
          <a:ext cx="5364053" cy="10668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54591"/>
                <a:gridCol w="2909462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Downlink Bandwidth (MHz)</a:t>
                      </a:r>
                      <a:endParaRPr lang="zh-CN" sz="14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</a:t>
                      </a:r>
                      <a:r>
                        <a:rPr lang="en-GB" sz="1400" baseline="-25000">
                          <a:effectLst/>
                        </a:rPr>
                        <a:t>e</a:t>
                      </a:r>
                      <a:endParaRPr lang="zh-CN" sz="14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1.4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24*T</a:t>
                      </a:r>
                      <a:r>
                        <a:rPr lang="en-GB" sz="1400" baseline="-25000">
                          <a:effectLst/>
                        </a:rPr>
                        <a:t>S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12*T</a:t>
                      </a:r>
                      <a:r>
                        <a:rPr lang="en-GB" sz="1400" baseline="-25000">
                          <a:effectLst/>
                        </a:rPr>
                        <a:t>S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≥5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6*T</a:t>
                      </a:r>
                      <a:r>
                        <a:rPr lang="en-GB" sz="1400" baseline="-25000">
                          <a:effectLst/>
                        </a:rPr>
                        <a:t>S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 gridSpan="2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Note:	T</a:t>
                      </a:r>
                      <a:r>
                        <a:rPr lang="en-GB" sz="1400" baseline="-25000" dirty="0">
                          <a:effectLst/>
                        </a:rPr>
                        <a:t>S</a:t>
                      </a:r>
                      <a:r>
                        <a:rPr lang="en-GB" sz="1400" dirty="0">
                          <a:effectLst/>
                        </a:rPr>
                        <a:t> is the basic timing unit defined in TS 36.211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772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1143000"/>
          </a:xfrm>
        </p:spPr>
        <p:txBody>
          <a:bodyPr/>
          <a:lstStyle/>
          <a:p>
            <a:r>
              <a:rPr lang="sv-SE" altLang="sv-SE" dirty="0" smtClean="0"/>
              <a:t>Agreements on UE sidelink timing requirements for NR V2X</a:t>
            </a:r>
            <a:endParaRPr lang="en-US" altLang="sv-SE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340148"/>
            <a:ext cx="8229600" cy="3529012"/>
          </a:xfrm>
        </p:spPr>
        <p:txBody>
          <a:bodyPr/>
          <a:lstStyle/>
          <a:p>
            <a:r>
              <a:rPr lang="en-GB" altLang="zh-CN" sz="1800" b="1" dirty="0"/>
              <a:t>UE timing error requirement </a:t>
            </a:r>
            <a:r>
              <a:rPr lang="en-GB" altLang="zh-CN" sz="1800" b="1" dirty="0" smtClean="0"/>
              <a:t>for NR UE as time reference: </a:t>
            </a:r>
            <a:endParaRPr lang="zh-CN" altLang="zh-CN" sz="1800" dirty="0" smtClean="0"/>
          </a:p>
          <a:p>
            <a:pPr lvl="1"/>
            <a:endParaRPr lang="en-GB" altLang="zh-CN" sz="1600" dirty="0" smtClean="0"/>
          </a:p>
          <a:p>
            <a:pPr lvl="1"/>
            <a:endParaRPr lang="en-GB" altLang="zh-CN" sz="1600" dirty="0" smtClean="0"/>
          </a:p>
          <a:p>
            <a:pPr lvl="1"/>
            <a:endParaRPr lang="en-GB" altLang="zh-CN" sz="1600" dirty="0" smtClean="0"/>
          </a:p>
          <a:p>
            <a:pPr lvl="1"/>
            <a:endParaRPr lang="en-GB" altLang="zh-CN" sz="1600" dirty="0" smtClean="0"/>
          </a:p>
          <a:p>
            <a:pPr lvl="1"/>
            <a:endParaRPr lang="en-GB" altLang="zh-CN" sz="1600" dirty="0" smtClean="0"/>
          </a:p>
          <a:p>
            <a:pPr lvl="1"/>
            <a:endParaRPr lang="en-GB" altLang="zh-CN" sz="1600" dirty="0"/>
          </a:p>
          <a:p>
            <a:pPr lvl="1"/>
            <a:endParaRPr lang="zh-CN" altLang="zh-CN" sz="1600" dirty="0" smtClean="0"/>
          </a:p>
          <a:p>
            <a:r>
              <a:rPr lang="en-GB" altLang="zh-CN" sz="1800" b="1" dirty="0" smtClean="0"/>
              <a:t>UE </a:t>
            </a:r>
            <a:r>
              <a:rPr lang="en-GB" altLang="zh-CN" sz="1800" b="1" dirty="0"/>
              <a:t>timing error requirement </a:t>
            </a:r>
            <a:r>
              <a:rPr lang="en-GB" altLang="zh-CN" sz="1800" b="1" dirty="0" smtClean="0"/>
              <a:t>for GNSS as time reference:</a:t>
            </a:r>
            <a:endParaRPr lang="zh-CN" altLang="zh-CN" sz="1800" dirty="0" smtClean="0"/>
          </a:p>
          <a:p>
            <a:pPr lvl="1"/>
            <a:endParaRPr lang="en-GB" altLang="zh-CN" sz="1600" dirty="0" smtClean="0"/>
          </a:p>
          <a:p>
            <a:pPr lvl="1"/>
            <a:endParaRPr lang="en-GB" altLang="zh-CN" sz="1600" dirty="0" smtClean="0"/>
          </a:p>
          <a:p>
            <a:pPr lvl="1"/>
            <a:endParaRPr lang="en-GB" altLang="zh-CN" sz="1600" dirty="0" smtClean="0"/>
          </a:p>
          <a:p>
            <a:pPr lvl="1"/>
            <a:endParaRPr lang="en-GB" altLang="zh-CN" sz="1600" dirty="0"/>
          </a:p>
          <a:p>
            <a:pPr lvl="1"/>
            <a:endParaRPr lang="zh-CN" altLang="zh-CN" sz="1600" dirty="0" smtClean="0"/>
          </a:p>
          <a:p>
            <a:pPr lvl="1"/>
            <a:endParaRPr lang="en-GB" altLang="zh-CN" sz="1600" dirty="0" smtClean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6981993"/>
              </p:ext>
            </p:extLst>
          </p:nvPr>
        </p:nvGraphicFramePr>
        <p:xfrm>
          <a:off x="1835696" y="1772816"/>
          <a:ext cx="4568240" cy="17068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46305"/>
                <a:gridCol w="1836433"/>
                <a:gridCol w="1285502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Frequency Range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SCS of S-SSB signals (KHz)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</a:t>
                      </a:r>
                      <a:r>
                        <a:rPr lang="en-GB" sz="1400" baseline="-25000">
                          <a:effectLst/>
                        </a:rPr>
                        <a:t>e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  <a:tr h="4572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12*64*T</a:t>
                      </a:r>
                      <a:r>
                        <a:rPr lang="en-GB" sz="1400" baseline="-25000">
                          <a:effectLst/>
                        </a:rPr>
                        <a:t>c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30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8*64*T</a:t>
                      </a:r>
                      <a:r>
                        <a:rPr lang="en-GB" sz="1400" baseline="-25000">
                          <a:effectLst/>
                        </a:rPr>
                        <a:t>c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60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6*64*T</a:t>
                      </a:r>
                      <a:r>
                        <a:rPr lang="en-GB" sz="1400" baseline="-25000">
                          <a:effectLst/>
                        </a:rPr>
                        <a:t>c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60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6*64*T</a:t>
                      </a:r>
                      <a:r>
                        <a:rPr lang="en-GB" sz="1400" baseline="-25000">
                          <a:effectLst/>
                        </a:rPr>
                        <a:t>c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120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3.5*64*T</a:t>
                      </a:r>
                      <a:r>
                        <a:rPr lang="en-GB" sz="1400" baseline="-25000">
                          <a:effectLst/>
                        </a:rPr>
                        <a:t>c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gridSpan="3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Note 1:	</a:t>
                      </a:r>
                      <a:r>
                        <a:rPr lang="en-GB" sz="1400" dirty="0" err="1">
                          <a:effectLst/>
                        </a:rPr>
                        <a:t>T</a:t>
                      </a:r>
                      <a:r>
                        <a:rPr lang="en-GB" sz="1400" baseline="-25000" dirty="0" err="1">
                          <a:effectLst/>
                        </a:rPr>
                        <a:t>c</a:t>
                      </a:r>
                      <a:r>
                        <a:rPr lang="en-GB" sz="1400" dirty="0">
                          <a:effectLst/>
                        </a:rPr>
                        <a:t> is the basic timing unit defined in TS 38.211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9284127"/>
              </p:ext>
            </p:extLst>
          </p:nvPr>
        </p:nvGraphicFramePr>
        <p:xfrm>
          <a:off x="1437789" y="4302753"/>
          <a:ext cx="5364053" cy="8534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54591"/>
                <a:gridCol w="2909462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Frequency Range</a:t>
                      </a:r>
                      <a:endParaRPr lang="zh-CN" sz="14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</a:t>
                      </a:r>
                      <a:r>
                        <a:rPr lang="en-GB" sz="1400" baseline="-25000">
                          <a:effectLst/>
                        </a:rPr>
                        <a:t>e</a:t>
                      </a:r>
                      <a:endParaRPr lang="zh-CN" sz="14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FR1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6*64*T</a:t>
                      </a:r>
                      <a:r>
                        <a:rPr lang="en-GB" sz="1400" baseline="-25000">
                          <a:effectLst/>
                        </a:rPr>
                        <a:t>c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FR2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3.5*64*T</a:t>
                      </a:r>
                      <a:r>
                        <a:rPr lang="en-GB" sz="1400" baseline="-25000">
                          <a:effectLst/>
                        </a:rPr>
                        <a:t>c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gridSpan="2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Note:	</a:t>
                      </a:r>
                      <a:r>
                        <a:rPr lang="en-GB" sz="1400" dirty="0" err="1">
                          <a:effectLst/>
                        </a:rPr>
                        <a:t>T</a:t>
                      </a:r>
                      <a:r>
                        <a:rPr lang="en-GB" sz="1400" baseline="-25000" dirty="0" err="1">
                          <a:effectLst/>
                        </a:rPr>
                        <a:t>c</a:t>
                      </a:r>
                      <a:r>
                        <a:rPr lang="en-GB" sz="1400" dirty="0">
                          <a:effectLst/>
                        </a:rPr>
                        <a:t> is the basic timing unit defined in TS 38.211.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085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1767</TotalTime>
  <Words>187</Words>
  <Application>Microsoft Office PowerPoint</Application>
  <PresentationFormat>全屏显示(4:3)</PresentationFormat>
  <Paragraphs>94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 Unicode MS</vt:lpstr>
      <vt:lpstr>MS Mincho</vt:lpstr>
      <vt:lpstr>宋体</vt:lpstr>
      <vt:lpstr>Arial</vt:lpstr>
      <vt:lpstr>Calibri</vt:lpstr>
      <vt:lpstr>Times New Roman</vt:lpstr>
      <vt:lpstr>Office 主题</vt:lpstr>
      <vt:lpstr>3GPP TSG-RAN WG4 Meeting #91 Reno, USA, May 13th – 17th, 2019</vt:lpstr>
      <vt:lpstr>Agreements on UE sidelink timing requirements for NR V2X</vt:lpstr>
      <vt:lpstr>Agreements on UE sidelink timing requirements for NR V2X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135</cp:revision>
  <dcterms:created xsi:type="dcterms:W3CDTF">2016-01-12T08:39:50Z</dcterms:created>
  <dcterms:modified xsi:type="dcterms:W3CDTF">2019-05-03T16:02:38Z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(3)alc660utXKmPFzHytPpoj7A5BULSIkm1NfHslIbuRicwSgL4/WIBuUZV5olBWZL0j0jCVT1L
BcUAoNNRqeiY3Q4XCS9cgMSpK5r7tKbLJmqe4ldfOIDTfExWQFth1bb2afm8BrUlCeb6R6Dj
ko7BKFoO7FB7rMThqLThVVWwOydch5qyN5COqeb8+SAebp0qebtHhBBCEz/u3cGlCUhCiULg
tI2bI8zfCy0FTzIt3b</vt:lpwstr>
  </property>
  <property fmtid="{D5CDD505-2E9C-101B-9397-08002B2CF9AE}" pid="3" name="_2015_ms_pID_7253431">
    <vt:lpwstr>/2h3L/P8D8Kd8R5pRjwWXB9rxbHjzEnypKTbALba/gzBL9QLAOiWzM
8mTqAs37J8ZWpFeS0aXZ3XEmV74wM/68xOdgM8WPqEuaN/7Vpn9NGQqQhM5yDki0MqyHzbGu
3ppNNFKelJgfSqOgndaZEasO9Y4vFSvO7P4On41hSTrOhj7b043Q5kKIovMSZYHI+AlJ3pAJ
txsY4rG0DWllJDt5Oz/eep5QBlEqy1S9Uhv9</vt:lpwstr>
  </property>
  <property fmtid="{D5CDD505-2E9C-101B-9397-08002B2CF9AE}" pid="4" name="_2015_ms_pID_7253432">
    <vt:lpwstr>nPUtBvUxBqZRTgbyWrUYWjxXpg4IiFB5xpVf
1kHe/Ey+85Daf0tkklKy+CFUE+N+CIZyLOYld/LkR6h7x+C7sn8=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1556500919</vt:lpwstr>
  </property>
</Properties>
</file>