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304" r:id="rId6"/>
    <p:sldId id="301" r:id="rId7"/>
    <p:sldId id="305" r:id="rId8"/>
    <p:sldId id="300" r:id="rId9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C81D56-7EA2-4589-842A-4377AF710DAF}" v="308" dt="2019-04-11T08:58:05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0" autoAdjust="0"/>
    <p:restoredTop sz="94660"/>
  </p:normalViewPr>
  <p:slideViewPr>
    <p:cSldViewPr>
      <p:cViewPr varScale="1">
        <p:scale>
          <a:sx n="90" d="100"/>
          <a:sy n="90" d="100"/>
        </p:scale>
        <p:origin x="122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3D8AE7D1-24AE-4279-BBEA-F01302D1CE64}"/>
    <pc:docChg chg="undo custSel modSld">
      <pc:chgData name="Thorsten Hertel" userId="5fa40fbe-6787-4208-8551-db92c4e538ea" providerId="ADAL" clId="{3D8AE7D1-24AE-4279-BBEA-F01302D1CE64}" dt="2019-04-11T08:58:05.227" v="307"/>
      <pc:docMkLst>
        <pc:docMk/>
      </pc:docMkLst>
      <pc:sldChg chg="modSp">
        <pc:chgData name="Thorsten Hertel" userId="5fa40fbe-6787-4208-8551-db92c4e538ea" providerId="ADAL" clId="{3D8AE7D1-24AE-4279-BBEA-F01302D1CE64}" dt="2019-04-11T08:55:33.017" v="306"/>
        <pc:sldMkLst>
          <pc:docMk/>
          <pc:sldMk cId="3014962000" sldId="283"/>
        </pc:sldMkLst>
        <pc:spChg chg="mod">
          <ac:chgData name="Thorsten Hertel" userId="5fa40fbe-6787-4208-8551-db92c4e538ea" providerId="ADAL" clId="{3D8AE7D1-24AE-4279-BBEA-F01302D1CE64}" dt="2019-04-11T08:55:33.017" v="306"/>
          <ac:spMkLst>
            <pc:docMk/>
            <pc:sldMk cId="3014962000" sldId="283"/>
            <ac:spMk id="3" creationId="{00000000-0000-0000-0000-000000000000}"/>
          </ac:spMkLst>
        </pc:spChg>
      </pc:sldChg>
      <pc:sldChg chg="modSp delCm">
        <pc:chgData name="Thorsten Hertel" userId="5fa40fbe-6787-4208-8551-db92c4e538ea" providerId="ADAL" clId="{3D8AE7D1-24AE-4279-BBEA-F01302D1CE64}" dt="2019-04-11T08:58:05.227" v="307"/>
        <pc:sldMkLst>
          <pc:docMk/>
          <pc:sldMk cId="3495443955" sldId="284"/>
        </pc:sldMkLst>
        <pc:spChg chg="mod">
          <ac:chgData name="Thorsten Hertel" userId="5fa40fbe-6787-4208-8551-db92c4e538ea" providerId="ADAL" clId="{3D8AE7D1-24AE-4279-BBEA-F01302D1CE64}" dt="2019-04-11T08:52:55.322" v="301" actId="20577"/>
          <ac:spMkLst>
            <pc:docMk/>
            <pc:sldMk cId="3495443955" sldId="284"/>
            <ac:spMk id="3" creationId="{00000000-0000-0000-0000-000000000000}"/>
          </ac:spMkLst>
        </pc:spChg>
      </pc:sldChg>
      <pc:sldChg chg="modSp delCm">
        <pc:chgData name="Thorsten Hertel" userId="5fa40fbe-6787-4208-8551-db92c4e538ea" providerId="ADAL" clId="{3D8AE7D1-24AE-4279-BBEA-F01302D1CE64}" dt="2019-04-11T08:53:32.588" v="303"/>
        <pc:sldMkLst>
          <pc:docMk/>
          <pc:sldMk cId="3556181508" sldId="301"/>
        </pc:sldMkLst>
        <pc:spChg chg="mod">
          <ac:chgData name="Thorsten Hertel" userId="5fa40fbe-6787-4208-8551-db92c4e538ea" providerId="ADAL" clId="{3D8AE7D1-24AE-4279-BBEA-F01302D1CE64}" dt="2019-04-11T08:44:11.858" v="48" actId="207"/>
          <ac:spMkLst>
            <pc:docMk/>
            <pc:sldMk cId="3556181508" sldId="30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24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84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2019/5/18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CAICT, Spirent, vivo, Apple, SGS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#</a:t>
            </a:r>
            <a:r>
              <a:rPr lang="en-GB" altLang="zh-CN" sz="1800" b="1" dirty="0" smtClean="0"/>
              <a:t>91</a:t>
            </a:r>
            <a:r>
              <a:rPr lang="en-GB" altLang="zh-CN" sz="1800" b="1" dirty="0"/>
              <a:t>	                                                                 </a:t>
            </a:r>
            <a:r>
              <a:rPr lang="en-US" altLang="zh-CN" sz="1800" b="1" dirty="0" smtClean="0"/>
              <a:t>R4-1906111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zh-CN" sz="1800" b="1" dirty="0"/>
              <a:t>Reno, Nevada, 13 - 17 May </a:t>
            </a:r>
            <a:r>
              <a:rPr lang="pt-BR" altLang="zh-CN" sz="1800" b="1" dirty="0" smtClean="0"/>
              <a:t>2019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10.2.1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US" altLang="zh-CN" dirty="0" err="1"/>
              <a:t>hannel</a:t>
            </a:r>
            <a:r>
              <a:rPr lang="en-US" altLang="zh-CN" dirty="0"/>
              <a:t> </a:t>
            </a:r>
            <a:r>
              <a:rPr lang="en-US" altLang="zh-CN" dirty="0" smtClean="0"/>
              <a:t>model implementation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 fontScale="77500" lnSpcReduction="20000"/>
          </a:bodyPr>
          <a:lstStyle/>
          <a:p>
            <a:pPr lvl="1"/>
            <a:r>
              <a:rPr lang="en-US" altLang="zh-CN" dirty="0" smtClean="0"/>
              <a:t>System layout, RMS or weighted </a:t>
            </a:r>
            <a:r>
              <a:rPr lang="en-US" altLang="zh-CN" dirty="0"/>
              <a:t>RMS </a:t>
            </a:r>
            <a:r>
              <a:rPr lang="en-US" altLang="zh-CN" dirty="0" smtClean="0"/>
              <a:t>spatial correlation </a:t>
            </a:r>
            <a:r>
              <a:rPr lang="en-US" altLang="zh-CN" dirty="0"/>
              <a:t>error per R4-1706668 based </a:t>
            </a:r>
            <a:r>
              <a:rPr lang="en-US" altLang="zh-CN" dirty="0" smtClean="0"/>
              <a:t>on the agreed channel model should be provided</a:t>
            </a:r>
          </a:p>
          <a:p>
            <a:pPr lvl="2"/>
            <a:r>
              <a:rPr lang="en-US" altLang="zh-CN" dirty="0" smtClean="0"/>
              <a:t>CE vendors are encouraged to use the non-simplified channel model as the baseline, further simplifications are not precluded.</a:t>
            </a:r>
          </a:p>
          <a:p>
            <a:pPr lvl="1"/>
            <a:r>
              <a:rPr lang="en-US" altLang="zh-CN" dirty="0" smtClean="0"/>
              <a:t>Spatial correlation evaluation for system design</a:t>
            </a:r>
          </a:p>
          <a:p>
            <a:pPr lvl="2"/>
            <a:r>
              <a:rPr lang="en-US" altLang="zh-CN" dirty="0" smtClean="0"/>
              <a:t>The </a:t>
            </a:r>
            <a:r>
              <a:rPr lang="en-US" altLang="zh-CN" dirty="0"/>
              <a:t>spatial correlation is evaluated between the origin and locations within a circular disc </a:t>
            </a:r>
            <a:r>
              <a:rPr lang="en-US" altLang="zh-CN" dirty="0" err="1"/>
              <a:t>centred</a:t>
            </a:r>
            <a:r>
              <a:rPr lang="en-US" altLang="zh-CN" dirty="0"/>
              <a:t> at the origin and having the radius of 10cm. The maximum spacing to be evaluated is 10cm</a:t>
            </a:r>
            <a:r>
              <a:rPr lang="en-US" altLang="zh-CN" dirty="0" smtClean="0"/>
              <a:t>. (i.e. Option </a:t>
            </a:r>
            <a:r>
              <a:rPr lang="en-US" altLang="zh-CN" dirty="0"/>
              <a:t>5 in </a:t>
            </a:r>
            <a:r>
              <a:rPr lang="en-US" altLang="zh-CN" dirty="0" smtClean="0"/>
              <a:t>R4-1906829)</a:t>
            </a:r>
          </a:p>
          <a:p>
            <a:pPr lvl="2"/>
            <a:r>
              <a:rPr lang="en-US" altLang="zh-CN" dirty="0" smtClean="0"/>
              <a:t>Spatial </a:t>
            </a:r>
            <a:r>
              <a:rPr lang="en-US" altLang="zh-CN" dirty="0"/>
              <a:t>correlation </a:t>
            </a:r>
            <a:r>
              <a:rPr lang="en-US" altLang="zh-CN" dirty="0" smtClean="0"/>
              <a:t>sampling grid</a:t>
            </a:r>
          </a:p>
          <a:p>
            <a:pPr lvl="3"/>
            <a:r>
              <a:rPr lang="en-US" altLang="zh-CN" dirty="0" smtClean="0"/>
              <a:t>Rectangular</a:t>
            </a:r>
          </a:p>
          <a:p>
            <a:pPr lvl="3"/>
            <a:r>
              <a:rPr lang="en-US" altLang="zh-CN" dirty="0" err="1">
                <a:latin typeface="Symbol" panose="05050102010706020507" pitchFamily="18" charset="2"/>
                <a:ea typeface="Microsoft YaHei UI" panose="020B0503020204020204" pitchFamily="34" charset="-122"/>
              </a:rPr>
              <a:t>D</a:t>
            </a:r>
            <a:r>
              <a:rPr lang="en-US" altLang="zh-CN" dirty="0" err="1">
                <a:latin typeface="Calibri" panose="020F0502020204030204" pitchFamily="34" charset="0"/>
                <a:ea typeface="Microsoft YaHei UI" panose="020B0503020204020204" pitchFamily="34" charset="-122"/>
              </a:rPr>
              <a:t>x</a:t>
            </a:r>
            <a:r>
              <a:rPr lang="en-US" altLang="zh-CN" dirty="0">
                <a:latin typeface="Calibri" panose="020F0502020204030204" pitchFamily="34" charset="0"/>
                <a:ea typeface="Microsoft YaHei UI" panose="020B0503020204020204" pitchFamily="34" charset="-122"/>
              </a:rPr>
              <a:t>=</a:t>
            </a:r>
            <a:r>
              <a:rPr lang="en-US" altLang="zh-CN" dirty="0" err="1">
                <a:latin typeface="Symbol" panose="05050102010706020507" pitchFamily="18" charset="2"/>
                <a:ea typeface="Microsoft YaHei UI" panose="020B0503020204020204" pitchFamily="34" charset="-122"/>
              </a:rPr>
              <a:t>D</a:t>
            </a:r>
            <a:r>
              <a:rPr lang="en-US" altLang="zh-CN" dirty="0" err="1">
                <a:latin typeface="Calibri" panose="020F0502020204030204" pitchFamily="34" charset="0"/>
                <a:ea typeface="Microsoft YaHei UI" panose="020B0503020204020204" pitchFamily="34" charset="-122"/>
              </a:rPr>
              <a:t>y</a:t>
            </a:r>
            <a:r>
              <a:rPr lang="en-US" altLang="zh-CN" dirty="0">
                <a:latin typeface="Calibri" panose="020F0502020204030204" pitchFamily="34" charset="0"/>
                <a:ea typeface="Microsoft YaHei UI" panose="020B0503020204020204" pitchFamily="34" charset="-122"/>
              </a:rPr>
              <a:t>=0.1*</a:t>
            </a:r>
            <a:r>
              <a:rPr lang="en-US" altLang="zh-CN" dirty="0">
                <a:latin typeface="Symbol" panose="05050102010706020507" pitchFamily="18" charset="2"/>
                <a:ea typeface="Microsoft YaHei UI" panose="020B0503020204020204" pitchFamily="34" charset="-122"/>
              </a:rPr>
              <a:t>l</a:t>
            </a:r>
            <a:endParaRPr lang="en-US" altLang="zh-CN" dirty="0">
              <a:latin typeface="Calibri" panose="020F0502020204030204" pitchFamily="34" charset="0"/>
              <a:ea typeface="Microsoft YaHei UI" panose="020B0503020204020204" pitchFamily="34" charset="-122"/>
            </a:endParaRPr>
          </a:p>
          <a:p>
            <a:pPr lvl="2"/>
            <a:r>
              <a:rPr lang="en-US" altLang="zh-CN" dirty="0" smtClean="0"/>
              <a:t>Spatial correlation validation testing procedure is FFS.</a:t>
            </a:r>
          </a:p>
          <a:p>
            <a:pPr lvl="1"/>
            <a:r>
              <a:rPr lang="en-US" altLang="zh-CN" dirty="0" smtClean="0"/>
              <a:t>Channel model implementation analysis is encouraged to be shared in the NR MIMO OTA reflector for discussion and alignment before next RAN4 meeting.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69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US" sz="4000" dirty="0" smtClean="0"/>
              <a:t>Test Methods</a:t>
            </a:r>
            <a:r>
              <a:rPr lang="en-GB" sz="4000" dirty="0" smtClean="0"/>
              <a:t> 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91928"/>
            <a:ext cx="8867328" cy="4925144"/>
          </a:xfrm>
        </p:spPr>
        <p:txBody>
          <a:bodyPr>
            <a:normAutofit fontScale="92500"/>
          </a:bodyPr>
          <a:lstStyle/>
          <a:p>
            <a:pPr lvl="1"/>
            <a:r>
              <a:rPr lang="en-GB" altLang="zh-CN" dirty="0" smtClean="0"/>
              <a:t>The </a:t>
            </a:r>
            <a:r>
              <a:rPr lang="en-GB" altLang="zh-CN" dirty="0"/>
              <a:t>measurement distance for FR1 </a:t>
            </a:r>
            <a:r>
              <a:rPr lang="en-GB" altLang="zh-CN" dirty="0" smtClean="0"/>
              <a:t>MIMO </a:t>
            </a:r>
            <a:r>
              <a:rPr lang="en-GB" altLang="zh-CN" dirty="0"/>
              <a:t>OTA is at least 2</a:t>
            </a:r>
            <a:r>
              <a:rPr lang="en-GB" altLang="zh-CN" dirty="0">
                <a:latin typeface="Symbol" panose="05050102010706020507" pitchFamily="18" charset="2"/>
              </a:rPr>
              <a:t>l</a:t>
            </a:r>
            <a:r>
              <a:rPr lang="en-GB" altLang="zh-CN" dirty="0"/>
              <a:t> from the edge of the test zone</a:t>
            </a:r>
            <a:r>
              <a:rPr lang="en-GB" altLang="zh-CN" dirty="0" smtClean="0"/>
              <a:t>.</a:t>
            </a:r>
            <a:endParaRPr lang="en-US" strike="sngStrike" dirty="0" smtClean="0"/>
          </a:p>
          <a:p>
            <a:pPr lvl="1"/>
            <a:r>
              <a:rPr lang="en-US" dirty="0" smtClean="0"/>
              <a:t>Radiated validation </a:t>
            </a:r>
            <a:r>
              <a:rPr lang="en-US" dirty="0"/>
              <a:t>procedure of DL signal quality (e.g. EVM) per-port is required as starting point for </a:t>
            </a:r>
            <a:r>
              <a:rPr lang="en-US" dirty="0" smtClean="0"/>
              <a:t>FR1 MIMO OTA.</a:t>
            </a:r>
          </a:p>
          <a:p>
            <a:pPr lvl="2"/>
            <a:r>
              <a:rPr lang="en-US" dirty="0" smtClean="0"/>
              <a:t>Power level in the center of the test zone should be sufficient </a:t>
            </a:r>
            <a:endParaRPr lang="en-US" dirty="0"/>
          </a:p>
          <a:p>
            <a:pPr lvl="1"/>
            <a:r>
              <a:rPr lang="en-US" altLang="zh-CN" dirty="0" smtClean="0"/>
              <a:t>Orientations for FR2 MIMO OTA static testing</a:t>
            </a:r>
          </a:p>
          <a:p>
            <a:pPr lvl="2"/>
            <a:r>
              <a:rPr lang="en-US" altLang="zh-CN" dirty="0"/>
              <a:t>Rotating DUT during the testing shall be adopted for FR2 NR MIMO </a:t>
            </a:r>
            <a:r>
              <a:rPr lang="en-US" altLang="zh-CN" dirty="0" smtClean="0"/>
              <a:t>OTA. How to rotate the DUT is FFS.</a:t>
            </a:r>
            <a:endParaRPr lang="en-US" altLang="zh-CN" dirty="0"/>
          </a:p>
          <a:p>
            <a:pPr lvl="2"/>
            <a:r>
              <a:rPr lang="en-US" altLang="zh-CN" dirty="0" smtClean="0"/>
              <a:t>Study </a:t>
            </a:r>
            <a:r>
              <a:rPr lang="en-US" altLang="zh-CN" dirty="0"/>
              <a:t>how to choose potential test directions while considering the number of test </a:t>
            </a:r>
            <a:r>
              <a:rPr lang="en-US" altLang="zh-CN" dirty="0" smtClean="0"/>
              <a:t>points.</a:t>
            </a:r>
          </a:p>
          <a:p>
            <a:pPr lvl="2"/>
            <a:r>
              <a:rPr lang="en-US" altLang="zh-CN" dirty="0" smtClean="0"/>
              <a:t>Study </a:t>
            </a:r>
            <a:r>
              <a:rPr lang="en-US" altLang="zh-CN" dirty="0"/>
              <a:t>feasible SNR ranges for FR2 MIMO OTA </a:t>
            </a:r>
            <a:r>
              <a:rPr lang="en-US" altLang="zh-CN" dirty="0" smtClean="0"/>
              <a:t>testing.</a:t>
            </a:r>
            <a:endParaRPr lang="en-US" altLang="zh-CN" dirty="0"/>
          </a:p>
          <a:p>
            <a:pPr lvl="1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6181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Environmental conditions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  <a:noFill/>
        </p:spPr>
        <p:txBody>
          <a:bodyPr>
            <a:normAutofit/>
          </a:bodyPr>
          <a:lstStyle/>
          <a:p>
            <a:pPr lvl="1"/>
            <a:r>
              <a:rPr lang="en-US" dirty="0" smtClean="0"/>
              <a:t>The </a:t>
            </a:r>
            <a:r>
              <a:rPr lang="en-US" dirty="0"/>
              <a:t>Environmental condition:</a:t>
            </a:r>
          </a:p>
          <a:p>
            <a:pPr lvl="2"/>
            <a:r>
              <a:rPr lang="en-US" dirty="0"/>
              <a:t>FR1: </a:t>
            </a:r>
            <a:endParaRPr lang="en-US" dirty="0" smtClean="0"/>
          </a:p>
          <a:p>
            <a:pPr lvl="3"/>
            <a:r>
              <a:rPr lang="en-US" dirty="0" smtClean="0"/>
              <a:t>Option 1: UE </a:t>
            </a:r>
            <a:r>
              <a:rPr lang="en-US" altLang="zh-CN" dirty="0" smtClean="0"/>
              <a:t>noise-limited;</a:t>
            </a:r>
          </a:p>
          <a:p>
            <a:pPr lvl="3"/>
            <a:r>
              <a:rPr lang="en-US" dirty="0" smtClean="0"/>
              <a:t>Option 2</a:t>
            </a:r>
            <a:r>
              <a:rPr lang="en-US" dirty="0"/>
              <a:t>: </a:t>
            </a:r>
            <a:r>
              <a:rPr lang="en-US" dirty="0" smtClean="0"/>
              <a:t>Interference-limited;</a:t>
            </a:r>
          </a:p>
          <a:p>
            <a:pPr lvl="3"/>
            <a:r>
              <a:rPr lang="en-US" dirty="0" smtClean="0"/>
              <a:t>Option 3: Hybrid condition; </a:t>
            </a:r>
            <a:endParaRPr lang="en-US" dirty="0"/>
          </a:p>
          <a:p>
            <a:pPr lvl="2"/>
            <a:r>
              <a:rPr lang="en-US" dirty="0"/>
              <a:t>FR2: </a:t>
            </a:r>
            <a:r>
              <a:rPr lang="en-US" dirty="0" smtClean="0"/>
              <a:t>noise-limited </a:t>
            </a:r>
            <a:r>
              <a:rPr lang="en-US" dirty="0"/>
              <a:t>environment </a:t>
            </a:r>
            <a:r>
              <a:rPr lang="en-US" dirty="0" smtClean="0"/>
              <a:t>is </a:t>
            </a:r>
            <a:r>
              <a:rPr lang="en-US" dirty="0"/>
              <a:t>the baseline </a:t>
            </a:r>
            <a:r>
              <a:rPr lang="en-US" dirty="0" smtClean="0"/>
              <a:t>test. Interference-limited environment is not precluded.</a:t>
            </a:r>
            <a:endParaRPr lang="en-US" dirty="0"/>
          </a:p>
          <a:p>
            <a:pPr lvl="1"/>
            <a:r>
              <a:rPr lang="en-US" dirty="0" smtClean="0"/>
              <a:t>Further study the environmental conditions for FR1, the goal is to select only one environmental condition for FR1 NR MIMO OTA</a:t>
            </a:r>
            <a:r>
              <a:rPr lang="en-US" dirty="0"/>
              <a:t>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NEXT actions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Ripple </a:t>
            </a:r>
            <a:r>
              <a:rPr lang="en-US" altLang="zh-CN" dirty="0" smtClean="0"/>
              <a:t>test procedure </a:t>
            </a:r>
            <a:r>
              <a:rPr lang="en-US" altLang="zh-CN" dirty="0"/>
              <a:t>for FR1 and FR2 with </a:t>
            </a:r>
            <a:r>
              <a:rPr lang="en-US" altLang="zh-CN" dirty="0" smtClean="0"/>
              <a:t>20cm</a:t>
            </a:r>
            <a:endParaRPr lang="en-US" altLang="zh-CN" dirty="0"/>
          </a:p>
          <a:p>
            <a:r>
              <a:rPr lang="en-US" altLang="zh-CN" dirty="0" smtClean="0"/>
              <a:t>FR1 UE </a:t>
            </a:r>
            <a:r>
              <a:rPr lang="en-US" altLang="zh-CN" dirty="0"/>
              <a:t>Orientation diagram in Annex </a:t>
            </a:r>
            <a:r>
              <a:rPr lang="en-US" altLang="zh-CN" dirty="0" smtClean="0"/>
              <a:t>A.3</a:t>
            </a:r>
            <a:endParaRPr lang="en-US" altLang="zh-CN" dirty="0"/>
          </a:p>
          <a:p>
            <a:r>
              <a:rPr lang="en-US" altLang="zh-CN" dirty="0" smtClean="0"/>
              <a:t>TP on Channel </a:t>
            </a:r>
            <a:r>
              <a:rPr lang="en-US" altLang="zh-CN" dirty="0"/>
              <a:t>model tables and scaling </a:t>
            </a:r>
            <a:r>
              <a:rPr lang="en-US" altLang="zh-CN" dirty="0" smtClean="0"/>
              <a:t>procedure</a:t>
            </a:r>
          </a:p>
          <a:p>
            <a:r>
              <a:rPr lang="en-US" altLang="zh-CN" dirty="0" smtClean="0"/>
              <a:t>System layout for FR1 and FR2 should be provided </a:t>
            </a:r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565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0" ma:contentTypeDescription="Create a new document." ma:contentTypeScope="" ma:versionID="63ea3380e8959d8826adac6c32f07b14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27a5bab7bbb5d56c81d39dbf537fecc6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9D08CD0-50A8-4E2B-9EA3-CA9B414DB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78f5c59-aec9-459c-acf8-8cf941473193"/>
    <ds:schemaRef ds:uri="bdd78157-346c-4767-bfdd-352789a5c5f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363</Words>
  <Application>Microsoft Office PowerPoint</Application>
  <PresentationFormat>全屏显示(4:3)</PresentationFormat>
  <Paragraphs>44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Microsoft YaHei UI</vt:lpstr>
      <vt:lpstr>ＭＳ Ｐゴシック</vt:lpstr>
      <vt:lpstr>宋体</vt:lpstr>
      <vt:lpstr>Arial</vt:lpstr>
      <vt:lpstr>Calibri</vt:lpstr>
      <vt:lpstr>Symbol</vt:lpstr>
      <vt:lpstr>Office 主题</vt:lpstr>
      <vt:lpstr>WF on NR MIMO OTA</vt:lpstr>
      <vt:lpstr>Channel model implementation</vt:lpstr>
      <vt:lpstr>Test Methods </vt:lpstr>
      <vt:lpstr>Environmental conditions</vt:lpstr>
      <vt:lpstr>NEXT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王瑞鑫</cp:lastModifiedBy>
  <cp:revision>885</cp:revision>
  <dcterms:created xsi:type="dcterms:W3CDTF">2016-04-12T20:58:18Z</dcterms:created>
  <dcterms:modified xsi:type="dcterms:W3CDTF">2019-05-17T18:53:27Z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