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5" r:id="rId4"/>
    <p:sldId id="28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85" d="100"/>
          <a:sy n="85" d="100"/>
        </p:scale>
        <p:origin x="11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116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2607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2019/5/4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Way forward on NR mobility enhancement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91 </a:t>
            </a:r>
            <a:r>
              <a:rPr lang="en-GB" b="1" dirty="0"/>
              <a:t>	</a:t>
            </a:r>
          </a:p>
          <a:p>
            <a:r>
              <a:rPr lang="en-US" b="1" dirty="0" smtClean="0"/>
              <a:t>Reno, USA, 13 </a:t>
            </a:r>
            <a:r>
              <a:rPr lang="en-US" b="1" dirty="0"/>
              <a:t>– </a:t>
            </a:r>
            <a:r>
              <a:rPr lang="en-US" b="1" dirty="0" smtClean="0"/>
              <a:t>17 May, </a:t>
            </a:r>
            <a:r>
              <a:rPr lang="en-US" b="1" dirty="0"/>
              <a:t>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/>
              <a:t>R4-1905922</a:t>
            </a:r>
            <a:r>
              <a:rPr lang="en-US" b="1" dirty="0"/>
              <a:t> </a:t>
            </a:r>
            <a:endParaRPr lang="en-US" b="1" dirty="0" smtClean="0"/>
          </a:p>
          <a:p>
            <a:pPr algn="r"/>
            <a:r>
              <a:rPr lang="en-US" altLang="ja-JP" b="1" dirty="0" smtClean="0"/>
              <a:t>Document </a:t>
            </a:r>
            <a:r>
              <a:rPr lang="en-US" altLang="ja-JP" b="1" dirty="0" smtClean="0"/>
              <a:t>for:</a:t>
            </a:r>
            <a:r>
              <a:rPr lang="en-US" altLang="ja-JP" dirty="0" smtClean="0"/>
              <a:t>	</a:t>
            </a:r>
            <a:r>
              <a:rPr lang="en-US" altLang="ja-JP" b="1" dirty="0" smtClean="0"/>
              <a:t>Approval</a:t>
            </a:r>
            <a:endParaRPr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</a:t>
            </a:r>
            <a:r>
              <a:rPr lang="en-US" sz="2800" dirty="0" smtClean="0"/>
              <a:t>handover with simultaneous Rx/</a:t>
            </a:r>
            <a:r>
              <a:rPr lang="en-US" sz="2800" dirty="0" err="1" smtClean="0"/>
              <a:t>Tx</a:t>
            </a:r>
            <a:r>
              <a:rPr lang="en-US" sz="2800" dirty="0"/>
              <a:t> </a:t>
            </a:r>
            <a:r>
              <a:rPr lang="en-US" sz="2800" dirty="0" smtClean="0"/>
              <a:t>with source and target cells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15770" y="1556792"/>
            <a:ext cx="84609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en-US" sz="24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Handover </a:t>
            </a:r>
            <a:r>
              <a:rPr kumimoji="0" lang="en-GB" alt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from one frequency range to </a:t>
            </a:r>
            <a:r>
              <a:rPr kumimoji="0" lang="en-GB" altLang="en-US" sz="24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another with </a:t>
            </a:r>
            <a:r>
              <a:rPr kumimoji="0" lang="en-GB" alt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simultaneous Rx/</a:t>
            </a:r>
            <a:r>
              <a:rPr kumimoji="0" lang="en-GB" alt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Tx</a:t>
            </a:r>
            <a:r>
              <a:rPr kumimoji="0" lang="en-GB" alt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feasible</a:t>
            </a:r>
            <a:r>
              <a:rPr kumimoji="0" lang="en-GB" altLang="en-US" sz="24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en-US" sz="2400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en-US" sz="8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en-US" sz="24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Handover </a:t>
            </a:r>
            <a:r>
              <a:rPr kumimoji="0" lang="en-GB" alt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with simultaneous </a:t>
            </a:r>
            <a:r>
              <a:rPr kumimoji="0" lang="en-GB" altLang="en-US" sz="24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Tx</a:t>
            </a:r>
            <a:r>
              <a:rPr kumimoji="0" lang="en-GB" alt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and Rx with both source and target cells involving different SCS is feasible depending on UE capability. </a:t>
            </a:r>
            <a:endParaRPr kumimoji="0" lang="en-GB" altLang="en-US" sz="2400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en-US" sz="2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RACH-less handover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en-US" sz="24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RACH-less </a:t>
            </a:r>
            <a:r>
              <a:rPr kumimoji="0" lang="en-GB" altLang="en-US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handover with 0 or equal TA is feasible in FR2 with restriction on network deployment and</a:t>
            </a:r>
            <a:r>
              <a:rPr kumimoji="0" lang="en-GB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low MCS scheduling</a:t>
            </a:r>
            <a:r>
              <a:rPr kumimoji="0" lang="en-GB" altLang="zh-CN" sz="24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However, network </a:t>
            </a:r>
            <a:r>
              <a:rPr kumimoji="0" lang="en-GB" altLang="zh-CN" sz="2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needs to configure multiple UL grant resources associated with different DL RS (SSB or CSI-RS).</a:t>
            </a:r>
            <a:endParaRPr kumimoji="0" lang="en-GB" altLang="zh-CN" sz="4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043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</a:t>
            </a:r>
            <a:r>
              <a:rPr lang="en-US" sz="2800" dirty="0" smtClean="0"/>
              <a:t>conditional handover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/>
              <a:t>H</a:t>
            </a:r>
            <a:r>
              <a:rPr lang="en-GB" sz="2400" dirty="0" smtClean="0"/>
              <a:t>andover </a:t>
            </a:r>
            <a:r>
              <a:rPr lang="en-GB" sz="2400" dirty="0"/>
              <a:t>delay in CHO is update by changing the starting point to the time when handover conditions are met</a:t>
            </a:r>
            <a:r>
              <a:rPr lang="en-GB" sz="2400" dirty="0" smtClean="0"/>
              <a:t>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/>
              <a:t>D</a:t>
            </a:r>
            <a:r>
              <a:rPr lang="en-GB" sz="2400" baseline="-25000" dirty="0"/>
              <a:t>CHO</a:t>
            </a:r>
            <a:r>
              <a:rPr lang="en-GB" sz="2400" dirty="0"/>
              <a:t> = </a:t>
            </a:r>
            <a:r>
              <a:rPr lang="en-GB" sz="2400" dirty="0" err="1" smtClean="0"/>
              <a:t>T</a:t>
            </a:r>
            <a:r>
              <a:rPr lang="en-GB" sz="2400" baseline="-25000" dirty="0" err="1" smtClean="0"/>
              <a:t>interrupt</a:t>
            </a:r>
            <a:r>
              <a:rPr lang="en-GB" sz="2400" dirty="0" smtClean="0"/>
              <a:t> </a:t>
            </a:r>
            <a:r>
              <a:rPr lang="en-GB" sz="2400" dirty="0"/>
              <a:t>+ </a:t>
            </a:r>
            <a:r>
              <a:rPr lang="en-GB" sz="2400" dirty="0" err="1" smtClean="0"/>
              <a:t>T</a:t>
            </a:r>
            <a:r>
              <a:rPr lang="en-GB" sz="2400" baseline="-25000" dirty="0" err="1" smtClean="0"/>
              <a:t>meas_cycle</a:t>
            </a:r>
            <a:endParaRPr lang="en-GB" sz="2400" baseline="-25000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 smtClean="0"/>
              <a:t>Where: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 err="1" smtClean="0"/>
              <a:t>T</a:t>
            </a:r>
            <a:r>
              <a:rPr lang="en-GB" sz="2400" baseline="-25000" dirty="0" err="1" smtClean="0"/>
              <a:t>interrupt</a:t>
            </a:r>
            <a:r>
              <a:rPr kumimoji="0" lang="en-GB" altLang="zh-CN" sz="2400" dirty="0" smtClean="0">
                <a:latin typeface="Arial" panose="020B0604020202020204" pitchFamily="34" charset="0"/>
              </a:rPr>
              <a:t>: is the </a:t>
            </a:r>
            <a:r>
              <a:rPr lang="en-GB" sz="2400" dirty="0" smtClean="0"/>
              <a:t>interruption time during handover procedure. The existing </a:t>
            </a:r>
            <a:r>
              <a:rPr lang="en-GB" sz="2400" dirty="0" err="1"/>
              <a:t>T</a:t>
            </a:r>
            <a:r>
              <a:rPr lang="en-GB" sz="2400" baseline="-25000" dirty="0" err="1"/>
              <a:t>interrupt</a:t>
            </a:r>
            <a:r>
              <a:rPr lang="en-GB" sz="2400" dirty="0" smtClean="0"/>
              <a:t> in TS38.133 can be reused except the starting point is changed to the time when UE actually executes the handover.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zh-CN" sz="2400" dirty="0">
              <a:latin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 err="1" smtClean="0"/>
              <a:t>T</a:t>
            </a:r>
            <a:r>
              <a:rPr lang="en-GB" sz="2400" baseline="-25000" dirty="0" err="1" smtClean="0"/>
              <a:t>meas_cycle</a:t>
            </a:r>
            <a:r>
              <a:rPr kumimoji="0" lang="en-GB" altLang="zh-CN" sz="2400" dirty="0" smtClean="0">
                <a:latin typeface="Arial" panose="020B0604020202020204" pitchFamily="34" charset="0"/>
              </a:rPr>
              <a:t>: is the measurement delay uncertainty, which can be up to 1 </a:t>
            </a:r>
            <a:r>
              <a:rPr kumimoji="0" lang="en-GB" altLang="zh-CN" sz="2400" smtClean="0">
                <a:latin typeface="Arial" panose="020B0604020202020204" pitchFamily="34" charset="0"/>
              </a:rPr>
              <a:t>measurement cycle.</a:t>
            </a:r>
            <a:endParaRPr kumimoji="0" lang="en-GB" altLang="zh-CN" sz="2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363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9327</TotalTime>
  <Words>192</Words>
  <Application>Microsoft Office PowerPoint</Application>
  <PresentationFormat>On-screen Show (4:3)</PresentationFormat>
  <Paragraphs>24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宋体</vt:lpstr>
      <vt:lpstr>宋体</vt:lpstr>
      <vt:lpstr>Arial</vt:lpstr>
      <vt:lpstr>Calibri</vt:lpstr>
      <vt:lpstr>Times New Roman</vt:lpstr>
      <vt:lpstr>Office テーマ</vt:lpstr>
      <vt:lpstr>Way forward on NR mobility enhancement</vt:lpstr>
      <vt:lpstr>Agreements on handover with simultaneous Rx/Tx with source and target cells</vt:lpstr>
      <vt:lpstr>Agreements on RACH-less handover</vt:lpstr>
      <vt:lpstr>Agreements on conditional handover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Li, Qiming</cp:lastModifiedBy>
  <cp:revision>384</cp:revision>
  <dcterms:created xsi:type="dcterms:W3CDTF">2017-01-18T16:32:26Z</dcterms:created>
  <dcterms:modified xsi:type="dcterms:W3CDTF">2019-05-03T16:54:15Z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2019-05-03 16:54:15Z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