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3" r:id="rId5"/>
    <p:sldId id="264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WF for BS TAE and MRTD  specification for NR Rel-15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#91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13-17 May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R4-1905881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0" y="365125"/>
            <a:ext cx="11434438" cy="1325563"/>
          </a:xfrm>
        </p:spPr>
        <p:txBody>
          <a:bodyPr>
            <a:normAutofit/>
          </a:bodyPr>
          <a:lstStyle/>
          <a:p>
            <a:r>
              <a:rPr lang="sv-SE" dirty="0"/>
              <a:t>Background: this slide documents the positions of different companies in RAN4#90bis (R4-1904851)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/>
          </a:bodyPr>
          <a:lstStyle/>
          <a:p>
            <a:r>
              <a:rPr lang="en-GB" dirty="0"/>
              <a:t>Decouple the BS TAE discussions for FR1 and FR2.</a:t>
            </a:r>
          </a:p>
          <a:p>
            <a:endParaRPr lang="en-GB" dirty="0"/>
          </a:p>
          <a:p>
            <a:r>
              <a:rPr lang="en-GB" dirty="0"/>
              <a:t>Consider the following: </a:t>
            </a:r>
          </a:p>
          <a:p>
            <a:pPr lvl="1"/>
            <a:r>
              <a:rPr lang="en-GB" dirty="0"/>
              <a:t>BS TAE for FR1 Intra-band non-contiguous CA to be [3]us</a:t>
            </a:r>
          </a:p>
          <a:p>
            <a:pPr lvl="2"/>
            <a:r>
              <a:rPr lang="en-GB" dirty="0"/>
              <a:t>ZTE, HW, Samsung, CATT: 3us</a:t>
            </a:r>
          </a:p>
          <a:p>
            <a:pPr lvl="2"/>
            <a:r>
              <a:rPr lang="en-GB" dirty="0"/>
              <a:t>Ericsson, Intel, MediaTek, Nokia, Qualcomm: 260ns</a:t>
            </a:r>
          </a:p>
          <a:p>
            <a:pPr lvl="1"/>
            <a:r>
              <a:rPr lang="en-GB" dirty="0"/>
              <a:t>BS TAE for FR2 Intra-band non-contiguous CA to be [3]us</a:t>
            </a:r>
          </a:p>
          <a:p>
            <a:pPr lvl="2"/>
            <a:r>
              <a:rPr lang="en-GB" dirty="0"/>
              <a:t>ZTE, HW: 3us</a:t>
            </a:r>
          </a:p>
          <a:p>
            <a:pPr lvl="2"/>
            <a:r>
              <a:rPr lang="en-GB" dirty="0"/>
              <a:t>Nokia, Ericsson, MediaTek, Intel, Samsung: 260ns</a:t>
            </a:r>
          </a:p>
          <a:p>
            <a:pPr lvl="2"/>
            <a:r>
              <a:rPr lang="en-GB" dirty="0"/>
              <a:t>Qualcomm: 130ns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0" y="365125"/>
            <a:ext cx="11434438" cy="1325563"/>
          </a:xfrm>
        </p:spPr>
        <p:txBody>
          <a:bodyPr>
            <a:normAutofit/>
          </a:bodyPr>
          <a:lstStyle/>
          <a:p>
            <a:r>
              <a:rPr lang="sv-SE" dirty="0"/>
              <a:t>BS TAE for intra-band non-contiguous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/>
          </a:bodyPr>
          <a:lstStyle/>
          <a:p>
            <a:r>
              <a:rPr lang="en-GB" dirty="0"/>
              <a:t>Decouple the BS TAE discussions for FR1 and FR2.</a:t>
            </a:r>
          </a:p>
          <a:p>
            <a:endParaRPr lang="en-GB" dirty="0"/>
          </a:p>
          <a:p>
            <a:r>
              <a:rPr lang="en-GB" dirty="0"/>
              <a:t>Since same deployment is expected for Rel-15 contiguous and non-contiguous intra-band CA deployment, similar BS TAE for contiguous and non-contiguous intra-band NR CA can be expected</a:t>
            </a:r>
          </a:p>
          <a:p>
            <a:endParaRPr lang="en-GB" dirty="0"/>
          </a:p>
          <a:p>
            <a:r>
              <a:rPr lang="en-GB" dirty="0"/>
              <a:t>BS TAE for FR1 Intra-band non-contiguous CA to be 260ns</a:t>
            </a:r>
          </a:p>
          <a:p>
            <a:endParaRPr lang="en-GB" dirty="0"/>
          </a:p>
          <a:p>
            <a:r>
              <a:rPr lang="en-GB" dirty="0"/>
              <a:t>BS TAE for FR2 Intra-band non-contiguous CA to be 260ns</a:t>
            </a:r>
          </a:p>
        </p:txBody>
      </p:sp>
    </p:spTree>
    <p:extLst>
      <p:ext uri="{BB962C8B-B14F-4D97-AF65-F5344CB8AC3E}">
        <p14:creationId xmlns:p14="http://schemas.microsoft.com/office/powerpoint/2010/main" val="4265054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75694-312B-42D3-8AAC-40EF60405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MRTD specification for intra-band NC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5F96E-D6F9-4CB0-8A6E-C93E49AFD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Define the MRTD specification as follows in Section 7.6.4, TS 38.133:</a:t>
            </a:r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3BF28F-8AC4-44BB-96DC-FB7D478A3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34492"/>
              </p:ext>
            </p:extLst>
          </p:nvPr>
        </p:nvGraphicFramePr>
        <p:xfrm>
          <a:off x="3142694" y="3563937"/>
          <a:ext cx="4829453" cy="1402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9109">
                  <a:extLst>
                    <a:ext uri="{9D8B030D-6E8A-4147-A177-3AD203B41FA5}">
                      <a16:colId xmlns:a16="http://schemas.microsoft.com/office/drawing/2014/main" val="1717745572"/>
                    </a:ext>
                  </a:extLst>
                </a:gridCol>
                <a:gridCol w="2760344">
                  <a:extLst>
                    <a:ext uri="{9D8B030D-6E8A-4147-A177-3AD203B41FA5}">
                      <a16:colId xmlns:a16="http://schemas.microsoft.com/office/drawing/2014/main" val="1694712951"/>
                    </a:ext>
                  </a:extLst>
                </a:gridCol>
              </a:tblGrid>
              <a:tr h="701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Frequency Range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Maximum receive timing difference (µs) 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6356669"/>
                  </a:ext>
                </a:extLst>
              </a:tr>
              <a:tr h="35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FR1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[0.26]</a:t>
                      </a:r>
                      <a:endParaRPr lang="sv-SE" sz="1800" u="none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7120694"/>
                  </a:ext>
                </a:extLst>
              </a:tr>
              <a:tr h="35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FR2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u="none" dirty="0">
                          <a:effectLst/>
                        </a:rPr>
                        <a:t>[0.26]</a:t>
                      </a:r>
                      <a:endParaRPr lang="sv-SE" sz="18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37880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39E1722-3F06-4B0E-8B11-28C48611A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195" y="3121223"/>
            <a:ext cx="100233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7.6.</a:t>
            </a: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4</a:t>
            </a: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1</a:t>
            </a:r>
            <a:r>
              <a:rPr kumimoji="0" lang="en-GB" altLang="ko-K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:</a:t>
            </a:r>
            <a:r>
              <a:rPr kumimoji="0" lang="en-GB" altLang="ko-K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Maximum receive timing difference requirement for intra-band non-contiguous NR carrier aggregation</a:t>
            </a:r>
            <a:endParaRPr kumimoji="0" lang="sv-SE" altLang="ko-K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818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75694-312B-42D3-8AAC-40EF60405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65125"/>
            <a:ext cx="10838895" cy="1325563"/>
          </a:xfrm>
        </p:spPr>
        <p:txBody>
          <a:bodyPr/>
          <a:lstStyle/>
          <a:p>
            <a:r>
              <a:rPr lang="sv-SE" dirty="0"/>
              <a:t>MRTD specification for intra-band synchronous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5F96E-D6F9-4CB0-8A6E-C93E49AFD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Define the MRTD specification as follows in Section 7.6.3, TS 38.133:</a:t>
            </a:r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A75EDEE-6398-48F4-832C-37D65AFA4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887943"/>
              </p:ext>
            </p:extLst>
          </p:nvPr>
        </p:nvGraphicFramePr>
        <p:xfrm>
          <a:off x="2187524" y="3236088"/>
          <a:ext cx="6947597" cy="2795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9053">
                  <a:extLst>
                    <a:ext uri="{9D8B030D-6E8A-4147-A177-3AD203B41FA5}">
                      <a16:colId xmlns:a16="http://schemas.microsoft.com/office/drawing/2014/main" val="3576389260"/>
                    </a:ext>
                  </a:extLst>
                </a:gridCol>
                <a:gridCol w="2070096">
                  <a:extLst>
                    <a:ext uri="{9D8B030D-6E8A-4147-A177-3AD203B41FA5}">
                      <a16:colId xmlns:a16="http://schemas.microsoft.com/office/drawing/2014/main" val="3810663926"/>
                    </a:ext>
                  </a:extLst>
                </a:gridCol>
                <a:gridCol w="2808448">
                  <a:extLst>
                    <a:ext uri="{9D8B030D-6E8A-4147-A177-3AD203B41FA5}">
                      <a16:colId xmlns:a16="http://schemas.microsoft.com/office/drawing/2014/main" val="3932015095"/>
                    </a:ext>
                  </a:extLst>
                </a:gridCol>
              </a:tblGrid>
              <a:tr h="583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Sub-carrier spacing in E-UTRA </a:t>
                      </a:r>
                      <a:r>
                        <a:rPr lang="en-GB" sz="1800" dirty="0" err="1">
                          <a:effectLst/>
                        </a:rPr>
                        <a:t>PCell</a:t>
                      </a:r>
                      <a:r>
                        <a:rPr lang="en-GB" sz="1800" dirty="0">
                          <a:effectLst/>
                        </a:rPr>
                        <a:t> (kHz)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DL Sub-carrier spacing in PSCell (kHz) </a:t>
                      </a:r>
                      <a:r>
                        <a:rPr lang="en-GB" sz="1800" baseline="30000">
                          <a:effectLst/>
                        </a:rPr>
                        <a:t>Note1</a:t>
                      </a:r>
                      <a:endParaRPr lang="sv-SE" sz="1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Maximum receive timing difference (µs)</a:t>
                      </a:r>
                      <a:endParaRPr lang="sv-SE" sz="1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7674710"/>
                  </a:ext>
                </a:extLst>
              </a:tr>
              <a:tr h="29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u="none" dirty="0">
                          <a:effectLst/>
                        </a:rPr>
                        <a:t>3, [0.26]</a:t>
                      </a:r>
                      <a:r>
                        <a:rPr lang="en-GB" sz="1800" u="none" baseline="30000" dirty="0">
                          <a:effectLst/>
                        </a:rPr>
                        <a:t>2</a:t>
                      </a:r>
                      <a:endParaRPr lang="sv-SE" sz="18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5751835"/>
                  </a:ext>
                </a:extLst>
              </a:tr>
              <a:tr h="29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30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1851331"/>
                  </a:ext>
                </a:extLst>
              </a:tr>
              <a:tr h="29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8425087"/>
                  </a:ext>
                </a:extLst>
              </a:tr>
              <a:tr h="874929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NOTE 1:	DL Sub-carrier spacing is min{SCS</a:t>
                      </a:r>
                      <a:r>
                        <a:rPr lang="en-GB" sz="1800" baseline="-25000" dirty="0">
                          <a:effectLst/>
                        </a:rPr>
                        <a:t>SS</a:t>
                      </a:r>
                      <a:r>
                        <a:rPr lang="en-GB" sz="1800" dirty="0">
                          <a:effectLst/>
                        </a:rPr>
                        <a:t>, SCS</a:t>
                      </a:r>
                      <a:r>
                        <a:rPr lang="en-GB" sz="1800" baseline="-25000" dirty="0">
                          <a:effectLst/>
                        </a:rPr>
                        <a:t>DATA</a:t>
                      </a:r>
                      <a:r>
                        <a:rPr lang="en-GB" sz="1800" dirty="0">
                          <a:effectLst/>
                        </a:rPr>
                        <a:t>}.</a:t>
                      </a:r>
                      <a:endParaRPr lang="sv-SE" sz="1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effectLst/>
                        </a:rPr>
                        <a:t>NOTE 2:   This is applicable for UEs that is only capable of handling a single UL timing for E-UTRA and NR cell (ul-</a:t>
                      </a:r>
                      <a:r>
                        <a:rPr lang="en-GB" sz="1800" u="sng" dirty="0" err="1">
                          <a:effectLst/>
                        </a:rPr>
                        <a:t>TimingAlignmentEUTRA</a:t>
                      </a:r>
                      <a:r>
                        <a:rPr lang="en-GB" sz="1800" u="sng" dirty="0">
                          <a:effectLst/>
                        </a:rPr>
                        <a:t>-NR).</a:t>
                      </a:r>
                      <a:endParaRPr lang="sv-SE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4709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6B03150F-01E0-439B-A4BB-2CD619393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16" y="2702967"/>
            <a:ext cx="107345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7.6.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3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1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Maximum receive timing difference requirement for </a:t>
            </a:r>
            <a:r>
              <a:rPr kumimoji="0" lang="en-GB" altLang="zh-CN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intra-band synchronous EN-DC</a:t>
            </a:r>
            <a:endParaRPr kumimoji="0" lang="en-GB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443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</TotalTime>
  <Words>293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等线</vt:lpstr>
      <vt:lpstr>Malgun Gothic</vt:lpstr>
      <vt:lpstr>Malgun Gothic</vt:lpstr>
      <vt:lpstr>Arial</vt:lpstr>
      <vt:lpstr>Arial Unicode MS</vt:lpstr>
      <vt:lpstr>Calibri</vt:lpstr>
      <vt:lpstr>Calibri Light</vt:lpstr>
      <vt:lpstr>Times New Roman</vt:lpstr>
      <vt:lpstr>Office Theme</vt:lpstr>
      <vt:lpstr>WF for BS TAE and MRTD  specification for NR Rel-15 </vt:lpstr>
      <vt:lpstr>Background: this slide documents the positions of different companies in RAN4#90bis (R4-1904851)</vt:lpstr>
      <vt:lpstr>BS TAE for intra-band non-contiguous CA</vt:lpstr>
      <vt:lpstr>MRTD specification for intra-band NC CA</vt:lpstr>
      <vt:lpstr>MRTD specification for intra-band synchronous EN-DC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Imadur Rahman</cp:lastModifiedBy>
  <cp:revision>110</cp:revision>
  <dcterms:created xsi:type="dcterms:W3CDTF">2018-11-12T22:28:56Z</dcterms:created>
  <dcterms:modified xsi:type="dcterms:W3CDTF">2019-05-02T16:12:06Z</dcterms:modified>
</cp:coreProperties>
</file>