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3" r:id="rId8"/>
    <p:sldId id="26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1" autoAdjust="0"/>
    <p:restoredTop sz="94660"/>
  </p:normalViewPr>
  <p:slideViewPr>
    <p:cSldViewPr snapToGrid="0">
      <p:cViewPr varScale="1">
        <p:scale>
          <a:sx n="113" d="100"/>
          <a:sy n="113" d="100"/>
        </p:scale>
        <p:origin x="25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5B2DE4A-3566-4E63-BC01-3A08CFD9002C}"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3216768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B2DE4A-3566-4E63-BC01-3A08CFD9002C}"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13855706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B2DE4A-3566-4E63-BC01-3A08CFD9002C}"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24752942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B2DE4A-3566-4E63-BC01-3A08CFD9002C}"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3595675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B2DE4A-3566-4E63-BC01-3A08CFD9002C}"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1075739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5B2DE4A-3566-4E63-BC01-3A08CFD9002C}"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2266075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5B2DE4A-3566-4E63-BC01-3A08CFD9002C}" type="datetimeFigureOut">
              <a:rPr lang="en-US" smtClean="0"/>
              <a:t>4/12/2019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849072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5B2DE4A-3566-4E63-BC01-3A08CFD9002C}" type="datetimeFigureOut">
              <a:rPr lang="en-US" smtClean="0"/>
              <a:t>4/12/2019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7484167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B2DE4A-3566-4E63-BC01-3A08CFD9002C}" type="datetimeFigureOut">
              <a:rPr lang="en-US" smtClean="0"/>
              <a:t>4/12/2019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3830817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B2DE4A-3566-4E63-BC01-3A08CFD9002C}"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297313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B2DE4A-3566-4E63-BC01-3A08CFD9002C}"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1027760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B2DE4A-3566-4E63-BC01-3A08CFD9002C}" type="datetimeFigureOut">
              <a:rPr lang="en-US" smtClean="0"/>
              <a:t>4/12/2019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9B371B-68D5-4210-9EB3-BB5C1D3B470A}" type="slidenum">
              <a:rPr lang="en-US" smtClean="0"/>
              <a:t>‹#›</a:t>
            </a:fld>
            <a:endParaRPr lang="en-US"/>
          </a:p>
        </p:txBody>
      </p:sp>
    </p:spTree>
    <p:extLst>
      <p:ext uri="{BB962C8B-B14F-4D97-AF65-F5344CB8AC3E}">
        <p14:creationId xmlns:p14="http://schemas.microsoft.com/office/powerpoint/2010/main" val="22094976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2080" y="2524443"/>
            <a:ext cx="9144000" cy="2387600"/>
          </a:xfrm>
        </p:spPr>
        <p:txBody>
          <a:bodyPr/>
          <a:lstStyle/>
          <a:p>
            <a:r>
              <a:rPr lang="en-US" dirty="0" smtClean="0"/>
              <a:t>Way Forward on TCI State Switching Requirements</a:t>
            </a:r>
            <a:endParaRPr lang="en-US" dirty="0"/>
          </a:p>
        </p:txBody>
      </p:sp>
      <p:sp>
        <p:nvSpPr>
          <p:cNvPr id="3" name="Subtitle 2"/>
          <p:cNvSpPr>
            <a:spLocks noGrp="1"/>
          </p:cNvSpPr>
          <p:nvPr>
            <p:ph type="subTitle" idx="1"/>
          </p:nvPr>
        </p:nvSpPr>
        <p:spPr>
          <a:xfrm>
            <a:off x="1637211" y="5030244"/>
            <a:ext cx="9144000" cy="1655762"/>
          </a:xfrm>
        </p:spPr>
        <p:txBody>
          <a:bodyPr/>
          <a:lstStyle/>
          <a:p>
            <a:r>
              <a:rPr lang="en-US" dirty="0" smtClean="0"/>
              <a:t>Intel Corporation,…</a:t>
            </a:r>
            <a:endParaRPr lang="en-US" dirty="0"/>
          </a:p>
        </p:txBody>
      </p:sp>
      <p:sp>
        <p:nvSpPr>
          <p:cNvPr id="4" name="TextBox 3">
            <a:extLst>
              <a:ext uri="{FF2B5EF4-FFF2-40B4-BE49-F238E27FC236}">
                <a16:creationId xmlns:a16="http://schemas.microsoft.com/office/drawing/2014/main" xmlns="" id="{A3298A14-50D2-4471-9DF0-224D8FE5403E}"/>
              </a:ext>
            </a:extLst>
          </p:cNvPr>
          <p:cNvSpPr txBox="1"/>
          <p:nvPr/>
        </p:nvSpPr>
        <p:spPr>
          <a:xfrm>
            <a:off x="508883" y="706994"/>
            <a:ext cx="11203388" cy="646331"/>
          </a:xfrm>
          <a:prstGeom prst="rect">
            <a:avLst/>
          </a:prstGeom>
          <a:noFill/>
        </p:spPr>
        <p:txBody>
          <a:bodyPr wrap="square" rtlCol="0">
            <a:spAutoFit/>
          </a:bodyPr>
          <a:lstStyle/>
          <a:p>
            <a:r>
              <a:rPr lang="en-US" b="1" dirty="0"/>
              <a:t>3GPP TSG-RAN WG4 Meeting #90bis 	</a:t>
            </a:r>
            <a:r>
              <a:rPr lang="en-US" b="1" dirty="0" smtClean="0"/>
              <a:t>						              R4-1904700</a:t>
            </a:r>
            <a:endParaRPr lang="en-US" b="1" dirty="0"/>
          </a:p>
          <a:p>
            <a:r>
              <a:rPr lang="en-GB" b="1" dirty="0"/>
              <a:t>Xi’an, China, 8 - 12 April, 2019</a:t>
            </a:r>
            <a:endParaRPr lang="en-US" b="1" dirty="0"/>
          </a:p>
        </p:txBody>
      </p:sp>
    </p:spTree>
    <p:extLst>
      <p:ext uri="{BB962C8B-B14F-4D97-AF65-F5344CB8AC3E}">
        <p14:creationId xmlns:p14="http://schemas.microsoft.com/office/powerpoint/2010/main" val="3792240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pPr marL="0" indent="0">
              <a:buNone/>
            </a:pPr>
            <a:r>
              <a:rPr lang="en-US" dirty="0" smtClean="0"/>
              <a:t>Open Issues for TCI state switching requirements</a:t>
            </a:r>
          </a:p>
          <a:p>
            <a:pPr marL="914400" lvl="1" indent="-457200">
              <a:buFont typeface="+mj-lt"/>
              <a:buAutoNum type="arabicPeriod"/>
            </a:pPr>
            <a:r>
              <a:rPr lang="en-US" dirty="0" smtClean="0"/>
              <a:t>Definition of known/unknown TCI state </a:t>
            </a:r>
          </a:p>
          <a:p>
            <a:pPr marL="914400" lvl="1" indent="-457200">
              <a:buFont typeface="+mj-lt"/>
              <a:buAutoNum type="arabicPeriod"/>
            </a:pPr>
            <a:r>
              <a:rPr lang="en-US" dirty="0" smtClean="0"/>
              <a:t>MAC CE based TCI state switch for PDCCH</a:t>
            </a:r>
          </a:p>
          <a:p>
            <a:pPr marL="914400" lvl="1" indent="-457200">
              <a:buFont typeface="+mj-lt"/>
              <a:buAutoNum type="arabicPeriod"/>
            </a:pPr>
            <a:r>
              <a:rPr lang="en-US" dirty="0" smtClean="0"/>
              <a:t>DCI based TCI state switch for PDSCH</a:t>
            </a:r>
          </a:p>
          <a:p>
            <a:pPr marL="914400" lvl="1" indent="-457200">
              <a:buFont typeface="+mj-lt"/>
              <a:buAutoNum type="arabicPeriod"/>
            </a:pPr>
            <a:r>
              <a:rPr lang="en-US" dirty="0" smtClean="0"/>
              <a:t>Requirements for RRC based TCI state switch</a:t>
            </a:r>
            <a:endParaRPr lang="en-US" dirty="0"/>
          </a:p>
          <a:p>
            <a:pPr marL="914400" lvl="1" indent="-457200">
              <a:buFont typeface="+mj-lt"/>
              <a:buAutoNum type="arabicPeriod"/>
            </a:pPr>
            <a:r>
              <a:rPr lang="en-US" dirty="0" smtClean="0"/>
              <a:t>Interruption due to TCI state switch</a:t>
            </a:r>
          </a:p>
          <a:p>
            <a:pPr marL="914400" lvl="1" indent="-457200">
              <a:buFont typeface="+mj-lt"/>
              <a:buAutoNum type="arabicPeriod"/>
            </a:pPr>
            <a:r>
              <a:rPr lang="en-GB" dirty="0"/>
              <a:t>TCI for </a:t>
            </a:r>
            <a:r>
              <a:rPr lang="en-GB" dirty="0" err="1"/>
              <a:t>SCell</a:t>
            </a:r>
            <a:r>
              <a:rPr lang="en-GB" dirty="0"/>
              <a:t> </a:t>
            </a:r>
            <a:r>
              <a:rPr lang="en-GB" dirty="0" smtClean="0"/>
              <a:t>activation (addressed in </a:t>
            </a:r>
            <a:r>
              <a:rPr lang="en-GB" dirty="0" err="1" smtClean="0"/>
              <a:t>SCell</a:t>
            </a:r>
            <a:r>
              <a:rPr lang="en-GB" dirty="0" smtClean="0"/>
              <a:t> activation)</a:t>
            </a:r>
          </a:p>
          <a:p>
            <a:pPr marL="914400" lvl="1" indent="-457200">
              <a:buFont typeface="+mj-lt"/>
              <a:buAutoNum type="arabicPeriod"/>
            </a:pPr>
            <a:r>
              <a:rPr lang="en-GB" dirty="0" smtClean="0"/>
              <a:t>Requirement for MAC-CE based active TCI state list activation</a:t>
            </a:r>
            <a:endParaRPr lang="en-US" dirty="0" smtClean="0"/>
          </a:p>
          <a:p>
            <a:endParaRPr lang="en-US" dirty="0"/>
          </a:p>
        </p:txBody>
      </p:sp>
    </p:spTree>
    <p:extLst>
      <p:ext uri="{BB962C8B-B14F-4D97-AF65-F5344CB8AC3E}">
        <p14:creationId xmlns:p14="http://schemas.microsoft.com/office/powerpoint/2010/main" val="4014608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 forward on definition of Known TCI state</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u="sng" dirty="0" smtClean="0">
                <a:solidFill>
                  <a:srgbClr val="00B050"/>
                </a:solidFill>
              </a:rPr>
              <a:t>Agreements</a:t>
            </a:r>
          </a:p>
          <a:p>
            <a:pPr lvl="1"/>
            <a:r>
              <a:rPr lang="en-US" dirty="0" smtClean="0">
                <a:solidFill>
                  <a:srgbClr val="00B050"/>
                </a:solidFill>
              </a:rPr>
              <a:t>Definition of known TCI state </a:t>
            </a:r>
            <a:r>
              <a:rPr lang="en-US" dirty="0">
                <a:solidFill>
                  <a:srgbClr val="00B050"/>
                </a:solidFill>
              </a:rPr>
              <a:t>for UE supporting Power Class 1 </a:t>
            </a:r>
          </a:p>
          <a:p>
            <a:pPr lvl="2">
              <a:buFont typeface="Calibri" panose="020F0502020204030204" pitchFamily="34" charset="0"/>
              <a:buChar char="−"/>
            </a:pPr>
            <a:r>
              <a:rPr lang="en-US" dirty="0" smtClean="0">
                <a:solidFill>
                  <a:srgbClr val="00B050"/>
                </a:solidFill>
              </a:rPr>
              <a:t>L1-RSRP or L3-RSRP </a:t>
            </a:r>
            <a:r>
              <a:rPr lang="en-US" dirty="0" smtClean="0">
                <a:solidFill>
                  <a:srgbClr val="00B050"/>
                </a:solidFill>
              </a:rPr>
              <a:t>report made in [</a:t>
            </a:r>
            <a:r>
              <a:rPr lang="en-US" dirty="0">
                <a:solidFill>
                  <a:srgbClr val="00B050"/>
                </a:solidFill>
              </a:rPr>
              <a:t>x</a:t>
            </a:r>
            <a:r>
              <a:rPr lang="en-US" dirty="0" smtClean="0">
                <a:solidFill>
                  <a:srgbClr val="00B050"/>
                </a:solidFill>
              </a:rPr>
              <a:t>] </a:t>
            </a:r>
            <a:r>
              <a:rPr lang="en-US" dirty="0" err="1" smtClean="0">
                <a:solidFill>
                  <a:srgbClr val="00B050"/>
                </a:solidFill>
              </a:rPr>
              <a:t>ms</a:t>
            </a:r>
            <a:r>
              <a:rPr lang="en-US" dirty="0" smtClean="0">
                <a:solidFill>
                  <a:srgbClr val="00B050"/>
                </a:solidFill>
              </a:rPr>
              <a:t> </a:t>
            </a:r>
            <a:endParaRPr lang="en-US" dirty="0" smtClean="0">
              <a:solidFill>
                <a:srgbClr val="00B050"/>
              </a:solidFill>
            </a:endParaRPr>
          </a:p>
          <a:p>
            <a:pPr lvl="1">
              <a:lnSpc>
                <a:spcPct val="100000"/>
              </a:lnSpc>
            </a:pPr>
            <a:r>
              <a:rPr lang="en-US" dirty="0">
                <a:solidFill>
                  <a:srgbClr val="00B050"/>
                </a:solidFill>
              </a:rPr>
              <a:t>The TCI state is detectable during the TCI state switching </a:t>
            </a:r>
            <a:r>
              <a:rPr lang="en-US" dirty="0" smtClean="0">
                <a:solidFill>
                  <a:srgbClr val="00B050"/>
                </a:solidFill>
              </a:rPr>
              <a:t>period for both known and unknown </a:t>
            </a:r>
            <a:r>
              <a:rPr lang="en-US" dirty="0">
                <a:solidFill>
                  <a:srgbClr val="00B050"/>
                </a:solidFill>
              </a:rPr>
              <a:t>TCI state </a:t>
            </a:r>
            <a:r>
              <a:rPr lang="en-US" dirty="0" smtClean="0">
                <a:solidFill>
                  <a:srgbClr val="00B050"/>
                </a:solidFill>
              </a:rPr>
              <a:t>switching requirement</a:t>
            </a:r>
            <a:endParaRPr lang="en-US" dirty="0">
              <a:solidFill>
                <a:srgbClr val="00B050"/>
              </a:solidFill>
            </a:endParaRPr>
          </a:p>
          <a:p>
            <a:pPr marL="914400" lvl="2" indent="0">
              <a:buNone/>
            </a:pPr>
            <a:endParaRPr lang="en-US" dirty="0" smtClean="0"/>
          </a:p>
          <a:p>
            <a:pPr marL="0" indent="0">
              <a:buNone/>
            </a:pPr>
            <a:r>
              <a:rPr lang="en-US" u="sng" dirty="0" smtClean="0"/>
              <a:t>Open Issues</a:t>
            </a:r>
          </a:p>
          <a:p>
            <a:pPr lvl="1"/>
            <a:r>
              <a:rPr lang="en-US" dirty="0" smtClean="0"/>
              <a:t>Value of x for UE supporting Power Class 1</a:t>
            </a:r>
          </a:p>
          <a:p>
            <a:pPr lvl="1"/>
            <a:r>
              <a:rPr lang="en-US" dirty="0" smtClean="0"/>
              <a:t>Applicability </a:t>
            </a:r>
            <a:r>
              <a:rPr lang="en-US" dirty="0"/>
              <a:t>of known/ unknown TCI state for UE supporting Power Class 2/3/4</a:t>
            </a:r>
          </a:p>
          <a:p>
            <a:pPr lvl="2">
              <a:buFont typeface="Calibri" panose="020F0502020204030204" pitchFamily="34" charset="0"/>
              <a:buChar char="−"/>
            </a:pPr>
            <a:r>
              <a:rPr lang="en-US" dirty="0" smtClean="0"/>
              <a:t>Option 1: Only unknown</a:t>
            </a:r>
          </a:p>
          <a:p>
            <a:pPr lvl="2">
              <a:buFont typeface="Calibri" panose="020F0502020204030204" pitchFamily="34" charset="0"/>
              <a:buChar char="−"/>
            </a:pPr>
            <a:r>
              <a:rPr lang="en-US" dirty="0"/>
              <a:t>Option </a:t>
            </a:r>
            <a:r>
              <a:rPr lang="en-US" dirty="0" smtClean="0"/>
              <a:t>2: </a:t>
            </a:r>
            <a:r>
              <a:rPr lang="en-US" dirty="0"/>
              <a:t>Both known and </a:t>
            </a:r>
            <a:r>
              <a:rPr lang="en-US" dirty="0" smtClean="0"/>
              <a:t>unknown</a:t>
            </a:r>
            <a:endParaRPr lang="en-US" dirty="0"/>
          </a:p>
        </p:txBody>
      </p:sp>
    </p:spTree>
    <p:extLst>
      <p:ext uri="{BB962C8B-B14F-4D97-AF65-F5344CB8AC3E}">
        <p14:creationId xmlns:p14="http://schemas.microsoft.com/office/powerpoint/2010/main" val="2611222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36658"/>
          </a:xfrm>
        </p:spPr>
        <p:txBody>
          <a:bodyPr>
            <a:normAutofit/>
          </a:bodyPr>
          <a:lstStyle/>
          <a:p>
            <a:r>
              <a:rPr lang="en-US" sz="4000" dirty="0" smtClean="0"/>
              <a:t>Way forward on MAC CE based TCI state switch</a:t>
            </a:r>
            <a:endParaRPr lang="en-US" sz="4000" dirty="0"/>
          </a:p>
        </p:txBody>
      </p:sp>
      <p:sp>
        <p:nvSpPr>
          <p:cNvPr id="3" name="Content Placeholder 2"/>
          <p:cNvSpPr>
            <a:spLocks noGrp="1"/>
          </p:cNvSpPr>
          <p:nvPr>
            <p:ph idx="1"/>
          </p:nvPr>
        </p:nvSpPr>
        <p:spPr>
          <a:xfrm>
            <a:off x="838200" y="1201784"/>
            <a:ext cx="10515600" cy="4975179"/>
          </a:xfrm>
        </p:spPr>
        <p:txBody>
          <a:bodyPr>
            <a:normAutofit fontScale="92500"/>
          </a:bodyPr>
          <a:lstStyle/>
          <a:p>
            <a:pPr marL="0" indent="0">
              <a:buNone/>
            </a:pPr>
            <a:r>
              <a:rPr lang="en-US" u="sng" dirty="0" smtClean="0">
                <a:solidFill>
                  <a:srgbClr val="00B050"/>
                </a:solidFill>
              </a:rPr>
              <a:t>Agreements</a:t>
            </a:r>
          </a:p>
          <a:p>
            <a:pPr lvl="1"/>
            <a:r>
              <a:rPr lang="en-US" dirty="0" smtClean="0">
                <a:solidFill>
                  <a:srgbClr val="00B050"/>
                </a:solidFill>
              </a:rPr>
              <a:t>Definition of switching delay: From the slot with PDSCH carrying the activation command to the slot when PDCCH can be received based on new TCI state</a:t>
            </a:r>
          </a:p>
          <a:p>
            <a:pPr lvl="1"/>
            <a:r>
              <a:rPr lang="en-US" dirty="0" smtClean="0">
                <a:solidFill>
                  <a:srgbClr val="00B050"/>
                </a:solidFill>
              </a:rPr>
              <a:t>For UE supporting Power Class 1</a:t>
            </a:r>
          </a:p>
          <a:p>
            <a:pPr lvl="2"/>
            <a:r>
              <a:rPr lang="en-US" dirty="0" smtClean="0">
                <a:solidFill>
                  <a:srgbClr val="00B050"/>
                </a:solidFill>
              </a:rPr>
              <a:t>Requirements are defined for </a:t>
            </a:r>
            <a:r>
              <a:rPr lang="en-US" dirty="0" smtClean="0">
                <a:solidFill>
                  <a:srgbClr val="00B050"/>
                </a:solidFill>
              </a:rPr>
              <a:t>known and </a:t>
            </a:r>
            <a:r>
              <a:rPr lang="en-US" dirty="0" err="1" smtClean="0">
                <a:solidFill>
                  <a:srgbClr val="00B050"/>
                </a:solidFill>
              </a:rPr>
              <a:t>unkown</a:t>
            </a:r>
            <a:r>
              <a:rPr lang="en-US" dirty="0" smtClean="0">
                <a:solidFill>
                  <a:srgbClr val="00B050"/>
                </a:solidFill>
              </a:rPr>
              <a:t> </a:t>
            </a:r>
            <a:r>
              <a:rPr lang="en-US" dirty="0" smtClean="0">
                <a:solidFill>
                  <a:srgbClr val="00B050"/>
                </a:solidFill>
              </a:rPr>
              <a:t>TCI </a:t>
            </a:r>
            <a:r>
              <a:rPr lang="en-US" dirty="0" smtClean="0">
                <a:solidFill>
                  <a:srgbClr val="00B050"/>
                </a:solidFill>
              </a:rPr>
              <a:t>state</a:t>
            </a:r>
          </a:p>
          <a:p>
            <a:pPr lvl="2"/>
            <a:r>
              <a:rPr lang="en-US" dirty="0">
                <a:solidFill>
                  <a:srgbClr val="00B050"/>
                </a:solidFill>
              </a:rPr>
              <a:t>The switching delay for unknown case </a:t>
            </a:r>
            <a:r>
              <a:rPr lang="en-US" dirty="0" smtClean="0">
                <a:solidFill>
                  <a:srgbClr val="00B050"/>
                </a:solidFill>
              </a:rPr>
              <a:t>may include </a:t>
            </a:r>
            <a:r>
              <a:rPr lang="en-US" dirty="0">
                <a:solidFill>
                  <a:srgbClr val="00B050"/>
                </a:solidFill>
              </a:rPr>
              <a:t>time for L1-RSRP </a:t>
            </a:r>
            <a:r>
              <a:rPr lang="en-US" dirty="0" smtClean="0">
                <a:solidFill>
                  <a:srgbClr val="00B050"/>
                </a:solidFill>
              </a:rPr>
              <a:t>measurement</a:t>
            </a:r>
            <a:endParaRPr lang="en-US" dirty="0" smtClean="0">
              <a:solidFill>
                <a:srgbClr val="00B050"/>
              </a:solidFill>
            </a:endParaRPr>
          </a:p>
          <a:p>
            <a:pPr lvl="1"/>
            <a:r>
              <a:rPr lang="en-US" dirty="0" smtClean="0">
                <a:solidFill>
                  <a:srgbClr val="00B050"/>
                </a:solidFill>
              </a:rPr>
              <a:t>Requirement </a:t>
            </a:r>
            <a:r>
              <a:rPr lang="en-US" dirty="0" smtClean="0">
                <a:solidFill>
                  <a:srgbClr val="00B050"/>
                </a:solidFill>
              </a:rPr>
              <a:t>for switching delay for known case: T</a:t>
            </a:r>
            <a:r>
              <a:rPr lang="en-US" baseline="-25000" dirty="0" smtClean="0">
                <a:solidFill>
                  <a:srgbClr val="00B050"/>
                </a:solidFill>
              </a:rPr>
              <a:t>HARQ</a:t>
            </a:r>
            <a:r>
              <a:rPr lang="en-US" dirty="0" smtClean="0">
                <a:solidFill>
                  <a:srgbClr val="00B050"/>
                </a:solidFill>
              </a:rPr>
              <a:t> + </a:t>
            </a:r>
            <a:r>
              <a:rPr lang="en-US" dirty="0" smtClean="0">
                <a:solidFill>
                  <a:srgbClr val="00B050"/>
                </a:solidFill>
              </a:rPr>
              <a:t>3ms</a:t>
            </a:r>
          </a:p>
          <a:p>
            <a:pPr marL="0" indent="0">
              <a:buNone/>
            </a:pPr>
            <a:r>
              <a:rPr lang="en-US" u="sng" dirty="0" smtClean="0"/>
              <a:t>Open </a:t>
            </a:r>
            <a:r>
              <a:rPr lang="en-US" u="sng" dirty="0" smtClean="0"/>
              <a:t>Issues</a:t>
            </a:r>
            <a:endParaRPr lang="en-US" u="sng" dirty="0"/>
          </a:p>
          <a:p>
            <a:pPr lvl="1"/>
            <a:r>
              <a:rPr lang="en-US" dirty="0"/>
              <a:t>Requirements </a:t>
            </a:r>
            <a:r>
              <a:rPr lang="en-US" dirty="0" smtClean="0"/>
              <a:t>for known/unknown </a:t>
            </a:r>
            <a:r>
              <a:rPr lang="en-US" dirty="0"/>
              <a:t>for UE supporting Power Class 2/3/4</a:t>
            </a:r>
          </a:p>
          <a:p>
            <a:pPr lvl="2"/>
            <a:r>
              <a:rPr lang="en-US" dirty="0"/>
              <a:t>Option 1: Only unknown</a:t>
            </a:r>
          </a:p>
          <a:p>
            <a:pPr lvl="2"/>
            <a:r>
              <a:rPr lang="en-US" dirty="0" smtClean="0"/>
              <a:t>Option </a:t>
            </a:r>
            <a:r>
              <a:rPr lang="en-US" dirty="0"/>
              <a:t>2: known and </a:t>
            </a:r>
            <a:r>
              <a:rPr lang="en-US" dirty="0" smtClean="0"/>
              <a:t>unknown</a:t>
            </a:r>
            <a:endParaRPr lang="en-US" dirty="0"/>
          </a:p>
          <a:p>
            <a:pPr lvl="1">
              <a:lnSpc>
                <a:spcPct val="100000"/>
              </a:lnSpc>
            </a:pPr>
            <a:r>
              <a:rPr lang="en-US" dirty="0"/>
              <a:t>FFS if RAN4 need to take into account the case that UE never report L1-RSRP or L3-RSRP for target TCI to network before receiving the TCI change command</a:t>
            </a:r>
          </a:p>
          <a:p>
            <a:pPr marL="914400" lvl="2" indent="0">
              <a:buNone/>
            </a:pPr>
            <a:endParaRPr lang="en-US" dirty="0" smtClean="0"/>
          </a:p>
        </p:txBody>
      </p:sp>
    </p:spTree>
    <p:extLst>
      <p:ext uri="{BB962C8B-B14F-4D97-AF65-F5344CB8AC3E}">
        <p14:creationId xmlns:p14="http://schemas.microsoft.com/office/powerpoint/2010/main" val="3759352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88909"/>
          </a:xfrm>
        </p:spPr>
        <p:txBody>
          <a:bodyPr>
            <a:normAutofit/>
          </a:bodyPr>
          <a:lstStyle/>
          <a:p>
            <a:r>
              <a:rPr lang="en-US" sz="4000" dirty="0" smtClean="0"/>
              <a:t>Way forward on DCI based TCI state switch</a:t>
            </a:r>
            <a:endParaRPr lang="en-US" sz="4000" dirty="0"/>
          </a:p>
        </p:txBody>
      </p:sp>
      <p:sp>
        <p:nvSpPr>
          <p:cNvPr id="3" name="Content Placeholder 2"/>
          <p:cNvSpPr>
            <a:spLocks noGrp="1"/>
          </p:cNvSpPr>
          <p:nvPr>
            <p:ph idx="1"/>
          </p:nvPr>
        </p:nvSpPr>
        <p:spPr>
          <a:xfrm>
            <a:off x="838200" y="1254034"/>
            <a:ext cx="10515600" cy="4922929"/>
          </a:xfrm>
        </p:spPr>
        <p:txBody>
          <a:bodyPr>
            <a:normAutofit/>
          </a:bodyPr>
          <a:lstStyle/>
          <a:p>
            <a:pPr marL="0" indent="0">
              <a:buNone/>
            </a:pPr>
            <a:r>
              <a:rPr lang="en-US" u="sng" dirty="0" smtClean="0">
                <a:solidFill>
                  <a:srgbClr val="00B050"/>
                </a:solidFill>
              </a:rPr>
              <a:t>Agreements</a:t>
            </a:r>
          </a:p>
          <a:p>
            <a:pPr lvl="1"/>
            <a:r>
              <a:rPr lang="en-US" dirty="0" smtClean="0">
                <a:solidFill>
                  <a:srgbClr val="00B050"/>
                </a:solidFill>
              </a:rPr>
              <a:t>Definition of switching delay: From the last symbol of PDCCH to first symbol of PDSCH</a:t>
            </a:r>
          </a:p>
          <a:p>
            <a:pPr lvl="1"/>
            <a:r>
              <a:rPr lang="en-US" dirty="0">
                <a:solidFill>
                  <a:srgbClr val="00B050"/>
                </a:solidFill>
              </a:rPr>
              <a:t>For UE supporting Power Class </a:t>
            </a:r>
            <a:r>
              <a:rPr lang="en-US" dirty="0" smtClean="0">
                <a:solidFill>
                  <a:srgbClr val="00B050"/>
                </a:solidFill>
              </a:rPr>
              <a:t>1 </a:t>
            </a:r>
            <a:endParaRPr lang="en-US" dirty="0" smtClean="0">
              <a:solidFill>
                <a:srgbClr val="00B050"/>
              </a:solidFill>
            </a:endParaRPr>
          </a:p>
          <a:p>
            <a:pPr lvl="2"/>
            <a:r>
              <a:rPr lang="en-US" dirty="0">
                <a:solidFill>
                  <a:srgbClr val="00B050"/>
                </a:solidFill>
              </a:rPr>
              <a:t>Requirements </a:t>
            </a:r>
            <a:r>
              <a:rPr lang="en-US" dirty="0">
                <a:solidFill>
                  <a:srgbClr val="00B050"/>
                </a:solidFill>
              </a:rPr>
              <a:t>are defined for known TCI state</a:t>
            </a:r>
          </a:p>
          <a:p>
            <a:pPr lvl="2"/>
            <a:r>
              <a:rPr lang="en-US" dirty="0">
                <a:solidFill>
                  <a:srgbClr val="00B050"/>
                </a:solidFill>
              </a:rPr>
              <a:t>No requirements for unknown TCI state</a:t>
            </a:r>
          </a:p>
          <a:p>
            <a:pPr lvl="1"/>
            <a:r>
              <a:rPr lang="en-US" dirty="0" smtClean="0">
                <a:solidFill>
                  <a:srgbClr val="00B050"/>
                </a:solidFill>
              </a:rPr>
              <a:t>Requirement for switching delay for known TCI state: UE capability for </a:t>
            </a:r>
            <a:r>
              <a:rPr lang="en-US" i="1" dirty="0" err="1" smtClean="0">
                <a:solidFill>
                  <a:srgbClr val="00B050"/>
                </a:solidFill>
              </a:rPr>
              <a:t>timeDurationForQCL</a:t>
            </a:r>
            <a:r>
              <a:rPr lang="en-US" i="1" dirty="0" smtClean="0">
                <a:solidFill>
                  <a:srgbClr val="00B050"/>
                </a:solidFill>
              </a:rPr>
              <a:t> </a:t>
            </a:r>
          </a:p>
          <a:p>
            <a:pPr lvl="1"/>
            <a:r>
              <a:rPr lang="en-US" dirty="0" smtClean="0">
                <a:solidFill>
                  <a:srgbClr val="00B050"/>
                </a:solidFill>
              </a:rPr>
              <a:t>In RRM test for DCI based TCI state switch, PDSCH is always scheduled with lowest MCS for new TCI state</a:t>
            </a:r>
          </a:p>
          <a:p>
            <a:pPr marL="0" indent="0">
              <a:buNone/>
            </a:pPr>
            <a:r>
              <a:rPr lang="en-US" u="sng" dirty="0" smtClean="0"/>
              <a:t>Open Issues</a:t>
            </a:r>
          </a:p>
          <a:p>
            <a:pPr lvl="1"/>
            <a:r>
              <a:rPr lang="en-US" dirty="0" smtClean="0"/>
              <a:t>FFS </a:t>
            </a:r>
            <a:r>
              <a:rPr lang="en-US" dirty="0" smtClean="0"/>
              <a:t>for UE </a:t>
            </a:r>
            <a:r>
              <a:rPr lang="en-US" dirty="0" smtClean="0"/>
              <a:t>supporting Power Class </a:t>
            </a:r>
            <a:r>
              <a:rPr lang="en-US" dirty="0" smtClean="0"/>
              <a:t>2/3/4</a:t>
            </a:r>
          </a:p>
          <a:p>
            <a:pPr marL="457200" lvl="1" indent="0">
              <a:buNone/>
            </a:pPr>
            <a:endParaRPr lang="en-US" dirty="0"/>
          </a:p>
        </p:txBody>
      </p:sp>
    </p:spTree>
    <p:extLst>
      <p:ext uri="{BB962C8B-B14F-4D97-AF65-F5344CB8AC3E}">
        <p14:creationId xmlns:p14="http://schemas.microsoft.com/office/powerpoint/2010/main" val="3935730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Way forward on RRC based TCI state switch</a:t>
            </a:r>
            <a:endParaRPr lang="en-US" sz="4000" dirty="0"/>
          </a:p>
        </p:txBody>
      </p:sp>
      <p:sp>
        <p:nvSpPr>
          <p:cNvPr id="3" name="Content Placeholder 2"/>
          <p:cNvSpPr>
            <a:spLocks noGrp="1"/>
          </p:cNvSpPr>
          <p:nvPr>
            <p:ph idx="1"/>
          </p:nvPr>
        </p:nvSpPr>
        <p:spPr/>
        <p:txBody>
          <a:bodyPr/>
          <a:lstStyle/>
          <a:p>
            <a:pPr marL="0" indent="0">
              <a:buNone/>
            </a:pPr>
            <a:r>
              <a:rPr lang="en-US" u="sng" dirty="0" smtClean="0"/>
              <a:t>Agreements: </a:t>
            </a:r>
          </a:p>
          <a:p>
            <a:pPr marL="0" indent="0">
              <a:buNone/>
            </a:pPr>
            <a:endParaRPr lang="en-US" u="sng" dirty="0" smtClean="0"/>
          </a:p>
          <a:p>
            <a:pPr lvl="1"/>
            <a:r>
              <a:rPr lang="en-US" dirty="0" smtClean="0">
                <a:solidFill>
                  <a:srgbClr val="00B050"/>
                </a:solidFill>
              </a:rPr>
              <a:t>If RRC based TCI state switching delay requirements are defined</a:t>
            </a:r>
          </a:p>
          <a:p>
            <a:pPr lvl="2"/>
            <a:r>
              <a:rPr lang="en-US" dirty="0" smtClean="0">
                <a:solidFill>
                  <a:srgbClr val="00B050"/>
                </a:solidFill>
              </a:rPr>
              <a:t>Option 1: Yes (DoCoMo)</a:t>
            </a:r>
          </a:p>
          <a:p>
            <a:pPr lvl="2"/>
            <a:endParaRPr lang="en-US" dirty="0"/>
          </a:p>
        </p:txBody>
      </p:sp>
    </p:spTree>
    <p:extLst>
      <p:ext uri="{BB962C8B-B14F-4D97-AF65-F5344CB8AC3E}">
        <p14:creationId xmlns:p14="http://schemas.microsoft.com/office/powerpoint/2010/main" val="13953787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Way forward on Interruptions for TCI state switch</a:t>
            </a:r>
            <a:endParaRPr lang="en-US" sz="4000" dirty="0"/>
          </a:p>
        </p:txBody>
      </p:sp>
      <p:sp>
        <p:nvSpPr>
          <p:cNvPr id="3" name="Content Placeholder 2"/>
          <p:cNvSpPr>
            <a:spLocks noGrp="1"/>
          </p:cNvSpPr>
          <p:nvPr>
            <p:ph idx="1"/>
          </p:nvPr>
        </p:nvSpPr>
        <p:spPr/>
        <p:txBody>
          <a:bodyPr>
            <a:normAutofit lnSpcReduction="10000"/>
          </a:bodyPr>
          <a:lstStyle/>
          <a:p>
            <a:pPr marL="0" indent="0">
              <a:buNone/>
            </a:pPr>
            <a:r>
              <a:rPr lang="en-US" u="sng" dirty="0" smtClean="0">
                <a:solidFill>
                  <a:srgbClr val="00B050"/>
                </a:solidFill>
              </a:rPr>
              <a:t>Agreements</a:t>
            </a:r>
          </a:p>
          <a:p>
            <a:pPr lvl="1" hangingPunct="0"/>
            <a:r>
              <a:rPr lang="en-GB" dirty="0" smtClean="0">
                <a:solidFill>
                  <a:srgbClr val="00B050"/>
                </a:solidFill>
              </a:rPr>
              <a:t>No interruption </a:t>
            </a:r>
            <a:r>
              <a:rPr lang="en-GB" dirty="0">
                <a:solidFill>
                  <a:srgbClr val="00B050"/>
                </a:solidFill>
              </a:rPr>
              <a:t>allowed due to DCI based TCI switching except for intra-band non-contiguous CA </a:t>
            </a:r>
            <a:r>
              <a:rPr lang="en-GB" dirty="0" smtClean="0">
                <a:solidFill>
                  <a:srgbClr val="00B050"/>
                </a:solidFill>
              </a:rPr>
              <a:t>case</a:t>
            </a:r>
          </a:p>
          <a:p>
            <a:pPr lvl="2" hangingPunct="0"/>
            <a:r>
              <a:rPr lang="en-GB" dirty="0" smtClean="0">
                <a:solidFill>
                  <a:srgbClr val="00B050"/>
                </a:solidFill>
              </a:rPr>
              <a:t>FFS on the case if the propagation time is changed due to TCI state switching</a:t>
            </a:r>
            <a:endParaRPr lang="en-US" dirty="0">
              <a:solidFill>
                <a:srgbClr val="00B050"/>
              </a:solidFill>
            </a:endParaRPr>
          </a:p>
          <a:p>
            <a:pPr lvl="1" hangingPunct="0"/>
            <a:r>
              <a:rPr lang="en-GB" dirty="0" smtClean="0">
                <a:solidFill>
                  <a:srgbClr val="00B050"/>
                </a:solidFill>
              </a:rPr>
              <a:t>No interruption </a:t>
            </a:r>
            <a:r>
              <a:rPr lang="en-GB" dirty="0">
                <a:solidFill>
                  <a:srgbClr val="00B050"/>
                </a:solidFill>
              </a:rPr>
              <a:t>allowed due to MAC based TCI switching except for intra-band non-contiguous CA </a:t>
            </a:r>
            <a:r>
              <a:rPr lang="en-GB" dirty="0" smtClean="0">
                <a:solidFill>
                  <a:srgbClr val="00B050"/>
                </a:solidFill>
              </a:rPr>
              <a:t>case</a:t>
            </a:r>
          </a:p>
          <a:p>
            <a:pPr lvl="2" hangingPunct="0"/>
            <a:r>
              <a:rPr lang="en-GB" dirty="0">
                <a:solidFill>
                  <a:srgbClr val="00B050"/>
                </a:solidFill>
              </a:rPr>
              <a:t>FFS on the case if the propagation time is changed due to TCI state </a:t>
            </a:r>
            <a:r>
              <a:rPr lang="en-GB" dirty="0" smtClean="0">
                <a:solidFill>
                  <a:srgbClr val="00B050"/>
                </a:solidFill>
              </a:rPr>
              <a:t>switching</a:t>
            </a:r>
            <a:endParaRPr lang="en-GB" dirty="0" smtClean="0">
              <a:solidFill>
                <a:srgbClr val="00B050"/>
              </a:solidFill>
            </a:endParaRPr>
          </a:p>
          <a:p>
            <a:pPr lvl="2" hangingPunct="0"/>
            <a:r>
              <a:rPr lang="en-GB" dirty="0">
                <a:solidFill>
                  <a:srgbClr val="00B050"/>
                </a:solidFill>
              </a:rPr>
              <a:t>Whether to define scheduling restriction requirement for MAC based TCI switching depends on the conclusions for MRTD.</a:t>
            </a:r>
            <a:endParaRPr lang="en-US" dirty="0">
              <a:solidFill>
                <a:srgbClr val="00B050"/>
              </a:solidFill>
            </a:endParaRPr>
          </a:p>
          <a:p>
            <a:pPr marL="0" indent="0" hangingPunct="0">
              <a:buNone/>
            </a:pPr>
            <a:r>
              <a:rPr lang="en-US" u="sng" dirty="0" smtClean="0"/>
              <a:t>Open Issues</a:t>
            </a:r>
          </a:p>
          <a:p>
            <a:pPr lvl="1" hangingPunct="0"/>
            <a:r>
              <a:rPr lang="en-US" dirty="0" smtClean="0"/>
              <a:t>Interruption due to RRC based TCI state switch if defined</a:t>
            </a:r>
          </a:p>
          <a:p>
            <a:pPr lvl="2" hangingPunct="0"/>
            <a:r>
              <a:rPr lang="en-US" dirty="0" smtClean="0"/>
              <a:t>Option </a:t>
            </a:r>
            <a:r>
              <a:rPr lang="en-US" dirty="0" smtClean="0"/>
              <a:t>1: Yes </a:t>
            </a:r>
            <a:endParaRPr lang="en-US" dirty="0" smtClean="0"/>
          </a:p>
          <a:p>
            <a:pPr lvl="2" hangingPunct="0"/>
            <a:r>
              <a:rPr lang="en-US" dirty="0" smtClean="0"/>
              <a:t>Option 2: No </a:t>
            </a:r>
          </a:p>
          <a:p>
            <a:pPr lvl="1"/>
            <a:endParaRPr lang="en-US" dirty="0"/>
          </a:p>
        </p:txBody>
      </p:sp>
    </p:spTree>
    <p:extLst>
      <p:ext uri="{BB962C8B-B14F-4D97-AF65-F5344CB8AC3E}">
        <p14:creationId xmlns:p14="http://schemas.microsoft.com/office/powerpoint/2010/main" val="16062822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Way forward on MAC CE based active TCI state list update</a:t>
            </a:r>
            <a:endParaRPr lang="en-US" sz="4000" dirty="0"/>
          </a:p>
        </p:txBody>
      </p:sp>
      <p:sp>
        <p:nvSpPr>
          <p:cNvPr id="3" name="Content Placeholder 2"/>
          <p:cNvSpPr>
            <a:spLocks noGrp="1"/>
          </p:cNvSpPr>
          <p:nvPr>
            <p:ph idx="1"/>
          </p:nvPr>
        </p:nvSpPr>
        <p:spPr/>
        <p:txBody>
          <a:bodyPr/>
          <a:lstStyle/>
          <a:p>
            <a:pPr marL="0" indent="0">
              <a:buNone/>
            </a:pPr>
            <a:r>
              <a:rPr lang="en-US" u="sng" dirty="0" smtClean="0"/>
              <a:t>Background</a:t>
            </a:r>
          </a:p>
          <a:p>
            <a:pPr lvl="1"/>
            <a:r>
              <a:rPr lang="en-US" dirty="0" smtClean="0"/>
              <a:t>Necessity to define delay requirement for MAC CE based active TCI state list update with new TCI state and PDSCH to receive on the newly activated TCI state via DCI based switch</a:t>
            </a:r>
          </a:p>
          <a:p>
            <a:pPr lvl="1"/>
            <a:r>
              <a:rPr lang="en-US" dirty="0" smtClean="0"/>
              <a:t>Assumption that UE has measured and reported L1-RSRP on new TCI </a:t>
            </a:r>
            <a:r>
              <a:rPr lang="en-US" dirty="0" smtClean="0"/>
              <a:t>state</a:t>
            </a:r>
          </a:p>
          <a:p>
            <a:pPr marL="457200" lvl="1" indent="0">
              <a:buNone/>
            </a:pPr>
            <a:r>
              <a:rPr lang="en-US" dirty="0" smtClean="0">
                <a:solidFill>
                  <a:srgbClr val="00B050"/>
                </a:solidFill>
              </a:rPr>
              <a:t>Agreement:</a:t>
            </a:r>
            <a:endParaRPr lang="en-US" dirty="0" smtClean="0">
              <a:solidFill>
                <a:srgbClr val="00B050"/>
              </a:solidFill>
            </a:endParaRPr>
          </a:p>
          <a:p>
            <a:pPr lvl="1"/>
            <a:r>
              <a:rPr lang="en-US" dirty="0" smtClean="0">
                <a:solidFill>
                  <a:srgbClr val="00B050"/>
                </a:solidFill>
              </a:rPr>
              <a:t>Requirement </a:t>
            </a:r>
            <a:r>
              <a:rPr lang="en-US" dirty="0" smtClean="0">
                <a:solidFill>
                  <a:srgbClr val="00B050"/>
                </a:solidFill>
              </a:rPr>
              <a:t>for MAC CE based active TCI state list update </a:t>
            </a:r>
            <a:r>
              <a:rPr lang="en-US" dirty="0" smtClean="0">
                <a:solidFill>
                  <a:srgbClr val="00B050"/>
                </a:solidFill>
              </a:rPr>
              <a:t>will be introduced</a:t>
            </a:r>
          </a:p>
          <a:p>
            <a:pPr marL="457200" lvl="1" indent="0">
              <a:buNone/>
            </a:pPr>
            <a:endParaRPr lang="en-US" dirty="0" smtClean="0"/>
          </a:p>
        </p:txBody>
      </p:sp>
    </p:spTree>
    <p:extLst>
      <p:ext uri="{BB962C8B-B14F-4D97-AF65-F5344CB8AC3E}">
        <p14:creationId xmlns:p14="http://schemas.microsoft.com/office/powerpoint/2010/main" val="25458905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TotalTime>
  <Words>579</Words>
  <Application>Microsoft Office PowerPoint</Application>
  <PresentationFormat>Widescreen</PresentationFormat>
  <Paragraphs>68</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Way Forward on TCI State Switching Requirements</vt:lpstr>
      <vt:lpstr>Background</vt:lpstr>
      <vt:lpstr>Way forward on definition of Known TCI state</vt:lpstr>
      <vt:lpstr>Way forward on MAC CE based TCI state switch</vt:lpstr>
      <vt:lpstr>Way forward on DCI based TCI state switch</vt:lpstr>
      <vt:lpstr>Way forward on RRC based TCI state switch</vt:lpstr>
      <vt:lpstr>Way forward on Interruptions for TCI state switch</vt:lpstr>
      <vt:lpstr>Way forward on MAC CE based active TCI state list update</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TCI State Switching Requirements</dc:title>
  <dc:creator>Intel</dc:creator>
  <cp:keywords>CTPClassification=CTP_NT</cp:keywords>
  <cp:lastModifiedBy>Intel</cp:lastModifiedBy>
  <cp:revision>69</cp:revision>
  <dcterms:created xsi:type="dcterms:W3CDTF">2019-04-09T23:20:12Z</dcterms:created>
  <dcterms:modified xsi:type="dcterms:W3CDTF">2019-04-12T03:06:27Z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ca2d6c06-1629-4bb9-8695-e0b8d0e89379</vt:lpwstr>
  </property>
  <property fmtid="{D5CDD505-2E9C-101B-9397-08002B2CF9AE}" pid="3" name="CTP_TimeStamp">
    <vt:lpwstr>2019-04-12 03:06:22Z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