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2" r:id="rId4"/>
    <p:sldId id="274" r:id="rId5"/>
    <p:sldId id="278" r:id="rId6"/>
    <p:sldId id="277" r:id="rId7"/>
    <p:sldId id="273" r:id="rId8"/>
    <p:sldId id="276" r:id="rId9"/>
    <p:sldId id="271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8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90bis</a:t>
            </a:r>
            <a:endParaRPr lang="en-US" altLang="ja-JP" dirty="0"/>
          </a:p>
          <a:p>
            <a:r>
              <a:rPr lang="en-GB" altLang="ja-JP" dirty="0"/>
              <a:t>Xi'an, China, 8</a:t>
            </a:r>
            <a:r>
              <a:rPr lang="en-GB" altLang="ja-JP" baseline="30000" dirty="0"/>
              <a:t>th</a:t>
            </a:r>
            <a:r>
              <a:rPr lang="en-GB" altLang="ja-JP" dirty="0"/>
              <a:t> – 12</a:t>
            </a:r>
            <a:r>
              <a:rPr lang="en-GB" altLang="ja-JP" baseline="30000" dirty="0"/>
              <a:t>th</a:t>
            </a:r>
            <a:r>
              <a:rPr lang="en-GB" altLang="ja-JP" dirty="0"/>
              <a:t> April 2019</a:t>
            </a:r>
            <a:endParaRPr lang="ja-JP" altLang="ja-JP" dirty="0"/>
          </a:p>
          <a:p>
            <a:pPr lvl="0"/>
            <a:r>
              <a:rPr lang="sv-SE" altLang="ja-JP" dirty="0" smtClean="0"/>
              <a:t>Agenda </a:t>
            </a:r>
            <a:r>
              <a:rPr lang="sv-SE" altLang="ja-JP" dirty="0"/>
              <a:t>item:	7.15.5	BS Demodulation</a:t>
            </a:r>
            <a:r>
              <a:rPr lang="sv-SE" altLang="ja-JP" dirty="0" smtClean="0"/>
              <a:t> </a:t>
            </a:r>
            <a:r>
              <a:rPr lang="sv-SE" altLang="ja-JP" dirty="0"/>
              <a:t>[LTE_high_speed_enh2-Perf]</a:t>
            </a:r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R4-1904793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6000" dirty="0" smtClean="0"/>
              <a:t>Way forward </a:t>
            </a:r>
            <a:r>
              <a:rPr kumimoji="1" lang="en-US" altLang="ja-JP" sz="6000" dirty="0"/>
              <a:t>on </a:t>
            </a:r>
            <a:r>
              <a:rPr kumimoji="1" lang="en-US" altLang="ja-JP" sz="6000" dirty="0" smtClean="0"/>
              <a:t>BS demodulation requirement for HST enhancement</a:t>
            </a:r>
            <a:endParaRPr kumimoji="1" lang="ja-JP" altLang="en-US" sz="60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NTT DOCOMO, </a:t>
            </a:r>
            <a:r>
              <a:rPr kumimoji="1" lang="en-US" altLang="ja-JP" dirty="0" smtClean="0"/>
              <a:t>INC</a:t>
            </a:r>
            <a:r>
              <a:rPr lang="en-US" altLang="ja-JP" dirty="0"/>
              <a:t>., </a:t>
            </a:r>
            <a:r>
              <a:rPr lang="en-US" altLang="ja-JP" dirty="0" smtClean="0"/>
              <a:t>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altLang="ja-JP" dirty="0" smtClean="0"/>
              <a:t>In RAN#80, the new </a:t>
            </a:r>
            <a:r>
              <a:rPr lang="en-GB" altLang="ja-JP" dirty="0"/>
              <a:t>WI </a:t>
            </a:r>
            <a:r>
              <a:rPr lang="en-GB" altLang="ja-JP" dirty="0" smtClean="0"/>
              <a:t>on further performance enhancement in high speed scenario was </a:t>
            </a:r>
            <a:r>
              <a:rPr lang="en-GB" altLang="ja-JP" dirty="0"/>
              <a:t>approved </a:t>
            </a:r>
            <a:r>
              <a:rPr lang="en-GB" altLang="ja-JP" dirty="0" smtClean="0"/>
              <a:t>[1</a:t>
            </a:r>
            <a:r>
              <a:rPr lang="en-GB" altLang="ja-JP" dirty="0"/>
              <a:t>].</a:t>
            </a:r>
          </a:p>
          <a:p>
            <a:r>
              <a:rPr lang="en-GB" altLang="ja-JP" dirty="0" smtClean="0"/>
              <a:t>In RAN4 #90, the work plan</a:t>
            </a:r>
            <a:r>
              <a:rPr lang="en-GB" altLang="ja-JP" dirty="0"/>
              <a:t> </a:t>
            </a:r>
            <a:r>
              <a:rPr lang="en-GB" altLang="ja-JP" dirty="0" smtClean="0"/>
              <a:t>[2] and WF on BS demodulation [3] were approved.</a:t>
            </a:r>
          </a:p>
          <a:p>
            <a:r>
              <a:rPr lang="en-GB" altLang="ja-JP" dirty="0" smtClean="0"/>
              <a:t>In RAN4 #90bis, BS performance requirements for high speed were discussed based on contributions [4-6]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50332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PUSCH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The following deployment scenario are considered:</a:t>
            </a:r>
          </a:p>
          <a:p>
            <a:pPr lvl="1"/>
            <a:r>
              <a:rPr kumimoji="1" lang="en-US" altLang="ja-JP" dirty="0" smtClean="0"/>
              <a:t>Open space</a:t>
            </a:r>
          </a:p>
          <a:p>
            <a:pPr lvl="2"/>
            <a:r>
              <a:rPr lang="en-US" altLang="ja-JP" dirty="0" smtClean="0"/>
              <a:t>Bi-directional</a:t>
            </a:r>
            <a:r>
              <a:rPr lang="en-US" altLang="ja-JP" dirty="0"/>
              <a:t> </a:t>
            </a:r>
            <a:r>
              <a:rPr lang="en-US" altLang="ja-JP" dirty="0" smtClean="0"/>
              <a:t>(1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</a:t>
            </a:r>
            <a:r>
              <a:rPr lang="en-US" altLang="ja-JP" dirty="0" smtClean="0"/>
              <a:t>priority</a:t>
            </a:r>
            <a:r>
              <a:rPr lang="en-US" altLang="ja-JP" dirty="0"/>
              <a:t>)</a:t>
            </a:r>
            <a:endParaRPr lang="en-US" altLang="ja-JP" dirty="0" smtClean="0"/>
          </a:p>
          <a:p>
            <a:pPr lvl="2"/>
            <a:r>
              <a:rPr kumimoji="1" lang="en-US" altLang="ja-JP" dirty="0" err="1" smtClean="0"/>
              <a:t>Uni</a:t>
            </a:r>
            <a:r>
              <a:rPr kumimoji="1" lang="en-US" altLang="ja-JP" dirty="0" smtClean="0"/>
              <a:t>-directional</a:t>
            </a:r>
          </a:p>
          <a:p>
            <a:pPr lvl="1"/>
            <a:r>
              <a:rPr lang="en-US" altLang="ja-JP" dirty="0" smtClean="0"/>
              <a:t>Tunnel for multi-antennas</a:t>
            </a:r>
          </a:p>
          <a:p>
            <a:pPr lvl="2"/>
            <a:r>
              <a:rPr lang="en-US" altLang="ja-JP" dirty="0" smtClean="0"/>
              <a:t>Bi-directional (1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priority)</a:t>
            </a:r>
          </a:p>
          <a:p>
            <a:pPr lvl="2"/>
            <a:r>
              <a:rPr lang="en-US" altLang="ja-JP" dirty="0" err="1" smtClean="0"/>
              <a:t>Uni</a:t>
            </a:r>
            <a:r>
              <a:rPr lang="en-US" altLang="ja-JP" dirty="0" smtClean="0"/>
              <a:t>-directional</a:t>
            </a:r>
          </a:p>
          <a:p>
            <a:r>
              <a:rPr lang="en-US" altLang="ja-JP" dirty="0" smtClean="0"/>
              <a:t>BS-Railway </a:t>
            </a:r>
            <a:r>
              <a:rPr lang="en-US" altLang="ja-JP" dirty="0"/>
              <a:t>track distance (</a:t>
            </a:r>
            <a:r>
              <a:rPr lang="en-US" altLang="ja-JP" dirty="0" err="1"/>
              <a:t>Dmin</a:t>
            </a:r>
            <a:r>
              <a:rPr lang="en-US" altLang="ja-JP" dirty="0"/>
              <a:t>) and Initial distance of the train from BS (Ds/2</a:t>
            </a:r>
            <a:r>
              <a:rPr lang="en-US" altLang="ja-JP" dirty="0" smtClean="0"/>
              <a:t>):</a:t>
            </a:r>
          </a:p>
          <a:p>
            <a:pPr lvl="1"/>
            <a:r>
              <a:rPr lang="en-US" altLang="ja-JP" dirty="0" smtClean="0"/>
              <a:t>Same as existing HST scenario 1 for open space and 3 for tunnel</a:t>
            </a:r>
          </a:p>
          <a:p>
            <a:pPr lvl="1"/>
            <a:r>
              <a:rPr lang="en-US" altLang="ja-JP" dirty="0"/>
              <a:t>Other options are not </a:t>
            </a:r>
            <a:r>
              <a:rPr lang="en-US" altLang="ja-JP" dirty="0" smtClean="0"/>
              <a:t>precluded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8922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</a:t>
            </a:r>
            <a:r>
              <a:rPr lang="en-US" altLang="ja-JP" dirty="0"/>
              <a:t>PUSCH for </a:t>
            </a:r>
            <a:r>
              <a:rPr lang="en-US" altLang="ja-JP" dirty="0" smtClean="0"/>
              <a:t>HST for evaluation (not for requirement)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3022497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Deployment scenarios and related parameters (e.g., D</a:t>
            </a:r>
            <a:r>
              <a:rPr lang="en-US" altLang="ja-JP" baseline="-25000" dirty="0" smtClean="0"/>
              <a:t>s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D</a:t>
            </a:r>
            <a:r>
              <a:rPr lang="en-US" altLang="ja-JP" baseline="-25000" dirty="0" err="1" smtClean="0"/>
              <a:t>min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f</a:t>
            </a:r>
            <a:r>
              <a:rPr lang="en-US" altLang="ja-JP" baseline="-25000" dirty="0" err="1" smtClean="0"/>
              <a:t>d</a:t>
            </a:r>
            <a:r>
              <a:rPr lang="en-US" altLang="ja-JP" dirty="0" smtClean="0"/>
              <a:t>) will be decided based on evaluation results. The following parameters should be considered in the evaluation. </a:t>
            </a:r>
          </a:p>
          <a:p>
            <a:r>
              <a:rPr lang="en-US" altLang="ja-JP" dirty="0" smtClean="0"/>
              <a:t>The requirements will be specified based on the outcome of simulation.</a:t>
            </a:r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977987"/>
              </p:ext>
            </p:extLst>
          </p:nvPr>
        </p:nvGraphicFramePr>
        <p:xfrm>
          <a:off x="296090" y="3388297"/>
          <a:ext cx="11599820" cy="3083257"/>
        </p:xfrm>
        <a:graphic>
          <a:graphicData uri="http://schemas.openxmlformats.org/drawingml/2006/table">
            <a:tbl>
              <a:tblPr/>
              <a:tblGrid>
                <a:gridCol w="1750424">
                  <a:extLst>
                    <a:ext uri="{9D8B030D-6E8A-4147-A177-3AD203B41FA5}">
                      <a16:colId xmlns:a16="http://schemas.microsoft.com/office/drawing/2014/main" xmlns="" val="592658504"/>
                    </a:ext>
                  </a:extLst>
                </a:gridCol>
                <a:gridCol w="2462349">
                  <a:extLst>
                    <a:ext uri="{9D8B030D-6E8A-4147-A177-3AD203B41FA5}">
                      <a16:colId xmlns:a16="http://schemas.microsoft.com/office/drawing/2014/main" xmlns="" val="3346653894"/>
                    </a:ext>
                  </a:extLst>
                </a:gridCol>
                <a:gridCol w="2462349">
                  <a:extLst>
                    <a:ext uri="{9D8B030D-6E8A-4147-A177-3AD203B41FA5}">
                      <a16:colId xmlns:a16="http://schemas.microsoft.com/office/drawing/2014/main" xmlns="" val="2550018083"/>
                    </a:ext>
                  </a:extLst>
                </a:gridCol>
                <a:gridCol w="2462349">
                  <a:extLst>
                    <a:ext uri="{9D8B030D-6E8A-4147-A177-3AD203B41FA5}">
                      <a16:colId xmlns:a16="http://schemas.microsoft.com/office/drawing/2014/main" xmlns="" val="3819450771"/>
                    </a:ext>
                  </a:extLst>
                </a:gridCol>
                <a:gridCol w="2462349">
                  <a:extLst>
                    <a:ext uri="{9D8B030D-6E8A-4147-A177-3AD203B41FA5}">
                      <a16:colId xmlns:a16="http://schemas.microsoft.com/office/drawing/2014/main" xmlns="" val="154914091"/>
                    </a:ext>
                  </a:extLst>
                </a:gridCol>
              </a:tblGrid>
              <a:tr h="21269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7899149"/>
                  </a:ext>
                </a:extLst>
              </a:tr>
              <a:tr h="21269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Open space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Tunnel for</a:t>
                      </a:r>
                      <a:r>
                        <a:rPr lang="en-GB" sz="1600" b="1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multi-antennas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027151"/>
                  </a:ext>
                </a:extLst>
              </a:tr>
              <a:tr h="40410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Bi-directional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16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ja-JP" sz="1600" b="1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priority)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 err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Uni</a:t>
                      </a: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-directional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Bi-directional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(1</a:t>
                      </a:r>
                      <a:r>
                        <a:rPr lang="en-US" altLang="ja-JP" sz="1600" b="1" baseline="30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priority)</a:t>
                      </a:r>
                      <a:endParaRPr lang="ja-JP" altLang="ja-JP" sz="1600" b="1" dirty="0" smtClean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dirty="0" err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Uni</a:t>
                      </a:r>
                      <a:r>
                        <a:rPr lang="en-US" altLang="ja-JP" sz="16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-directional</a:t>
                      </a:r>
                      <a:endParaRPr lang="ja-JP" altLang="ja-JP" sz="1600" b="1" dirty="0" smtClean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7604198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D</a:t>
                      </a:r>
                      <a:r>
                        <a:rPr lang="en-GB" sz="1800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</a:t>
                      </a:r>
                      <a:endParaRPr lang="en-GB" sz="18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1000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6613517"/>
                  </a:ext>
                </a:extLst>
              </a:tr>
              <a:tr h="3705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aseline="-25000" dirty="0" err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min</a:t>
                      </a:r>
                      <a:endParaRPr lang="en-GB" sz="18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0329062"/>
                  </a:ext>
                </a:extLst>
              </a:tr>
              <a:tr h="21269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6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</a:t>
                      </a:r>
                      <a:endParaRPr lang="en-GB" sz="16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600" dirty="0" smtClean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500 km/h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ja-JP" sz="1600" dirty="0" smtClean="0"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500 km/h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(Other options are not precluded)</a:t>
                      </a:r>
                      <a:endParaRPr lang="en-GB" altLang="ja-JP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ja-JP" sz="1600" dirty="0" smtClean="0"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6286616"/>
                  </a:ext>
                </a:extLst>
              </a:tr>
              <a:tr h="45119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f</a:t>
                      </a:r>
                      <a:r>
                        <a:rPr lang="en-GB" sz="1600" baseline="-25000" dirty="0" err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d</a:t>
                      </a:r>
                      <a:endParaRPr lang="en-GB" sz="16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2200Hz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1945Hz (1</a:t>
                      </a:r>
                      <a:r>
                        <a:rPr lang="en-GB" altLang="ja-JP" sz="1600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st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priority for initial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simulation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1750Hz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1600Hz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Any values in between acceptable are</a:t>
                      </a: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not precluded</a:t>
                      </a:r>
                      <a:endParaRPr lang="en-GB" altLang="ja-JP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ja-JP" sz="1600" dirty="0" smtClean="0"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ja-JP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ja-JP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023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5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PUSCH for HST for evaluation (not for requirement)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/>
              <a:t>Initial s</a:t>
            </a:r>
            <a:r>
              <a:rPr kumimoji="1" lang="en-US" altLang="ja-JP" dirty="0" smtClean="0"/>
              <a:t>imulation assumption for just information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721911"/>
              </p:ext>
            </p:extLst>
          </p:nvPr>
        </p:nvGraphicFramePr>
        <p:xfrm>
          <a:off x="1828800" y="2063932"/>
          <a:ext cx="8856617" cy="2024308"/>
        </p:xfrm>
        <a:graphic>
          <a:graphicData uri="http://schemas.openxmlformats.org/drawingml/2006/table">
            <a:tbl>
              <a:tblPr firstRow="1" firstCol="1" bandRow="1"/>
              <a:tblGrid>
                <a:gridCol w="3709238">
                  <a:extLst>
                    <a:ext uri="{9D8B030D-6E8A-4147-A177-3AD203B41FA5}">
                      <a16:colId xmlns:a16="http://schemas.microsoft.com/office/drawing/2014/main" xmlns="" val="3089143302"/>
                    </a:ext>
                  </a:extLst>
                </a:gridCol>
                <a:gridCol w="666364">
                  <a:extLst>
                    <a:ext uri="{9D8B030D-6E8A-4147-A177-3AD203B41FA5}">
                      <a16:colId xmlns:a16="http://schemas.microsoft.com/office/drawing/2014/main" xmlns="" val="3660041458"/>
                    </a:ext>
                  </a:extLst>
                </a:gridCol>
                <a:gridCol w="4481015">
                  <a:extLst>
                    <a:ext uri="{9D8B030D-6E8A-4147-A177-3AD203B41FA5}">
                      <a16:colId xmlns:a16="http://schemas.microsoft.com/office/drawing/2014/main" xmlns="" val="52502479"/>
                    </a:ext>
                  </a:extLst>
                </a:gridCol>
              </a:tblGrid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Parameters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Unit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Values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4503619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Bandwidth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MHz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6694665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MCS for PUSCH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QPSK 1/2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16QAM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3/4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3298662"/>
                  </a:ext>
                </a:extLst>
              </a:tr>
              <a:tr h="3174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Propagation condition and correlation matrix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 to the previous slide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29224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Antenna configuration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1x2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33798265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 receiver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MRC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00974207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Noise estimation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Practical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2977298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Time and frequency track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Practical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535946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37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</a:t>
            </a:r>
            <a:r>
              <a:rPr lang="en-US" altLang="ja-JP" dirty="0"/>
              <a:t>PUSCH for </a:t>
            </a:r>
            <a:r>
              <a:rPr lang="en-US" altLang="ja-JP" dirty="0" smtClean="0"/>
              <a:t>UL timing adjustment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60874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PUSCH requirements for UL timing adjustment considering </a:t>
            </a:r>
            <a:r>
              <a:rPr lang="en-US" altLang="ja-JP" dirty="0"/>
              <a:t>500km/h UE </a:t>
            </a:r>
            <a:r>
              <a:rPr lang="en-US" altLang="ja-JP" dirty="0" smtClean="0"/>
              <a:t>velocity</a:t>
            </a:r>
          </a:p>
          <a:p>
            <a:pPr lvl="1"/>
            <a:r>
              <a:rPr lang="en-US" altLang="ja-JP" dirty="0" smtClean="0"/>
              <a:t>Option 1: Introduce the following moving propagation scenario</a:t>
            </a:r>
          </a:p>
          <a:p>
            <a:pPr lvl="1"/>
            <a:r>
              <a:rPr lang="en-US" altLang="ja-JP" dirty="0" smtClean="0"/>
              <a:t>Option 2: Not introduce new moving propagation scenario</a:t>
            </a:r>
          </a:p>
          <a:p>
            <a:pPr lvl="1"/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r>
              <a:rPr lang="en-US" altLang="ja-JP" dirty="0" smtClean="0"/>
              <a:t>Companies are encourage to provide the performance impact compared to the existing moving propagation scenario </a:t>
            </a:r>
            <a:endParaRPr lang="en-US" altLang="ja-JP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969003"/>
              </p:ext>
            </p:extLst>
          </p:nvPr>
        </p:nvGraphicFramePr>
        <p:xfrm>
          <a:off x="1181100" y="3058968"/>
          <a:ext cx="9772650" cy="2468880"/>
        </p:xfrm>
        <a:graphic>
          <a:graphicData uri="http://schemas.openxmlformats.org/drawingml/2006/table">
            <a:tbl>
              <a:tblPr/>
              <a:tblGrid>
                <a:gridCol w="2725882">
                  <a:extLst>
                    <a:ext uri="{9D8B030D-6E8A-4147-A177-3AD203B41FA5}">
                      <a16:colId xmlns:a16="http://schemas.microsoft.com/office/drawing/2014/main" xmlns="" val="2437891033"/>
                    </a:ext>
                  </a:extLst>
                </a:gridCol>
                <a:gridCol w="3283527">
                  <a:extLst>
                    <a:ext uri="{9D8B030D-6E8A-4147-A177-3AD203B41FA5}">
                      <a16:colId xmlns:a16="http://schemas.microsoft.com/office/drawing/2014/main" xmlns="" val="4010025804"/>
                    </a:ext>
                  </a:extLst>
                </a:gridCol>
                <a:gridCol w="3763241">
                  <a:extLst>
                    <a:ext uri="{9D8B030D-6E8A-4147-A177-3AD203B41FA5}">
                      <a16:colId xmlns:a16="http://schemas.microsoft.com/office/drawing/2014/main" xmlns="" val="2432917292"/>
                    </a:ext>
                  </a:extLst>
                </a:gridCol>
              </a:tblGrid>
              <a:tr h="262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Parameter</a:t>
                      </a:r>
                      <a:endParaRPr lang="ja-JP" sz="1800" b="1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Proposed</a:t>
                      </a:r>
                      <a:r>
                        <a:rPr lang="en-GB" sz="1800" b="1" baseline="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 s</a:t>
                      </a: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cenario [3]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b="1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Existing moving propagation scenario for HST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b="1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(Reference)</a:t>
                      </a:r>
                      <a:endParaRPr lang="ja-JP" sz="1800" b="1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5943203"/>
                  </a:ext>
                </a:extLst>
              </a:tr>
              <a:tr h="5255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Channel model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Stationary UE: AWGN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Moving UE: AWGN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Stationary UE: AWGN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Moving UE: AWGN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40058969"/>
                  </a:ext>
                </a:extLst>
              </a:tr>
              <a:tr h="262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UE speed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500 km/h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350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km/h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4496625"/>
                  </a:ext>
                </a:extLst>
              </a:tr>
              <a:tr h="262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CP length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Normal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Normal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7227731"/>
                  </a:ext>
                </a:extLst>
              </a:tr>
              <a:tr h="262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A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10 </a:t>
                      </a:r>
                      <a:r>
                        <a:rPr lang="en-GB" sz="1800" dirty="0" err="1">
                          <a:effectLst/>
                          <a:latin typeface="Symbol" panose="05050102010706020507" pitchFamily="18" charset="2"/>
                          <a:ea typeface="ＭＳ 明朝" panose="02020609040205080304" pitchFamily="17" charset="-128"/>
                          <a:cs typeface="v5.0.0"/>
                        </a:rPr>
                        <a:t>m</a:t>
                      </a:r>
                      <a:r>
                        <a:rPr lang="en-GB" sz="1800" dirty="0" err="1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s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10 </a:t>
                      </a:r>
                      <a:r>
                        <a:rPr lang="en-GB" sz="1800" dirty="0" err="1">
                          <a:effectLst/>
                          <a:latin typeface="Symbol" panose="05050102010706020507" pitchFamily="18" charset="2"/>
                          <a:ea typeface="ＭＳ 明朝" panose="02020609040205080304" pitchFamily="17" charset="-128"/>
                          <a:cs typeface="v5.0.0"/>
                        </a:rPr>
                        <a:t>m</a:t>
                      </a:r>
                      <a:r>
                        <a:rPr lang="en-GB" sz="1800" dirty="0" err="1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s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43782474"/>
                  </a:ext>
                </a:extLst>
              </a:tr>
              <a:tr h="262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Symbol" panose="05050102010706020507" pitchFamily="18" charset="2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Dw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[0.18]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s</a:t>
                      </a:r>
                      <a:r>
                        <a:rPr lang="en-GB" sz="1800" baseline="30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-1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0.13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s</a:t>
                      </a:r>
                      <a:r>
                        <a:rPr lang="en-GB" sz="1800" baseline="30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v5.0.0"/>
                        </a:rPr>
                        <a:t>-1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7641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85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PUSCH and PUCCH </a:t>
            </a:r>
            <a:r>
              <a:rPr lang="en-US" altLang="ja-JP" dirty="0"/>
              <a:t>for </a:t>
            </a:r>
            <a:r>
              <a:rPr lang="en-US" altLang="ja-JP" dirty="0" smtClean="0"/>
              <a:t>multipath fading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dirty="0" smtClean="0"/>
              <a:t>PUSCH for multipath fading</a:t>
            </a:r>
          </a:p>
          <a:p>
            <a:pPr lvl="1"/>
            <a:r>
              <a:rPr lang="en-US" altLang="ja-JP" dirty="0" smtClean="0"/>
              <a:t>Option </a:t>
            </a:r>
            <a:r>
              <a:rPr lang="en-US" altLang="ja-JP" dirty="0"/>
              <a:t>1: Introduce the requirements with higher Doppler spread above 600Hz</a:t>
            </a:r>
          </a:p>
          <a:p>
            <a:pPr lvl="1"/>
            <a:r>
              <a:rPr lang="en-US" altLang="ja-JP" dirty="0"/>
              <a:t>Option 2: Not </a:t>
            </a:r>
            <a:r>
              <a:rPr lang="en-US" altLang="ja-JP" dirty="0" smtClean="0"/>
              <a:t>introduce new requirements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PUCCH </a:t>
            </a:r>
            <a:r>
              <a:rPr lang="en-US" altLang="ja-JP" dirty="0"/>
              <a:t>for multipath fading</a:t>
            </a:r>
            <a:endParaRPr lang="ja-JP" altLang="en-US" dirty="0"/>
          </a:p>
          <a:p>
            <a:pPr lvl="1"/>
            <a:r>
              <a:rPr lang="en-US" altLang="ja-JP" dirty="0"/>
              <a:t>Option 1: Introduce the requirements with higher Doppler spread above </a:t>
            </a:r>
            <a:r>
              <a:rPr lang="en-US" altLang="ja-JP" dirty="0" smtClean="0"/>
              <a:t>300Hz</a:t>
            </a:r>
            <a:endParaRPr lang="en-US" altLang="ja-JP" dirty="0"/>
          </a:p>
          <a:p>
            <a:pPr lvl="1"/>
            <a:r>
              <a:rPr lang="en-US" altLang="ja-JP" dirty="0"/>
              <a:t>Option 2: Not introduce new requirements</a:t>
            </a:r>
            <a:endParaRPr lang="ja-JP" altLang="en-US" dirty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Companies are encouraged to provide the practical deployment with multipath fading scenario considering hig</a:t>
            </a:r>
            <a:r>
              <a:rPr lang="en-US" altLang="ja-JP" dirty="0" smtClean="0"/>
              <a:t>h velocity about 500km/h.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221465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PRACH restricted set B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After defining maximum Doppler shift, the necessity of a new test case for PRACH restricted set B would be discussed.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70623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838201" y="1309544"/>
            <a:ext cx="10944496" cy="51189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[1]	</a:t>
            </a:r>
            <a:r>
              <a:rPr lang="en-GB" altLang="ja-JP" sz="2000" dirty="0" smtClean="0"/>
              <a:t>RP-181482</a:t>
            </a:r>
            <a:r>
              <a:rPr lang="en-GB" altLang="ja-JP" sz="2000" dirty="0"/>
              <a:t>, “New Work Item on Further performance enhancement for LTE in high </a:t>
            </a:r>
            <a:r>
              <a:rPr lang="en-GB" altLang="ja-JP" sz="2000" dirty="0" smtClean="0"/>
              <a:t>speed 	scenario”, </a:t>
            </a:r>
            <a:r>
              <a:rPr lang="en-GB" altLang="ja-JP" sz="2000" dirty="0" err="1" smtClean="0"/>
              <a:t>SoftBank</a:t>
            </a:r>
            <a:r>
              <a:rPr lang="en-GB" altLang="ja-JP" sz="2000" dirty="0" smtClean="0"/>
              <a:t>, RAN#80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 smtClean="0"/>
              <a:t>[2]	</a:t>
            </a:r>
            <a:r>
              <a:rPr lang="en-US" altLang="ja-JP" sz="2000" dirty="0" smtClean="0"/>
              <a:t>R4-1900804, “Work </a:t>
            </a:r>
            <a:r>
              <a:rPr lang="en-US" altLang="ja-JP" sz="2000" dirty="0"/>
              <a:t>plan for LTE high speed in Rel.16”, NTT DOCOMO, INC., Huawei, </a:t>
            </a:r>
            <a:r>
              <a:rPr lang="en-US" altLang="ja-JP" sz="2000" dirty="0" smtClean="0"/>
              <a:t>	</a:t>
            </a:r>
            <a:r>
              <a:rPr lang="en-US" altLang="ja-JP" sz="2000" dirty="0" err="1" smtClean="0"/>
              <a:t>HiSilicon</a:t>
            </a:r>
            <a:r>
              <a:rPr lang="en-US" altLang="ja-JP" sz="2000" dirty="0" smtClean="0"/>
              <a:t>, RAN4#90</a:t>
            </a:r>
            <a:endParaRPr lang="en-GB" altLang="ja-JP" sz="2000" dirty="0" smtClean="0"/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 smtClean="0"/>
              <a:t>[3]	R4-1902522, “</a:t>
            </a:r>
            <a:r>
              <a:rPr lang="en-US" altLang="ja-JP" sz="2000" dirty="0"/>
              <a:t>Way Forward on BS demodulation scenarios and requirements for HST”, </a:t>
            </a:r>
            <a:r>
              <a:rPr lang="en-US" altLang="ja-JP" sz="2000" dirty="0" smtClean="0"/>
              <a:t>	Ericsson</a:t>
            </a:r>
            <a:r>
              <a:rPr lang="en-US" altLang="ja-JP" sz="2000" dirty="0"/>
              <a:t>, NTT </a:t>
            </a:r>
            <a:r>
              <a:rPr lang="en-US" altLang="ja-JP" sz="2000" dirty="0" err="1" smtClean="0"/>
              <a:t>Docomo</a:t>
            </a:r>
            <a:r>
              <a:rPr lang="en-US" altLang="ja-JP" sz="2000" dirty="0" smtClean="0"/>
              <a:t>, RAN4#90</a:t>
            </a:r>
            <a:endParaRPr lang="en-US" altLang="ja-JP" sz="2000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 smtClean="0"/>
              <a:t>[4]</a:t>
            </a:r>
            <a:r>
              <a:rPr lang="en-GB" altLang="ja-JP" sz="2000" dirty="0"/>
              <a:t>	</a:t>
            </a:r>
            <a:r>
              <a:rPr lang="en-GB" altLang="ja-JP" sz="2000" dirty="0" smtClean="0"/>
              <a:t>R4-1903574, “BS </a:t>
            </a:r>
            <a:r>
              <a:rPr lang="en-GB" altLang="ja-JP" sz="2000" dirty="0"/>
              <a:t>demodulation for LTE high speed in </a:t>
            </a:r>
            <a:r>
              <a:rPr lang="en-GB" altLang="ja-JP" sz="2000" dirty="0" smtClean="0"/>
              <a:t>Rel.16”, NTT </a:t>
            </a:r>
            <a:r>
              <a:rPr lang="en-GB" altLang="ja-JP" sz="2000" dirty="0"/>
              <a:t>DOCOMO, INC</a:t>
            </a:r>
            <a:r>
              <a:rPr lang="en-GB" altLang="ja-JP" sz="2000" dirty="0" smtClean="0"/>
              <a:t>., 	RAN4#90bis</a:t>
            </a:r>
            <a:endParaRPr lang="en-GB" altLang="ja-JP" sz="2000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 smtClean="0"/>
              <a:t>[5]	</a:t>
            </a:r>
            <a:r>
              <a:rPr lang="en-US" altLang="ja-JP" sz="2000" dirty="0" smtClean="0"/>
              <a:t>R4-1903632, “BS </a:t>
            </a:r>
            <a:r>
              <a:rPr lang="en-US" altLang="ja-JP" sz="2000" dirty="0"/>
              <a:t>performance requirements for HST at 500 </a:t>
            </a:r>
            <a:r>
              <a:rPr lang="en-US" altLang="ja-JP" sz="2000" dirty="0" smtClean="0"/>
              <a:t>km/</a:t>
            </a:r>
            <a:r>
              <a:rPr lang="en-US" altLang="ja-JP" sz="2000" dirty="0" err="1" smtClean="0"/>
              <a:t>hr</a:t>
            </a:r>
            <a:r>
              <a:rPr lang="en-US" altLang="ja-JP" sz="2000" dirty="0" smtClean="0"/>
              <a:t>”, Ericsson, RAN4#90bis</a:t>
            </a:r>
            <a:endParaRPr lang="en-US" altLang="ja-JP" sz="2000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 smtClean="0"/>
              <a:t>[6]</a:t>
            </a:r>
            <a:r>
              <a:rPr lang="en-GB" altLang="ja-JP" sz="2000" dirty="0"/>
              <a:t>	</a:t>
            </a:r>
            <a:r>
              <a:rPr lang="en-GB" altLang="ja-JP" sz="2000" dirty="0" smtClean="0"/>
              <a:t>R4-1903369, “View </a:t>
            </a:r>
            <a:r>
              <a:rPr lang="en-GB" altLang="ja-JP" sz="2000" dirty="0"/>
              <a:t>on BS performance requirements for high speed scenario in LTE </a:t>
            </a:r>
            <a:r>
              <a:rPr lang="en-GB" altLang="ja-JP" sz="2000" dirty="0" smtClean="0"/>
              <a:t>	</a:t>
            </a:r>
            <a:r>
              <a:rPr lang="en-GB" altLang="ja-JP" sz="2000" dirty="0" err="1" smtClean="0"/>
              <a:t>Rel</a:t>
            </a:r>
            <a:r>
              <a:rPr lang="en-GB" altLang="ja-JP" sz="2000" dirty="0" smtClean="0"/>
              <a:t>-	16” Samsung, RAN4#90bis</a:t>
            </a:r>
            <a:endParaRPr lang="en-GB" altLang="ja-JP" sz="2000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 smtClean="0"/>
              <a:t>[7]	R4-1904380, “On </a:t>
            </a:r>
            <a:r>
              <a:rPr lang="en-GB" altLang="ja-JP" sz="2000" dirty="0"/>
              <a:t>Maximum Doppler shift in uplink for Rel-16 HST at 500 </a:t>
            </a:r>
            <a:r>
              <a:rPr lang="en-GB" altLang="ja-JP" sz="2000" dirty="0" smtClean="0"/>
              <a:t>km/h”, Nokia</a:t>
            </a:r>
            <a:r>
              <a:rPr lang="en-GB" altLang="ja-JP" sz="2000" dirty="0"/>
              <a:t>, </a:t>
            </a:r>
            <a:r>
              <a:rPr lang="en-GB" altLang="ja-JP" sz="2000" dirty="0" smtClean="0"/>
              <a:t>	Nokia </a:t>
            </a:r>
            <a:r>
              <a:rPr lang="en-GB" altLang="ja-JP" sz="2000" dirty="0"/>
              <a:t>Shanghai </a:t>
            </a:r>
            <a:r>
              <a:rPr lang="en-GB" altLang="ja-JP" sz="2000" dirty="0" smtClean="0"/>
              <a:t>Bell, RAN4#90bis</a:t>
            </a:r>
            <a:endParaRPr lang="en-GB" altLang="ja-JP" sz="2000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 smtClean="0"/>
              <a:t>[8]	R4-1904382, “On </a:t>
            </a:r>
            <a:r>
              <a:rPr lang="en-GB" altLang="ja-JP" sz="2000" dirty="0"/>
              <a:t>Rel-16 HST scenarios for BS </a:t>
            </a:r>
            <a:r>
              <a:rPr lang="en-GB" altLang="ja-JP" sz="2000" dirty="0" smtClean="0"/>
              <a:t>demodulation“, Nokia</a:t>
            </a:r>
            <a:r>
              <a:rPr lang="en-GB" altLang="ja-JP" sz="2000" dirty="0"/>
              <a:t>, Nokia Shanghai </a:t>
            </a:r>
            <a:r>
              <a:rPr lang="en-GB" altLang="ja-JP" sz="2000" dirty="0" smtClean="0"/>
              <a:t>Bell, 	RAN4#90bis</a:t>
            </a:r>
            <a:endParaRPr lang="en-GB" altLang="ja-JP" sz="2000" dirty="0"/>
          </a:p>
          <a:p>
            <a:pPr marL="0" indent="0" algn="just">
              <a:lnSpc>
                <a:spcPct val="100000"/>
              </a:lnSpc>
              <a:buNone/>
            </a:pPr>
            <a:endParaRPr lang="en-GB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574336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</TotalTime>
  <Words>543</Words>
  <Application>Microsoft Office PowerPoint</Application>
  <PresentationFormat>ユーザー設定</PresentationFormat>
  <Paragraphs>141</Paragraphs>
  <Slides>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テーマ</vt:lpstr>
      <vt:lpstr>Way forward on BS demodulation requirement for HST enhancement</vt:lpstr>
      <vt:lpstr>Background</vt:lpstr>
      <vt:lpstr>WF on PUSCH for HST</vt:lpstr>
      <vt:lpstr>WF on PUSCH for HST for evaluation (not for requirement)</vt:lpstr>
      <vt:lpstr>WF on PUSCH for HST for evaluation (not for requirement)</vt:lpstr>
      <vt:lpstr>WF on PUSCH for UL timing adjustment</vt:lpstr>
      <vt:lpstr>WF on PUSCH and PUCCH for multipath fading</vt:lpstr>
      <vt:lpstr>WF on PRACH restricted set B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Naoto Iizasa(NTT DOCOMO)</cp:lastModifiedBy>
  <cp:revision>100</cp:revision>
  <dcterms:created xsi:type="dcterms:W3CDTF">2019-02-23T04:02:11Z</dcterms:created>
  <dcterms:modified xsi:type="dcterms:W3CDTF">2019-04-11T11:04:24Z</dcterms:modified>
</cp:coreProperties>
</file>