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447" r:id="rId6"/>
    <p:sldId id="450" r:id="rId7"/>
    <p:sldId id="446" r:id="rId8"/>
    <p:sldId id="442" r:id="rId9"/>
    <p:sldId id="440" r:id="rId10"/>
    <p:sldId id="451" r:id="rId11"/>
    <p:sldId id="45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000" autoAdjust="0"/>
    <p:restoredTop sz="83181" autoAdjust="0"/>
  </p:normalViewPr>
  <p:slideViewPr>
    <p:cSldViewPr>
      <p:cViewPr varScale="1">
        <p:scale>
          <a:sx n="97" d="100"/>
          <a:sy n="97" d="100"/>
        </p:scale>
        <p:origin x="271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10.04.2019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229098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Huawei:</a:t>
            </a:r>
            <a:r>
              <a:rPr lang="en-US" altLang="zh-CN" baseline="0" dirty="0" smtClean="0"/>
              <a:t> we already have timelines and agreements for scope Rel-15.</a:t>
            </a:r>
          </a:p>
          <a:p>
            <a:r>
              <a:rPr lang="en-US" baseline="0" dirty="0" smtClean="0"/>
              <a:t>Intel: I have concern for timeline? What’s the plan?</a:t>
            </a:r>
          </a:p>
          <a:p>
            <a:r>
              <a:rPr lang="en-US" baseline="0" dirty="0" smtClean="0"/>
              <a:t>NTT DoCoMo: SU not work, so we would like to replace SU using this DSUU.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40758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03718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459438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356165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6747714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44015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NR UE PDSCH demodulation requirements and General aspects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#90bis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 smtClean="0"/>
              <a:t>Xi’an, China, 8 April – 12 April 2018</a:t>
            </a:r>
            <a:r>
              <a:rPr lang="en-GB" sz="1800" b="1" dirty="0"/>
              <a:t/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 smtClean="0"/>
              <a:t>6</a:t>
            </a:r>
            <a:r>
              <a:rPr lang="en-GB" sz="1800" b="1" dirty="0" smtClean="0"/>
              <a:t>.12.1.2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R4-1904754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TDD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Issue </a:t>
            </a:r>
            <a:r>
              <a:rPr lang="en-US" sz="2000" dirty="0" smtClean="0"/>
              <a:t>1: TDD UL/DL configuration {DDDSUU}+{DDDD} for FR1 requirements</a:t>
            </a:r>
          </a:p>
          <a:p>
            <a:pPr lvl="1"/>
            <a:r>
              <a:rPr lang="en-US" sz="1800" dirty="0"/>
              <a:t>Previous </a:t>
            </a:r>
            <a:r>
              <a:rPr lang="en-US" sz="1800" dirty="0" smtClean="0"/>
              <a:t>agreement: </a:t>
            </a:r>
          </a:p>
          <a:p>
            <a:pPr lvl="2"/>
            <a:r>
              <a:rPr lang="en-US" sz="1600" dirty="0"/>
              <a:t>Option 1: No introduce test case(s) for TDD  DL/UL configuration: {DDDSUU}+{DDDD}  </a:t>
            </a:r>
            <a:r>
              <a:rPr lang="en-US" altLang="zh-CN" sz="1600" dirty="0"/>
              <a:t>under 30kHz in </a:t>
            </a:r>
            <a:r>
              <a:rPr lang="en-US" altLang="zh-CN" sz="1600" dirty="0" smtClean="0"/>
              <a:t>Rel-15</a:t>
            </a:r>
          </a:p>
          <a:p>
            <a:pPr lvl="2"/>
            <a:r>
              <a:rPr lang="en-US" altLang="zh-CN" sz="1600" dirty="0" smtClean="0"/>
              <a:t>Option </a:t>
            </a:r>
            <a:r>
              <a:rPr lang="en-US" altLang="zh-CN" sz="1600" dirty="0"/>
              <a:t>2: </a:t>
            </a:r>
            <a:r>
              <a:rPr lang="en-US" sz="1600" dirty="0"/>
              <a:t>Introduce one additional test case for {DDDSUU}+{DDDD} for PDSCH </a:t>
            </a:r>
            <a:r>
              <a:rPr lang="en-US" sz="1600" dirty="0" smtClean="0"/>
              <a:t>demodulation</a:t>
            </a:r>
          </a:p>
          <a:p>
            <a:pPr lvl="1"/>
            <a:r>
              <a:rPr lang="en-US" sz="1800" dirty="0" smtClean="0"/>
              <a:t>Proposal:</a:t>
            </a:r>
            <a:endParaRPr lang="en-US" sz="1800" dirty="0"/>
          </a:p>
          <a:p>
            <a:pPr lvl="2"/>
            <a:r>
              <a:rPr lang="en-US" sz="1600" dirty="0"/>
              <a:t>Modify the following </a:t>
            </a:r>
            <a:r>
              <a:rPr lang="en-US" sz="1600" dirty="0" smtClean="0"/>
              <a:t>tests: 5.2.2.2.1</a:t>
            </a:r>
            <a:r>
              <a:rPr lang="en-US" sz="1600" dirty="0"/>
              <a:t>, 2-2 and 5.2.3.2.1, </a:t>
            </a:r>
            <a:r>
              <a:rPr lang="en-US" sz="1600" dirty="0" smtClean="0"/>
              <a:t>2-2</a:t>
            </a:r>
            <a:r>
              <a:rPr lang="en-US" sz="1600" dirty="0"/>
              <a:t> </a:t>
            </a:r>
            <a:r>
              <a:rPr lang="en-US" sz="1600" dirty="0" smtClean="0"/>
              <a:t>(20 </a:t>
            </a:r>
            <a:r>
              <a:rPr lang="en-US" sz="1600" dirty="0"/>
              <a:t>MHz/30 kHz, 64QAM, Rank </a:t>
            </a:r>
            <a:r>
              <a:rPr lang="en-US" sz="1600" dirty="0" smtClean="0"/>
              <a:t>2)</a:t>
            </a:r>
            <a:endParaRPr lang="en-US" sz="1400" dirty="0" smtClean="0"/>
          </a:p>
          <a:p>
            <a:pPr lvl="4"/>
            <a:endParaRPr lang="en-US" sz="1400" dirty="0"/>
          </a:p>
          <a:p>
            <a:pPr lvl="4"/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806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TDD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Issue 2: TDD requirements for second priority TDD patterns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NO more TDD UL-DL patterns will be introduced in Rel-15 except below patterns. 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Proposal: </a:t>
            </a:r>
          </a:p>
          <a:p>
            <a:pPr lvl="2"/>
            <a:r>
              <a:rPr lang="en-US" sz="1600" dirty="0" smtClean="0">
                <a:solidFill>
                  <a:srgbClr val="FF0000"/>
                </a:solidFill>
              </a:rPr>
              <a:t>Introduce one test case for the following UL-DL patterns:</a:t>
            </a:r>
          </a:p>
          <a:p>
            <a:pPr lvl="3"/>
            <a:r>
              <a:rPr lang="en-US" sz="1400" dirty="0" smtClean="0">
                <a:solidFill>
                  <a:srgbClr val="FF0000"/>
                </a:solidFill>
              </a:rPr>
              <a:t>FR1:</a:t>
            </a:r>
            <a:endParaRPr lang="en-US" dirty="0"/>
          </a:p>
          <a:p>
            <a:pPr lvl="4"/>
            <a:r>
              <a:rPr lang="en-US" sz="1400" dirty="0" smtClean="0">
                <a:solidFill>
                  <a:srgbClr val="FF0000"/>
                </a:solidFill>
              </a:rPr>
              <a:t>FFS for Case 1: DDSU</a:t>
            </a:r>
            <a:r>
              <a:rPr lang="en-US" sz="1400" dirty="0">
                <a:solidFill>
                  <a:srgbClr val="FF0000"/>
                </a:solidFill>
              </a:rPr>
              <a:t>, S=10D:2G:2U</a:t>
            </a:r>
          </a:p>
          <a:p>
            <a:pPr lvl="4"/>
            <a:r>
              <a:rPr lang="en-US" altLang="zh-CN" sz="1400" dirty="0" smtClean="0">
                <a:solidFill>
                  <a:srgbClr val="FF0000"/>
                </a:solidFill>
              </a:rPr>
              <a:t>FFS</a:t>
            </a:r>
            <a:r>
              <a:rPr lang="zh-CN" altLang="en-US" sz="1400" dirty="0">
                <a:solidFill>
                  <a:srgbClr val="FF0000"/>
                </a:solidFill>
              </a:rPr>
              <a:t> </a:t>
            </a:r>
            <a:r>
              <a:rPr lang="en-US" altLang="zh-CN" sz="1400" dirty="0" smtClean="0">
                <a:solidFill>
                  <a:srgbClr val="FF0000"/>
                </a:solidFill>
              </a:rPr>
              <a:t>for </a:t>
            </a:r>
            <a:r>
              <a:rPr lang="en-US" sz="1400" dirty="0" smtClean="0">
                <a:solidFill>
                  <a:srgbClr val="FF0000"/>
                </a:solidFill>
              </a:rPr>
              <a:t>Case 2: </a:t>
            </a:r>
            <a:r>
              <a:rPr lang="en-US" sz="1400" dirty="0">
                <a:solidFill>
                  <a:srgbClr val="FF0000"/>
                </a:solidFill>
              </a:rPr>
              <a:t>DSSU, S1=10D:2G:2U, </a:t>
            </a:r>
            <a:r>
              <a:rPr lang="en-US" sz="1400" dirty="0" smtClean="0">
                <a:solidFill>
                  <a:srgbClr val="FF0000"/>
                </a:solidFill>
              </a:rPr>
              <a:t>S2=12D:2G</a:t>
            </a:r>
          </a:p>
          <a:p>
            <a:pPr lvl="4"/>
            <a:r>
              <a:rPr lang="en-US" sz="1400" dirty="0" smtClean="0">
                <a:solidFill>
                  <a:srgbClr val="FF0000"/>
                </a:solidFill>
              </a:rPr>
              <a:t>FFS for Case 3: DSUU, </a:t>
            </a:r>
            <a:r>
              <a:rPr lang="en-US" sz="1400" dirty="0">
                <a:solidFill>
                  <a:srgbClr val="FF0000"/>
                </a:solidFill>
              </a:rPr>
              <a:t>S = </a:t>
            </a:r>
            <a:r>
              <a:rPr lang="en-US" sz="1400" dirty="0" smtClean="0">
                <a:solidFill>
                  <a:srgbClr val="FF0000"/>
                </a:solidFill>
              </a:rPr>
              <a:t>12D:2G</a:t>
            </a:r>
          </a:p>
          <a:p>
            <a:pPr lvl="3"/>
            <a:r>
              <a:rPr lang="en-US" sz="1400" dirty="0" smtClean="0">
                <a:solidFill>
                  <a:srgbClr val="FF0000"/>
                </a:solidFill>
              </a:rPr>
              <a:t>FR2</a:t>
            </a:r>
            <a:r>
              <a:rPr lang="en-US" sz="1400" dirty="0">
                <a:solidFill>
                  <a:srgbClr val="FF0000"/>
                </a:solidFill>
              </a:rPr>
              <a:t>:</a:t>
            </a:r>
          </a:p>
          <a:p>
            <a:pPr lvl="4"/>
            <a:r>
              <a:rPr lang="en-US" sz="1400" dirty="0" smtClean="0">
                <a:solidFill>
                  <a:srgbClr val="FF0000"/>
                </a:solidFill>
              </a:rPr>
              <a:t>FFS for Case 1</a:t>
            </a:r>
            <a:r>
              <a:rPr lang="en-US" sz="1400" dirty="0">
                <a:solidFill>
                  <a:srgbClr val="FF0000"/>
                </a:solidFill>
              </a:rPr>
              <a:t>: DSUU, </a:t>
            </a:r>
            <a:r>
              <a:rPr lang="en-US" sz="1400" dirty="0" smtClean="0">
                <a:solidFill>
                  <a:srgbClr val="FF0000"/>
                </a:solidFill>
              </a:rPr>
              <a:t>S=12D:2G</a:t>
            </a:r>
          </a:p>
          <a:p>
            <a:pPr lvl="2"/>
            <a:r>
              <a:rPr lang="en-US" sz="1600" dirty="0">
                <a:solidFill>
                  <a:srgbClr val="00B050"/>
                </a:solidFill>
              </a:rPr>
              <a:t>Baseline </a:t>
            </a:r>
            <a:r>
              <a:rPr lang="en-US" sz="1600" dirty="0" smtClean="0">
                <a:solidFill>
                  <a:srgbClr val="00B050"/>
                </a:solidFill>
              </a:rPr>
              <a:t>settings for agreed test cases  if any: </a:t>
            </a:r>
          </a:p>
          <a:p>
            <a:pPr lvl="3"/>
            <a:r>
              <a:rPr lang="en-US" sz="1400" dirty="0" smtClean="0">
                <a:solidFill>
                  <a:srgbClr val="00B050"/>
                </a:solidFill>
              </a:rPr>
              <a:t>FR1: Section 5.2.2.2.1</a:t>
            </a:r>
            <a:r>
              <a:rPr lang="en-US" sz="1400" dirty="0">
                <a:solidFill>
                  <a:srgbClr val="00B050"/>
                </a:solidFill>
              </a:rPr>
              <a:t>, </a:t>
            </a:r>
            <a:r>
              <a:rPr lang="en-US" sz="1400" dirty="0" smtClean="0">
                <a:solidFill>
                  <a:srgbClr val="00B050"/>
                </a:solidFill>
              </a:rPr>
              <a:t>test 1-1 </a:t>
            </a:r>
            <a:r>
              <a:rPr lang="en-US" sz="1400" dirty="0">
                <a:solidFill>
                  <a:srgbClr val="00B050"/>
                </a:solidFill>
              </a:rPr>
              <a:t>and </a:t>
            </a:r>
            <a:r>
              <a:rPr lang="en-US" sz="1400" dirty="0" smtClean="0">
                <a:solidFill>
                  <a:srgbClr val="00B050"/>
                </a:solidFill>
              </a:rPr>
              <a:t>Section 5.2.3.2.1</a:t>
            </a:r>
            <a:r>
              <a:rPr lang="en-US" sz="1400" dirty="0">
                <a:solidFill>
                  <a:srgbClr val="00B050"/>
                </a:solidFill>
              </a:rPr>
              <a:t>, </a:t>
            </a:r>
            <a:r>
              <a:rPr lang="en-US" sz="1400" dirty="0" smtClean="0">
                <a:solidFill>
                  <a:srgbClr val="00B050"/>
                </a:solidFill>
              </a:rPr>
              <a:t>test 1-1</a:t>
            </a:r>
          </a:p>
          <a:p>
            <a:pPr lvl="3"/>
            <a:r>
              <a:rPr lang="en-US" sz="1400" dirty="0" smtClean="0">
                <a:solidFill>
                  <a:srgbClr val="00B050"/>
                </a:solidFill>
              </a:rPr>
              <a:t>FR2: </a:t>
            </a:r>
            <a:r>
              <a:rPr lang="en-US" sz="1400" dirty="0">
                <a:solidFill>
                  <a:srgbClr val="00B050"/>
                </a:solidFill>
              </a:rPr>
              <a:t>Section </a:t>
            </a:r>
            <a:r>
              <a:rPr lang="en-GB" sz="1400" dirty="0" smtClean="0">
                <a:solidFill>
                  <a:srgbClr val="00B050"/>
                </a:solidFill>
              </a:rPr>
              <a:t>7.2.2.2.1, test 1-1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Companies are encourage to bring both alignment and impairment results for agreed test cases if any in RAN4#91 meeting.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948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137150"/>
          </a:xfrm>
        </p:spPr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Issue 1: </a:t>
            </a:r>
            <a:r>
              <a:rPr lang="en-US" sz="2000" dirty="0"/>
              <a:t>HST requirements </a:t>
            </a:r>
            <a:endParaRPr lang="en-US" sz="2000" dirty="0" smtClean="0"/>
          </a:p>
          <a:p>
            <a:pPr lvl="1"/>
            <a:r>
              <a:rPr lang="en-US" sz="1800" dirty="0" smtClean="0"/>
              <a:t>Channel </a:t>
            </a:r>
            <a:r>
              <a:rPr lang="en-US" sz="1800" dirty="0"/>
              <a:t>model: </a:t>
            </a:r>
          </a:p>
          <a:p>
            <a:pPr lvl="2"/>
            <a:r>
              <a:rPr lang="en-US" sz="1600" dirty="0">
                <a:solidFill>
                  <a:srgbClr val="00B050"/>
                </a:solidFill>
              </a:rPr>
              <a:t>Use single tap channel model with the following parameters for </a:t>
            </a:r>
            <a:r>
              <a:rPr lang="en-US" sz="1600" dirty="0" smtClean="0">
                <a:solidFill>
                  <a:srgbClr val="00B050"/>
                </a:solidFill>
              </a:rPr>
              <a:t>Rel-15</a:t>
            </a:r>
          </a:p>
          <a:p>
            <a:pPr lvl="2"/>
            <a:endParaRPr lang="en-US" sz="1600" dirty="0">
              <a:solidFill>
                <a:srgbClr val="00B050"/>
              </a:solidFill>
            </a:endParaRPr>
          </a:p>
          <a:p>
            <a:pPr lvl="2"/>
            <a:endParaRPr lang="en-US" dirty="0" smtClean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sz="1600" dirty="0" smtClean="0"/>
          </a:p>
          <a:p>
            <a:pPr lvl="2"/>
            <a:endParaRPr lang="en-US" sz="1600" dirty="0" smtClean="0">
              <a:solidFill>
                <a:srgbClr val="00B050"/>
              </a:solidFill>
            </a:endParaRPr>
          </a:p>
          <a:p>
            <a:pPr lvl="2"/>
            <a:r>
              <a:rPr lang="en-US" sz="1600" dirty="0" smtClean="0">
                <a:solidFill>
                  <a:srgbClr val="00B050"/>
                </a:solidFill>
              </a:rPr>
              <a:t>HST-SFN </a:t>
            </a:r>
            <a:r>
              <a:rPr lang="en-US" sz="1600" dirty="0">
                <a:solidFill>
                  <a:srgbClr val="00B050"/>
                </a:solidFill>
              </a:rPr>
              <a:t>will </a:t>
            </a:r>
            <a:r>
              <a:rPr lang="en-US" sz="1600" dirty="0" smtClean="0">
                <a:solidFill>
                  <a:srgbClr val="00B050"/>
                </a:solidFill>
              </a:rPr>
              <a:t>not introduced in Rel-15.</a:t>
            </a:r>
          </a:p>
          <a:p>
            <a:pPr lvl="1"/>
            <a:r>
              <a:rPr lang="en-US" sz="1800" dirty="0"/>
              <a:t>Simulation assumptions:</a:t>
            </a:r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Antenna assumptions: </a:t>
            </a:r>
            <a:r>
              <a:rPr lang="en-GB" sz="1400" dirty="0">
                <a:solidFill>
                  <a:srgbClr val="FF0000"/>
                </a:solidFill>
              </a:rPr>
              <a:t>1Tx with 2Rx and 4Rx (static channel matrix)</a:t>
            </a:r>
            <a:endParaRPr lang="en-US" sz="1400" dirty="0">
              <a:solidFill>
                <a:srgbClr val="FF0000"/>
              </a:solidFill>
            </a:endParaRPr>
          </a:p>
          <a:p>
            <a:pPr lvl="2"/>
            <a:r>
              <a:rPr lang="en-US" sz="1400" dirty="0">
                <a:solidFill>
                  <a:srgbClr val="00B050"/>
                </a:solidFill>
              </a:rPr>
              <a:t>Channel bandwidth and SCS: </a:t>
            </a:r>
          </a:p>
          <a:p>
            <a:pPr lvl="3"/>
            <a:r>
              <a:rPr lang="en-US" sz="1200" dirty="0">
                <a:solidFill>
                  <a:srgbClr val="00B050"/>
                </a:solidFill>
              </a:rPr>
              <a:t>FDD: 10 MHz, SCS 15 kHz</a:t>
            </a:r>
          </a:p>
          <a:p>
            <a:pPr lvl="3"/>
            <a:r>
              <a:rPr lang="en-US" sz="1200" dirty="0">
                <a:solidFill>
                  <a:srgbClr val="00B050"/>
                </a:solidFill>
              </a:rPr>
              <a:t>TDD: 40 MHz, SCS 30 kHz (7D1S2U, S = 6D:4S:4U)</a:t>
            </a:r>
          </a:p>
          <a:p>
            <a:pPr lvl="2"/>
            <a:r>
              <a:rPr lang="en-US" sz="1400" dirty="0">
                <a:solidFill>
                  <a:srgbClr val="00B050"/>
                </a:solidFill>
              </a:rPr>
              <a:t>PDSCH mapping: Type A, Start symbol 2, Duration 12</a:t>
            </a:r>
          </a:p>
          <a:p>
            <a:pPr lvl="2"/>
            <a:r>
              <a:rPr lang="en-US" sz="1400" dirty="0">
                <a:solidFill>
                  <a:srgbClr val="00B050"/>
                </a:solidFill>
              </a:rPr>
              <a:t>DMRS configuration: Type 1, Single symbol, 2 additional DMRS</a:t>
            </a:r>
          </a:p>
          <a:p>
            <a:pPr lvl="2"/>
            <a:r>
              <a:rPr lang="en-US" sz="1400" dirty="0">
                <a:solidFill>
                  <a:srgbClr val="00B050"/>
                </a:solidFill>
              </a:rPr>
              <a:t>TRS configuration: 10ms, 2 slots, offset 1</a:t>
            </a:r>
          </a:p>
          <a:p>
            <a:pPr lvl="2"/>
            <a:r>
              <a:rPr lang="en-US" sz="1400" dirty="0">
                <a:solidFill>
                  <a:srgbClr val="00B050"/>
                </a:solidFill>
              </a:rPr>
              <a:t>FRC: 16QAM Rank 1 (MCS 13)</a:t>
            </a:r>
          </a:p>
          <a:p>
            <a:pPr lvl="2"/>
            <a:r>
              <a:rPr lang="en-US" sz="1400" dirty="0">
                <a:solidFill>
                  <a:srgbClr val="00B050"/>
                </a:solidFill>
              </a:rPr>
              <a:t>Baseline receiver assumption to define requirements: TRS based on tracking</a:t>
            </a:r>
          </a:p>
          <a:p>
            <a:pPr lvl="3"/>
            <a:r>
              <a:rPr lang="en-US" sz="1200" dirty="0">
                <a:solidFill>
                  <a:srgbClr val="00B050"/>
                </a:solidFill>
              </a:rPr>
              <a:t>Note: No restrictions on actual UE implementation</a:t>
            </a:r>
          </a:p>
          <a:p>
            <a:pPr marL="914400" lvl="2" indent="0">
              <a:buNone/>
            </a:pPr>
            <a:endParaRPr lang="en-US" sz="2000" dirty="0" smtClean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094033"/>
              </p:ext>
            </p:extLst>
          </p:nvPr>
        </p:nvGraphicFramePr>
        <p:xfrm>
          <a:off x="2171700" y="2286000"/>
          <a:ext cx="4800600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6174"/>
                <a:gridCol w="3244426"/>
              </a:tblGrid>
              <a:tr h="1016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16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</a:t>
                      </a:r>
                      <a:r>
                        <a:rPr lang="en-GB" sz="1200" baseline="-25000" dirty="0">
                          <a:effectLst/>
                        </a:rPr>
                        <a:t>s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300 m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16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</a:t>
                      </a:r>
                      <a:r>
                        <a:rPr lang="en-GB" sz="1200" baseline="-25000">
                          <a:effectLst/>
                        </a:rPr>
                        <a:t>min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 m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16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</a:rPr>
                        <a:t>300 km/h</a:t>
                      </a:r>
                    </a:p>
                  </a:txBody>
                  <a:tcPr marL="68580" marR="68580" marT="0" marB="0" anchor="ctr"/>
                </a:tc>
              </a:tr>
              <a:tr h="203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</a:rPr>
                        <a:t>d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latinLnBrk="1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750 Hz for 15 kHz SCS test and</a:t>
                      </a:r>
                      <a:endParaRPr lang="en-US" sz="1200" dirty="0" smtClean="0">
                        <a:effectLst/>
                      </a:endParaRPr>
                    </a:p>
                    <a:p>
                      <a:pPr marL="0" marR="0" algn="ctr" latinLnBrk="1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1000 Hz for 30 kHz SCS test</a:t>
                      </a:r>
                      <a:endParaRPr lang="en-US" sz="1200" dirty="0" smtClean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10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Issue 2</a:t>
            </a:r>
            <a:r>
              <a:rPr lang="en-GB" sz="2000" dirty="0" smtClean="0"/>
              <a:t>: </a:t>
            </a:r>
            <a:r>
              <a:rPr lang="en-GB" sz="2000" dirty="0"/>
              <a:t>Dynamic TDD DL-UL configuration </a:t>
            </a:r>
            <a:r>
              <a:rPr lang="en-GB" sz="2000" dirty="0" smtClean="0"/>
              <a:t>test</a:t>
            </a:r>
          </a:p>
          <a:p>
            <a:pPr lvl="1"/>
            <a:r>
              <a:rPr lang="en-GB" sz="1800" dirty="0"/>
              <a:t>Previous agreement:</a:t>
            </a:r>
          </a:p>
          <a:p>
            <a:pPr lvl="2"/>
            <a:r>
              <a:rPr lang="en-US" sz="1600" dirty="0"/>
              <a:t>Use dynamic UL/DL determination for some existing PDSCH demodulation test case(s)-both FR1 and FR2</a:t>
            </a:r>
          </a:p>
          <a:p>
            <a:pPr lvl="3"/>
            <a:r>
              <a:rPr lang="en-US" sz="1400" dirty="0"/>
              <a:t>Change one existing test case for FR1</a:t>
            </a:r>
          </a:p>
          <a:p>
            <a:pPr lvl="3"/>
            <a:r>
              <a:rPr lang="en-US" sz="1400" dirty="0"/>
              <a:t>Change one existing test case for FR2</a:t>
            </a:r>
          </a:p>
          <a:p>
            <a:pPr lvl="1"/>
            <a:r>
              <a:rPr lang="en-US" sz="1800" dirty="0" smtClean="0"/>
              <a:t>Proposal: </a:t>
            </a:r>
          </a:p>
          <a:p>
            <a:pPr lvl="2"/>
            <a:r>
              <a:rPr lang="en-US" sz="1600" dirty="0"/>
              <a:t>Use dynamic TDD UL/DL determination for Test 1-1 </a:t>
            </a:r>
            <a:r>
              <a:rPr lang="en-US" sz="1600" dirty="0" smtClean="0"/>
              <a:t>for </a:t>
            </a:r>
            <a:r>
              <a:rPr lang="en-US" sz="1600" dirty="0"/>
              <a:t>FR1 TDD (Sections 5.2.2.2.1 and 5.2.3.2.1) </a:t>
            </a:r>
            <a:r>
              <a:rPr lang="en-US" sz="1600" dirty="0" smtClean="0"/>
              <a:t>and </a:t>
            </a:r>
            <a:r>
              <a:rPr lang="en-US" sz="1600" dirty="0"/>
              <a:t>Test 1-1 </a:t>
            </a:r>
            <a:r>
              <a:rPr lang="en-US" sz="1600" dirty="0" smtClean="0"/>
              <a:t>for FR2 TDD (Section </a:t>
            </a:r>
            <a:r>
              <a:rPr lang="en-GB" sz="1600" dirty="0"/>
              <a:t>7.2.2.2.1</a:t>
            </a:r>
            <a:r>
              <a:rPr lang="en-US" sz="1600" dirty="0" smtClean="0"/>
              <a:t>)</a:t>
            </a: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534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Issue </a:t>
            </a:r>
            <a:r>
              <a:rPr lang="en-US" sz="2000" dirty="0" smtClean="0"/>
              <a:t>3: </a:t>
            </a:r>
            <a:r>
              <a:rPr lang="en-US" sz="2000" dirty="0"/>
              <a:t>TRS configuration for </a:t>
            </a:r>
            <a:r>
              <a:rPr lang="en-US" sz="2000" dirty="0" smtClean="0"/>
              <a:t>FR2</a:t>
            </a:r>
          </a:p>
          <a:p>
            <a:pPr lvl="1"/>
            <a:r>
              <a:rPr lang="en-US" sz="1800" dirty="0"/>
              <a:t>Previous </a:t>
            </a:r>
            <a:r>
              <a:rPr lang="en-US" sz="1800" dirty="0" smtClean="0"/>
              <a:t>agreement</a:t>
            </a:r>
          </a:p>
          <a:p>
            <a:pPr lvl="2"/>
            <a:r>
              <a:rPr lang="en-GB" sz="1600" dirty="0" smtClean="0"/>
              <a:t>Option </a:t>
            </a:r>
            <a:r>
              <a:rPr lang="en-GB" sz="1600" dirty="0"/>
              <a:t>1: No change: Use 2 slots TRS configuration for Rel-15 Normal and SDR requirements (</a:t>
            </a:r>
            <a:r>
              <a:rPr lang="en-GB" sz="1600" dirty="0" smtClean="0"/>
              <a:t>Intel, QC)</a:t>
            </a:r>
            <a:endParaRPr lang="en-GB" sz="1600" dirty="0"/>
          </a:p>
          <a:p>
            <a:pPr lvl="2"/>
            <a:r>
              <a:rPr lang="en-GB" sz="1600" dirty="0" smtClean="0"/>
              <a:t>Option </a:t>
            </a:r>
            <a:r>
              <a:rPr lang="en-GB" sz="1600" dirty="0"/>
              <a:t>2: Replace FR2 Test 1-1 with TRS configuration: 20ms with 1 slot and OFDM symbol 6, 10 (NTT DoCoMo</a:t>
            </a:r>
            <a:r>
              <a:rPr lang="en-GB" sz="1600" dirty="0" smtClean="0"/>
              <a:t>)</a:t>
            </a:r>
          </a:p>
          <a:p>
            <a:pPr lvl="3"/>
            <a:r>
              <a:rPr lang="en-GB" sz="1400" dirty="0" smtClean="0"/>
              <a:t>Option 2a: 2 additional DMRS </a:t>
            </a:r>
          </a:p>
          <a:p>
            <a:pPr lvl="3"/>
            <a:r>
              <a:rPr lang="en-GB" sz="1400" dirty="0"/>
              <a:t>Option </a:t>
            </a:r>
            <a:r>
              <a:rPr lang="en-GB" sz="1400" dirty="0" smtClean="0"/>
              <a:t>2b: 1 additional DMRS</a:t>
            </a:r>
          </a:p>
          <a:p>
            <a:pPr lvl="2"/>
            <a:r>
              <a:rPr lang="en-US" altLang="zh-CN" sz="1600" dirty="0" smtClean="0"/>
              <a:t>Bring evaluation results for option 2 and decide among above two options in next meeting</a:t>
            </a:r>
          </a:p>
          <a:p>
            <a:pPr lvl="1"/>
            <a:r>
              <a:rPr lang="en-US" dirty="0" smtClean="0"/>
              <a:t>Proposal: </a:t>
            </a:r>
          </a:p>
          <a:p>
            <a:pPr lvl="2"/>
            <a:r>
              <a:rPr lang="en-US" sz="1600" dirty="0"/>
              <a:t>Use </a:t>
            </a:r>
            <a:r>
              <a:rPr lang="en-US" sz="1600" dirty="0" smtClean="0"/>
              <a:t>2 slots TRS with periodicity </a:t>
            </a:r>
            <a:r>
              <a:rPr lang="en-US" sz="1600" dirty="0"/>
              <a:t>20ms </a:t>
            </a:r>
            <a:r>
              <a:rPr lang="en-US" sz="1600" dirty="0" smtClean="0"/>
              <a:t>and symbols allocation </a:t>
            </a:r>
            <a:r>
              <a:rPr lang="en-US" sz="1600" dirty="0"/>
              <a:t>{3, 7</a:t>
            </a:r>
            <a:r>
              <a:rPr lang="en-US" sz="1600" dirty="0" smtClean="0"/>
              <a:t>}</a:t>
            </a:r>
          </a:p>
          <a:p>
            <a:pPr lvl="2"/>
            <a:r>
              <a:rPr lang="en-US" sz="1600" dirty="0" smtClean="0"/>
              <a:t>Modify TRS configuration for the following tests:</a:t>
            </a:r>
          </a:p>
          <a:p>
            <a:pPr lvl="3"/>
            <a:r>
              <a:rPr lang="en-US" sz="1400" dirty="0" smtClean="0"/>
              <a:t>Section </a:t>
            </a:r>
            <a:r>
              <a:rPr lang="en-GB" sz="1400" dirty="0"/>
              <a:t>7.2.2.2.1, Test 1-1, </a:t>
            </a:r>
            <a:r>
              <a:rPr lang="en-US" altLang="ja-JP" sz="1400" dirty="0"/>
              <a:t>TRS offset: 80, 81 </a:t>
            </a:r>
            <a:r>
              <a:rPr lang="en-US" altLang="ja-JP" sz="1400" dirty="0" smtClean="0"/>
              <a:t>slots</a:t>
            </a:r>
          </a:p>
          <a:p>
            <a:pPr lvl="3"/>
            <a:r>
              <a:rPr lang="en-US" sz="1400" dirty="0"/>
              <a:t>Section </a:t>
            </a:r>
            <a:r>
              <a:rPr lang="en-GB" sz="1400" dirty="0"/>
              <a:t>7.2.2.2.1, Test </a:t>
            </a:r>
            <a:r>
              <a:rPr lang="en-GB" sz="1400" dirty="0" smtClean="0"/>
              <a:t>1-2, </a:t>
            </a:r>
            <a:r>
              <a:rPr lang="en-US" altLang="ja-JP" sz="1400" dirty="0"/>
              <a:t>TRS offset: </a:t>
            </a:r>
            <a:r>
              <a:rPr lang="en-US" altLang="ja-JP" sz="1400" dirty="0" smtClean="0"/>
              <a:t>82, 83 </a:t>
            </a:r>
            <a:r>
              <a:rPr lang="en-US" altLang="ja-JP" sz="1400" dirty="0"/>
              <a:t>slots</a:t>
            </a:r>
          </a:p>
          <a:p>
            <a:pPr lvl="4"/>
            <a:endParaRPr lang="ja-JP" altLang="en-US" sz="1400" dirty="0">
              <a:solidFill>
                <a:srgbClr val="FF0000"/>
              </a:solidFill>
            </a:endParaRPr>
          </a:p>
          <a:p>
            <a:pPr lvl="4"/>
            <a:endParaRPr lang="en-GB" sz="1400" dirty="0">
              <a:solidFill>
                <a:srgbClr val="FF0000"/>
              </a:solidFill>
            </a:endParaRPr>
          </a:p>
          <a:p>
            <a:pPr lvl="4"/>
            <a:endParaRPr lang="en-US" sz="1400" dirty="0">
              <a:solidFill>
                <a:srgbClr val="FF0000"/>
              </a:solidFill>
            </a:endParaRPr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2"/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550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Issue 4: PTRS power ratio </a:t>
            </a:r>
            <a:r>
              <a:rPr lang="en-US" sz="2000" dirty="0" smtClean="0"/>
              <a:t>configurations</a:t>
            </a:r>
          </a:p>
          <a:p>
            <a:pPr lvl="1"/>
            <a:r>
              <a:rPr lang="en-US" sz="1800" dirty="0" err="1" smtClean="0"/>
              <a:t>epre</a:t>
            </a:r>
            <a:r>
              <a:rPr lang="en-US" sz="1800" dirty="0" smtClean="0"/>
              <a:t>-Ratio </a:t>
            </a:r>
            <a:r>
              <a:rPr lang="en-US" sz="1800" dirty="0"/>
              <a:t>= 0 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Issue </a:t>
            </a:r>
            <a:r>
              <a:rPr lang="en-US" sz="2000" dirty="0"/>
              <a:t>5: Parameters of PDCCH for PDSCH and CSI test </a:t>
            </a:r>
            <a:r>
              <a:rPr lang="en-US" sz="2000" dirty="0" smtClean="0"/>
              <a:t>cases</a:t>
            </a:r>
          </a:p>
          <a:p>
            <a:pPr lvl="1"/>
            <a:r>
              <a:rPr lang="en-US" sz="1800" dirty="0" smtClean="0"/>
              <a:t>Add </a:t>
            </a:r>
            <a:r>
              <a:rPr lang="en-US" sz="1800" dirty="0"/>
              <a:t>additional PDCCH parameters:</a:t>
            </a:r>
          </a:p>
          <a:p>
            <a:pPr lvl="2"/>
            <a:r>
              <a:rPr lang="en-US" dirty="0" smtClean="0"/>
              <a:t>PDCCH </a:t>
            </a:r>
            <a:r>
              <a:rPr lang="en-US" dirty="0"/>
              <a:t>interleaving = </a:t>
            </a:r>
            <a:r>
              <a:rPr lang="en-US" dirty="0" smtClean="0"/>
              <a:t>Non-interleaved</a:t>
            </a:r>
            <a:endParaRPr lang="en-US" sz="2000" dirty="0" smtClean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Issue 6: </a:t>
            </a:r>
            <a:r>
              <a:rPr lang="en-US" sz="2000" dirty="0" smtClean="0"/>
              <a:t>Update of BWP configuration for PDSCH and SDR tests</a:t>
            </a:r>
          </a:p>
          <a:p>
            <a:pPr lvl="1"/>
            <a:r>
              <a:rPr lang="en-US" sz="1800" dirty="0"/>
              <a:t>Revise “First PRB” by “RB offset</a:t>
            </a:r>
            <a:r>
              <a:rPr lang="en-US" sz="1800" dirty="0" smtClean="0"/>
              <a:t>”</a:t>
            </a:r>
          </a:p>
          <a:p>
            <a:pPr lvl="1"/>
            <a:r>
              <a:rPr lang="en-US" sz="1800" dirty="0" smtClean="0"/>
              <a:t>Introduce parameters related to SCS-</a:t>
            </a:r>
            <a:r>
              <a:rPr lang="en-US" sz="1800" dirty="0" err="1" smtClean="0"/>
              <a:t>SpecificCarrier</a:t>
            </a:r>
            <a:r>
              <a:rPr lang="en-US" sz="1800" dirty="0"/>
              <a:t>: </a:t>
            </a:r>
            <a:r>
              <a:rPr lang="en-US" sz="1800" dirty="0" err="1" smtClean="0"/>
              <a:t>offsetToCarrier</a:t>
            </a:r>
            <a:r>
              <a:rPr lang="en-US" sz="1800" dirty="0" smtClean="0"/>
              <a:t> </a:t>
            </a:r>
            <a:r>
              <a:rPr lang="en-US" sz="1800" dirty="0"/>
              <a:t>and </a:t>
            </a:r>
            <a:r>
              <a:rPr lang="en-US" sz="1800" dirty="0" err="1" smtClean="0"/>
              <a:t>subcarrierSpacing</a:t>
            </a:r>
            <a:endParaRPr lang="en-US" sz="1800" dirty="0" smtClean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609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Issue 7: NR PDSCH mapping for LTE-NR coexistence tests for slots overlapped with LTE PSS/SSS/PBCH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Option 1: No NR PDSCH mapping in slots overlapped with LTE </a:t>
            </a:r>
            <a:r>
              <a:rPr lang="en-US" sz="1800" dirty="0" smtClean="0">
                <a:solidFill>
                  <a:srgbClr val="FF0000"/>
                </a:solidFill>
              </a:rPr>
              <a:t>PSS/SSS/PBCH (Ericsson, Intel, QC, Huawei) 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Option 2: using rate matching for  LTE PSS/SSS/PBCH </a:t>
            </a:r>
            <a:endParaRPr lang="en-US" sz="1800" dirty="0">
              <a:solidFill>
                <a:srgbClr val="FF0000"/>
              </a:solidFill>
            </a:endParaRP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B050"/>
                </a:solidFill>
              </a:rPr>
              <a:t>Issue 8: Requirements applicability for mandatory with capability features</a:t>
            </a:r>
          </a:p>
          <a:p>
            <a:pPr lvl="1"/>
            <a:r>
              <a:rPr lang="en-US" sz="1800" dirty="0">
                <a:solidFill>
                  <a:srgbClr val="00B050"/>
                </a:solidFill>
              </a:rPr>
              <a:t>Option 1: Define applicability for all mandatory with capability </a:t>
            </a:r>
            <a:r>
              <a:rPr lang="en-US" sz="1800" dirty="0" smtClean="0">
                <a:solidFill>
                  <a:srgbClr val="00B050"/>
                </a:solidFill>
              </a:rPr>
              <a:t>features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580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terms/"/>
    <ds:schemaRef ds:uri="17c5c574-4f42-45b3-8a7f-77d8e859d074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19115</TotalTime>
  <Words>799</Words>
  <Application>Microsoft Office PowerPoint</Application>
  <PresentationFormat>On-screen Show (4:3)</PresentationFormat>
  <Paragraphs>115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ＭＳ Ｐゴシック</vt:lpstr>
      <vt:lpstr>宋体</vt:lpstr>
      <vt:lpstr>Arial</vt:lpstr>
      <vt:lpstr>Calibri</vt:lpstr>
      <vt:lpstr>Intel Clear</vt:lpstr>
      <vt:lpstr>Times New Roman</vt:lpstr>
      <vt:lpstr>Office Theme</vt:lpstr>
      <vt:lpstr>Way forward on NR UE PDSCH demodulation requirements and General aspects</vt:lpstr>
      <vt:lpstr>TDD requirements</vt:lpstr>
      <vt:lpstr>TDD requirements</vt:lpstr>
      <vt:lpstr>PDSCH requirements</vt:lpstr>
      <vt:lpstr>PDSCH requirements</vt:lpstr>
      <vt:lpstr>PDSCH requirements</vt:lpstr>
      <vt:lpstr>PDSCH requirements</vt:lpstr>
      <vt:lpstr>PDSCH requirements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1379</cp:revision>
  <dcterms:created xsi:type="dcterms:W3CDTF">2013-05-13T16:02:00Z</dcterms:created>
  <dcterms:modified xsi:type="dcterms:W3CDTF">2019-04-10T11:04:43Z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2019-04-10 11:04:43Z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