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401" r:id="rId6"/>
    <p:sldId id="409" r:id="rId7"/>
    <p:sldId id="410" r:id="rId8"/>
    <p:sldId id="411" r:id="rId9"/>
    <p:sldId id="412" r:id="rId10"/>
    <p:sldId id="408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F81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04" autoAdjust="0"/>
    <p:restoredTop sz="87234" autoAdjust="0"/>
  </p:normalViewPr>
  <p:slideViewPr>
    <p:cSldViewPr>
      <p:cViewPr varScale="1">
        <p:scale>
          <a:sx n="68" d="100"/>
          <a:sy n="68" d="100"/>
        </p:scale>
        <p:origin x="157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/>
              <a:t>Way forward on </a:t>
            </a:r>
            <a:r>
              <a:rPr lang="en-GB" b="1"/>
              <a:t>open issue </a:t>
            </a:r>
            <a:r>
              <a:rPr lang="en-GB" b="1" dirty="0"/>
              <a:t>for FR2 RRM testing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Qualcomm </a:t>
            </a:r>
            <a:r>
              <a:rPr lang="en-US" altLang="ko-KR" sz="2800" dirty="0">
                <a:solidFill>
                  <a:schemeClr val="tx1"/>
                </a:solidFill>
              </a:rPr>
              <a:t>Incorporated</a:t>
            </a:r>
            <a:r>
              <a:rPr lang="en-US" altLang="en-US" sz="2800" dirty="0">
                <a:solidFill>
                  <a:schemeClr val="tx1"/>
                </a:solidFill>
              </a:rPr>
              <a:t>, […]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105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Document for : Approval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2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R4-1902525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029199"/>
          </a:xfrm>
        </p:spPr>
        <p:txBody>
          <a:bodyPr/>
          <a:lstStyle/>
          <a:p>
            <a:pPr lvl="0" latinLnBrk="0"/>
            <a:r>
              <a:rPr lang="en-US" dirty="0"/>
              <a:t>In RAN4#89 meeting, the following agreements on test methods for FR2 RRM testing were made in [1].</a:t>
            </a:r>
          </a:p>
          <a:p>
            <a:pPr lvl="0" latinLnBrk="0"/>
            <a:r>
              <a:rPr lang="en-US" dirty="0"/>
              <a:t>During RAN4#90 meeting the following issues were discussed on FR2 RRM testing [2-10]:</a:t>
            </a:r>
          </a:p>
          <a:p>
            <a:pPr lvl="1"/>
            <a:r>
              <a:rPr lang="en-US" dirty="0"/>
              <a:t>Antenna gain difference between fine and rough beam for 1AoA</a:t>
            </a:r>
          </a:p>
          <a:p>
            <a:pPr lvl="1"/>
            <a:r>
              <a:rPr lang="en-US" dirty="0"/>
              <a:t>Antenna gain difference for dual directions within 1 beam for 2AoA</a:t>
            </a:r>
          </a:p>
          <a:p>
            <a:pPr lvl="1"/>
            <a:r>
              <a:rPr lang="en-US" dirty="0" err="1"/>
              <a:t>Noc</a:t>
            </a:r>
            <a:r>
              <a:rPr lang="en-US" dirty="0"/>
              <a:t> setup and SNR/SINR range </a:t>
            </a:r>
          </a:p>
          <a:p>
            <a:pPr lvl="1"/>
            <a:r>
              <a:rPr lang="en-US" dirty="0"/>
              <a:t>Test setup</a:t>
            </a:r>
          </a:p>
          <a:p>
            <a:pPr lvl="0" latinLnBrk="0"/>
            <a:r>
              <a:rPr lang="en-US" dirty="0"/>
              <a:t>This document summarizes the way forward on FR2 RRM testing.</a:t>
            </a:r>
          </a:p>
          <a:p>
            <a:pPr lvl="2"/>
            <a:endParaRPr lang="en-GB" altLang="ko-KR" sz="1600" b="1" dirty="0"/>
          </a:p>
          <a:p>
            <a:pPr lvl="1"/>
            <a:endParaRPr lang="en-US" sz="1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75BF0-A390-4633-A231-18CB83FFC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Antenna gain difference for 1AoA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9F19A-9377-4283-8A2A-003F6EFE6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assumptions on antenna gain difference can be used for 1AoA RRM testing: </a:t>
            </a:r>
          </a:p>
          <a:p>
            <a:pPr lvl="1"/>
            <a:r>
              <a:rPr lang="en-US" dirty="0"/>
              <a:t>For peak beam direction</a:t>
            </a:r>
          </a:p>
          <a:p>
            <a:pPr lvl="2"/>
            <a:r>
              <a:rPr lang="en-US" dirty="0"/>
              <a:t>Antenna gain difference for </a:t>
            </a:r>
            <a:r>
              <a:rPr lang="en-US" altLang="zh-CN" dirty="0"/>
              <a:t>PC3 </a:t>
            </a:r>
            <a:r>
              <a:rPr lang="en-US" dirty="0"/>
              <a:t>Y=7dB</a:t>
            </a:r>
          </a:p>
          <a:p>
            <a:pPr lvl="3"/>
            <a:r>
              <a:rPr lang="en-US" dirty="0"/>
              <a:t>Y is the antenna gain difference between the fine and rough beams in the RX beam peak direction. (Y is not band dependent)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/>
              <a:t>For non-peak beam direction</a:t>
            </a:r>
          </a:p>
          <a:p>
            <a:pPr lvl="2"/>
            <a:r>
              <a:rPr lang="en-US" dirty="0"/>
              <a:t>Antenna gain difference for PC3 Z will be further studied in the RAN4#90bis meeting.</a:t>
            </a:r>
          </a:p>
          <a:p>
            <a:pPr lvl="3"/>
            <a:r>
              <a:rPr lang="en-US" dirty="0"/>
              <a:t>Z is the antenna gain difference between “fine” and “rough” RX beams within 50</a:t>
            </a:r>
            <a:r>
              <a:rPr lang="en-US" altLang="zh-CN" dirty="0"/>
              <a:t>%</a:t>
            </a:r>
            <a:r>
              <a:rPr lang="en-US" dirty="0"/>
              <a:t> percentile EIS directions (Z is not band dependent).</a:t>
            </a:r>
          </a:p>
          <a:p>
            <a:pPr lvl="3"/>
            <a:r>
              <a:rPr lang="en-US" dirty="0"/>
              <a:t>Companies are encouraged to provide analysis on this, and define Z at RAN4#90bis meeting.</a:t>
            </a:r>
          </a:p>
          <a:p>
            <a:pPr lvl="2"/>
            <a:r>
              <a:rPr lang="en-GB" dirty="0">
                <a:solidFill>
                  <a:srgbClr val="0000FF"/>
                </a:solidFill>
              </a:rPr>
              <a:t>Further evaluate how panel selection may impact the Z value, e.g., how to share 24 samples for FR2 measurement for PC3 UE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Further evaluate the antenna gain difference between the rough and fine beams </a:t>
            </a:r>
            <a:r>
              <a:rPr lang="en-GB" dirty="0">
                <a:solidFill>
                  <a:srgbClr val="00B050"/>
                </a:solidFill>
              </a:rPr>
              <a:t>(Y and Z values)</a:t>
            </a:r>
            <a:r>
              <a:rPr lang="en-GB" dirty="0">
                <a:solidFill>
                  <a:srgbClr val="FF0000"/>
                </a:solidFill>
              </a:rPr>
              <a:t> for the UE PC 1, 2 and 4.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AE8E73-5226-467C-8242-FD3E97F3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5192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17644-E2F8-44C8-BCAF-D252148E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Antenna gain </a:t>
            </a:r>
            <a:r>
              <a:rPr lang="en-US" altLang="zh-CN" dirty="0"/>
              <a:t>difference for 2AoA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D9A3B-C2AD-42B2-8FC9-AB1F770D1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490696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Further study antenna gain difference for dual directions within 1 beam for 2AoA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Companies are encouraged to bring analysis on antenna gain difference for </a:t>
            </a:r>
            <a:r>
              <a:rPr lang="en-US" strike="sngStrike" dirty="0">
                <a:solidFill>
                  <a:srgbClr val="00B050"/>
                </a:solidFill>
              </a:rPr>
              <a:t>PC3</a:t>
            </a:r>
            <a:r>
              <a:rPr lang="en-US" dirty="0">
                <a:solidFill>
                  <a:srgbClr val="FF0000"/>
                </a:solidFill>
              </a:rPr>
              <a:t> UE fine/rough beams and assess the gain difference dependency on relative probe spacing.</a:t>
            </a:r>
          </a:p>
          <a:p>
            <a:r>
              <a:rPr lang="en-US" strike="sngStrike" dirty="0"/>
              <a:t>The following assumptions on antenna gain difference can be used for 2AoA RRM testing:</a:t>
            </a:r>
          </a:p>
          <a:p>
            <a:pPr lvl="1"/>
            <a:r>
              <a:rPr lang="en-US" altLang="zh-CN" strike="sngStrike" dirty="0"/>
              <a:t>PC3 UE with fine beams</a:t>
            </a:r>
          </a:p>
          <a:p>
            <a:pPr lvl="2"/>
            <a:r>
              <a:rPr lang="en-US" strike="sngStrike" dirty="0"/>
              <a:t>The maximum gain difference D for dual directions within 1 fine beam can be derived by the following options:</a:t>
            </a:r>
            <a:endParaRPr lang="en-US" altLang="zh-CN" strike="sngStrike" dirty="0"/>
          </a:p>
          <a:p>
            <a:pPr lvl="2"/>
            <a:r>
              <a:rPr lang="en-US" altLang="zh-CN" strike="sngStrike" dirty="0"/>
              <a:t>Option 1: D=X</a:t>
            </a:r>
            <a:endParaRPr lang="en-US" strike="sngStrike" dirty="0"/>
          </a:p>
          <a:p>
            <a:pPr lvl="3"/>
            <a:r>
              <a:rPr lang="en-US" strike="sngStrike" dirty="0"/>
              <a:t>X  is the difference between the peak EIS and [50]%-tile EIS (X is band </a:t>
            </a:r>
            <a:r>
              <a:rPr lang="en-GB" strike="sngStrike" dirty="0"/>
              <a:t>dependent</a:t>
            </a:r>
            <a:r>
              <a:rPr lang="en-US" strike="sngStrike" dirty="0"/>
              <a:t>)</a:t>
            </a:r>
          </a:p>
          <a:p>
            <a:pPr lvl="2"/>
            <a:r>
              <a:rPr lang="en-US" strike="sngStrike" dirty="0"/>
              <a:t>Option 2: D=0dB</a:t>
            </a:r>
          </a:p>
          <a:p>
            <a:pPr lvl="1"/>
            <a:r>
              <a:rPr lang="en-US" strike="sngStrike" dirty="0"/>
              <a:t>PC3 UE with rough beams</a:t>
            </a:r>
          </a:p>
          <a:p>
            <a:pPr lvl="2"/>
            <a:r>
              <a:rPr lang="en-US" strike="sngStrike" dirty="0"/>
              <a:t>The maximum gain difference D for dual directions within 1 rough beam can be derived by the following options:</a:t>
            </a:r>
          </a:p>
          <a:p>
            <a:pPr lvl="2"/>
            <a:r>
              <a:rPr lang="en-US" strike="sngStrike" dirty="0"/>
              <a:t>Option 1: D=X+Z-Y</a:t>
            </a:r>
          </a:p>
          <a:p>
            <a:pPr lvl="3"/>
            <a:r>
              <a:rPr lang="en-US" strike="sngStrike" dirty="0"/>
              <a:t>X is the difference between the peak EIS and [50]%-tile EIS (X is band dependent), Y and Z are defined in the page 3 (Y and Z are not band dependent).</a:t>
            </a:r>
          </a:p>
          <a:p>
            <a:pPr lvl="2"/>
            <a:r>
              <a:rPr lang="en-US" strike="sngStrike" dirty="0"/>
              <a:t>Option 2: D=0dB</a:t>
            </a:r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C560E-2CFB-41C9-8792-4B5DA1916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356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1710F-2E6F-44FF-B44E-D640F8FA4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Noc</a:t>
            </a:r>
            <a:r>
              <a:rPr lang="en-US" dirty="0"/>
              <a:t> setup for multi-band device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25BF3-DB87-4A2C-99AB-1E288A66C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PC3 multi-band devices, the </a:t>
            </a:r>
            <a:r>
              <a:rPr lang="en-US" dirty="0" err="1"/>
              <a:t>Noc</a:t>
            </a:r>
            <a:r>
              <a:rPr lang="en-US" dirty="0"/>
              <a:t> power level shall increase by multi-band relaxation defined in TS 38.101-2 Table 6.2.1.3-4.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AoA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from</a:t>
            </a:r>
            <a:r>
              <a:rPr lang="en-US" strike="sngStrike" dirty="0" err="1"/>
              <a:t>Test</a:t>
            </a:r>
            <a:r>
              <a:rPr lang="en-US" strike="sngStrike" dirty="0"/>
              <a:t> cases with</a:t>
            </a:r>
            <a:r>
              <a:rPr lang="en-US" dirty="0"/>
              <a:t> peak beam direction:</a:t>
            </a:r>
          </a:p>
          <a:p>
            <a:pPr lvl="2"/>
            <a:r>
              <a:rPr lang="en-US" dirty="0" err="1"/>
              <a:t>Noc</a:t>
            </a:r>
            <a:r>
              <a:rPr lang="en-US" baseline="-25000" dirty="0" err="1"/>
              <a:t>MB</a:t>
            </a:r>
            <a:r>
              <a:rPr lang="en-US" dirty="0"/>
              <a:t> = </a:t>
            </a:r>
            <a:r>
              <a:rPr lang="en-US" dirty="0" err="1"/>
              <a:t>Noc</a:t>
            </a:r>
            <a:r>
              <a:rPr lang="en-US" baseline="-25000" dirty="0" err="1"/>
              <a:t>Single</a:t>
            </a:r>
            <a:r>
              <a:rPr lang="en-US" dirty="0"/>
              <a:t> + </a:t>
            </a:r>
            <a:r>
              <a:rPr lang="el-GR" dirty="0"/>
              <a:t>Σ</a:t>
            </a:r>
            <a:r>
              <a:rPr lang="en-US" dirty="0"/>
              <a:t>MB</a:t>
            </a:r>
            <a:r>
              <a:rPr lang="en-US" baseline="-25000" dirty="0"/>
              <a:t>P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AoA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from</a:t>
            </a:r>
            <a:r>
              <a:rPr lang="en-US" strike="sngStrike" dirty="0" err="1"/>
              <a:t>Test</a:t>
            </a:r>
            <a:r>
              <a:rPr lang="en-US" strike="sngStrike" dirty="0"/>
              <a:t> cases with</a:t>
            </a:r>
            <a:r>
              <a:rPr lang="en-US" dirty="0"/>
              <a:t> non-peak beam direction:</a:t>
            </a:r>
          </a:p>
          <a:p>
            <a:pPr lvl="2"/>
            <a:r>
              <a:rPr lang="en-US" dirty="0" err="1"/>
              <a:t>Noc</a:t>
            </a:r>
            <a:r>
              <a:rPr lang="en-US" baseline="-25000" dirty="0" err="1"/>
              <a:t>MB</a:t>
            </a:r>
            <a:r>
              <a:rPr lang="en-US" dirty="0"/>
              <a:t> = </a:t>
            </a:r>
            <a:r>
              <a:rPr lang="en-US" dirty="0" err="1"/>
              <a:t>Noc</a:t>
            </a:r>
            <a:r>
              <a:rPr lang="en-US" baseline="-25000" dirty="0" err="1"/>
              <a:t>Single</a:t>
            </a:r>
            <a:r>
              <a:rPr lang="en-US" dirty="0"/>
              <a:t> + </a:t>
            </a:r>
            <a:r>
              <a:rPr lang="el-GR" dirty="0"/>
              <a:t>Σ</a:t>
            </a:r>
            <a:r>
              <a:rPr lang="en-US" dirty="0"/>
              <a:t>MB</a:t>
            </a:r>
            <a:r>
              <a:rPr lang="en-US" baseline="-25000" dirty="0"/>
              <a:t>S</a:t>
            </a:r>
          </a:p>
          <a:p>
            <a:pPr lvl="1"/>
            <a:r>
              <a:rPr lang="en-US" dirty="0" err="1"/>
              <a:t>Noc</a:t>
            </a:r>
            <a:r>
              <a:rPr lang="en-US" baseline="-25000" dirty="0" err="1"/>
              <a:t>Single</a:t>
            </a:r>
            <a:r>
              <a:rPr lang="en-US" baseline="-25000" dirty="0"/>
              <a:t> </a:t>
            </a:r>
            <a:r>
              <a:rPr lang="en-US" dirty="0"/>
              <a:t>is derived by assuming UE supports single band.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386E1-D8E5-4182-AC91-2A92AEDE3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1723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19EB4-F820-4E56-9B5A-2A78B145B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8E8F8-2615-4FA8-B9A7-18AE5F9E0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2AoA cases, </a:t>
            </a:r>
          </a:p>
          <a:p>
            <a:pPr lvl="1"/>
            <a:r>
              <a:rPr lang="en-US" dirty="0"/>
              <a:t>TDM transmission approach for 2 probes is </a:t>
            </a:r>
            <a:r>
              <a:rPr lang="en-US" dirty="0" err="1">
                <a:solidFill>
                  <a:srgbClr val="00B050"/>
                </a:solidFill>
              </a:rPr>
              <a:t>allowed</a:t>
            </a:r>
            <a:r>
              <a:rPr lang="en-US" strike="sngStrike" dirty="0" err="1"/>
              <a:t>used</a:t>
            </a:r>
            <a:r>
              <a:rPr lang="en-US" dirty="0"/>
              <a:t>.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For 2AoA cases,</a:t>
            </a:r>
            <a:r>
              <a:rPr lang="en-US" dirty="0"/>
              <a:t> simultaneous transmission approach for 2 probes will be further studied.</a:t>
            </a:r>
          </a:p>
          <a:p>
            <a:r>
              <a:rPr lang="en-US" dirty="0">
                <a:solidFill>
                  <a:schemeClr val="accent1"/>
                </a:solidFill>
              </a:rPr>
              <a:t>The antenna gain difference defined in </a:t>
            </a:r>
            <a:r>
              <a:rPr lang="en-US" altLang="zh-CN" dirty="0">
                <a:solidFill>
                  <a:schemeClr val="accent1"/>
                </a:solidFill>
              </a:rPr>
              <a:t>this</a:t>
            </a:r>
            <a:r>
              <a:rPr lang="en-US" dirty="0">
                <a:solidFill>
                  <a:schemeClr val="accent1"/>
                </a:solidFill>
              </a:rPr>
              <a:t> WF can be used to derive the FR2 RRM side condition.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5687F-5979-4A3E-84E3-9DD5ACAA3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8291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Reference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28600" y="1273175"/>
            <a:ext cx="870204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sz="1800" dirty="0"/>
              <a:t>[1] R4-1816742 “WF on test methods for FR2 RRM testing”, Qualcomm Incorporated, AT&amp;T, Docomo, Verizon, Telstra, Keysight, Anritsu, Rohde &amp; Schwarz, RAN4 #89, November 2018</a:t>
            </a:r>
          </a:p>
          <a:p>
            <a:pPr marL="0" indent="0" fontAlgn="ctr">
              <a:buNone/>
            </a:pPr>
            <a:r>
              <a:rPr lang="en-US" altLang="ko-KR" sz="1800" dirty="0"/>
              <a:t>[2] R4-1900123 “Remaining details of NR FR2 RRM test methods”, Intel</a:t>
            </a:r>
          </a:p>
          <a:p>
            <a:pPr marL="0" indent="0" fontAlgn="ctr">
              <a:buNone/>
            </a:pPr>
            <a:r>
              <a:rPr lang="en-US" altLang="ko-KR" sz="1800" dirty="0"/>
              <a:t>[3] R4-1900504 “On RRM </a:t>
            </a:r>
            <a:r>
              <a:rPr lang="en-US" altLang="ko-KR" sz="1800" dirty="0" err="1"/>
              <a:t>AoA</a:t>
            </a:r>
            <a:r>
              <a:rPr lang="en-US" altLang="ko-KR" sz="1800" dirty="0"/>
              <a:t> Selections”, Keysight</a:t>
            </a:r>
          </a:p>
          <a:p>
            <a:pPr marL="0" indent="0" fontAlgn="ctr">
              <a:buNone/>
            </a:pPr>
            <a:r>
              <a:rPr lang="en-US" altLang="ko-KR" sz="1800" dirty="0"/>
              <a:t>[4] R4-1900595 “Wide Beams and Narrow Beams in FR2”, Qualcomm Incorporated</a:t>
            </a:r>
          </a:p>
          <a:p>
            <a:pPr marL="0" indent="0" fontAlgn="ctr">
              <a:buNone/>
            </a:pPr>
            <a:r>
              <a:rPr lang="en-GB" altLang="ko-KR" sz="1800" dirty="0"/>
              <a:t>[5] </a:t>
            </a:r>
            <a:r>
              <a:rPr lang="en-US" altLang="ko-KR" sz="1800" dirty="0"/>
              <a:t>R4-1900752, “</a:t>
            </a:r>
            <a:r>
              <a:rPr lang="en-US" altLang="ko-KR" sz="1800" dirty="0" err="1"/>
              <a:t>Noc</a:t>
            </a:r>
            <a:r>
              <a:rPr lang="en-US" altLang="ko-KR" sz="1800" dirty="0"/>
              <a:t> level definition and SNR range for 1AoA RRM testing”, Qualcomm Incorporated</a:t>
            </a:r>
          </a:p>
          <a:p>
            <a:pPr marL="0" indent="0" fontAlgn="ctr">
              <a:buNone/>
            </a:pPr>
            <a:r>
              <a:rPr lang="en-US" altLang="ko-KR" sz="1800" dirty="0"/>
              <a:t>[6] R4-1900753, “</a:t>
            </a:r>
            <a:r>
              <a:rPr lang="en-US" altLang="ko-KR" sz="1800" dirty="0" err="1"/>
              <a:t>Noc</a:t>
            </a:r>
            <a:r>
              <a:rPr lang="en-US" altLang="ko-KR" sz="1800" dirty="0"/>
              <a:t> level definition and SINR range for 2AoA RRM testing”, Qualcomm Incorporated</a:t>
            </a:r>
          </a:p>
          <a:p>
            <a:pPr marL="0" indent="0" fontAlgn="ctr">
              <a:buNone/>
            </a:pPr>
            <a:r>
              <a:rPr lang="en-US" altLang="ko-KR" sz="1800" dirty="0"/>
              <a:t>[7] R4-1901654, “NR FR2 2AoA RRM test method” Intel</a:t>
            </a:r>
          </a:p>
          <a:p>
            <a:pPr marL="0" indent="0" fontAlgn="ctr">
              <a:buNone/>
            </a:pPr>
            <a:r>
              <a:rPr lang="en-US" altLang="ko-KR" sz="1800" dirty="0"/>
              <a:t>[8] R4-1900522, “Gain difference between rough and fine Rx beams in FR2 RRM testing”, </a:t>
            </a:r>
            <a:r>
              <a:rPr lang="en-GB" sz="1800" dirty="0"/>
              <a:t>MediaTek </a:t>
            </a:r>
            <a:endParaRPr lang="en-GB" altLang="ko-KR" sz="1800" dirty="0"/>
          </a:p>
          <a:p>
            <a:pPr marL="0" indent="0" fontAlgn="ctr">
              <a:buNone/>
            </a:pPr>
            <a:r>
              <a:rPr lang="en-GB" altLang="ko-KR" sz="1800" dirty="0"/>
              <a:t>[9] </a:t>
            </a:r>
            <a:r>
              <a:rPr lang="en-US" altLang="ko-KR" sz="1800" dirty="0"/>
              <a:t>R4-1900967, “Further details of OTA setup for NR RRM”, </a:t>
            </a:r>
            <a:r>
              <a:rPr lang="en-GB" sz="1800" dirty="0"/>
              <a:t>Ericsson</a:t>
            </a:r>
          </a:p>
          <a:p>
            <a:pPr marL="0" indent="0" fontAlgn="ctr">
              <a:buNone/>
            </a:pPr>
            <a:r>
              <a:rPr lang="en-GB" sz="1800" dirty="0"/>
              <a:t>[10] R4-1900080, “UE parameters for FR2 UE RRM test cases in 38.133”, ANRITSU</a:t>
            </a:r>
            <a:endParaRPr lang="en-GB" altLang="ko-KR" sz="1800" dirty="0"/>
          </a:p>
          <a:p>
            <a:pPr marL="0" indent="0" fontAlgn="ctr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12498</TotalTime>
  <Words>791</Words>
  <Application>Microsoft Office PowerPoint</Application>
  <PresentationFormat>On-screen Show (4:3)</PresentationFormat>
  <Paragraphs>67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Office Theme</vt:lpstr>
      <vt:lpstr>Way forward on open issue for FR2 RRM testing</vt:lpstr>
      <vt:lpstr>Background</vt:lpstr>
      <vt:lpstr>Antenna gain difference for 1AoA</vt:lpstr>
      <vt:lpstr>Antenna gain difference for 2AoA</vt:lpstr>
      <vt:lpstr>Noc setup for multi-band device</vt:lpstr>
      <vt:lpstr>Test setup</vt:lpstr>
      <vt:lpstr>Reference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vehicle, CTPClassification=CTP_NT</cp:keywords>
  <cp:lastModifiedBy>Bin Han</cp:lastModifiedBy>
  <cp:revision>1211</cp:revision>
  <dcterms:created xsi:type="dcterms:W3CDTF">2013-05-13T16:02:00Z</dcterms:created>
  <dcterms:modified xsi:type="dcterms:W3CDTF">2019-03-01T12:41:06Z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2019-03-01 09:37:02Z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