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6" r:id="rId5"/>
    <p:sldId id="268" r:id="rId6"/>
    <p:sldId id="267" r:id="rId7"/>
    <p:sldId id="265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akim Axmon" initials="J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FA1245-C227-4307-9B45-059B92552FC3}" v="194" dt="2019-03-01T09:01:47.1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Martinez G" userId="0ebe31dc-60a7-412b-bc71-c6a265dd5a17" providerId="ADAL" clId="{1DFA1245-C227-4307-9B45-059B92552FC3}"/>
    <pc:docChg chg="undo redo custSel addSld delSld modSld">
      <pc:chgData name="Luis Martinez G" userId="0ebe31dc-60a7-412b-bc71-c6a265dd5a17" providerId="ADAL" clId="{1DFA1245-C227-4307-9B45-059B92552FC3}" dt="2019-03-01T09:01:47.141" v="193" actId="400"/>
      <pc:docMkLst>
        <pc:docMk/>
      </pc:docMkLst>
      <pc:sldChg chg="modSp">
        <pc:chgData name="Luis Martinez G" userId="0ebe31dc-60a7-412b-bc71-c6a265dd5a17" providerId="ADAL" clId="{1DFA1245-C227-4307-9B45-059B92552FC3}" dt="2019-03-01T08:51:28.501" v="91" actId="6549"/>
        <pc:sldMkLst>
          <pc:docMk/>
          <pc:sldMk cId="2701603985" sldId="256"/>
        </pc:sldMkLst>
        <pc:spChg chg="mod">
          <ac:chgData name="Luis Martinez G" userId="0ebe31dc-60a7-412b-bc71-c6a265dd5a17" providerId="ADAL" clId="{1DFA1245-C227-4307-9B45-059B92552FC3}" dt="2019-03-01T08:51:28.501" v="91" actId="6549"/>
          <ac:spMkLst>
            <pc:docMk/>
            <pc:sldMk cId="2701603985" sldId="256"/>
            <ac:spMk id="3" creationId="{00000000-0000-0000-0000-000000000000}"/>
          </ac:spMkLst>
        </pc:spChg>
      </pc:sldChg>
      <pc:sldChg chg="modSp add del">
        <pc:chgData name="Luis Martinez G" userId="0ebe31dc-60a7-412b-bc71-c6a265dd5a17" providerId="ADAL" clId="{1DFA1245-C227-4307-9B45-059B92552FC3}" dt="2019-03-01T09:01:47.141" v="193" actId="400"/>
        <pc:sldMkLst>
          <pc:docMk/>
          <pc:sldMk cId="3701399465" sldId="260"/>
        </pc:sldMkLst>
        <pc:spChg chg="mod">
          <ac:chgData name="Luis Martinez G" userId="0ebe31dc-60a7-412b-bc71-c6a265dd5a17" providerId="ADAL" clId="{1DFA1245-C227-4307-9B45-059B92552FC3}" dt="2019-03-01T08:48:53.100" v="46" actId="400"/>
          <ac:spMkLst>
            <pc:docMk/>
            <pc:sldMk cId="3701399465" sldId="260"/>
            <ac:spMk id="2" creationId="{00000000-0000-0000-0000-000000000000}"/>
          </ac:spMkLst>
        </pc:spChg>
        <pc:spChg chg="mod">
          <ac:chgData name="Luis Martinez G" userId="0ebe31dc-60a7-412b-bc71-c6a265dd5a17" providerId="ADAL" clId="{1DFA1245-C227-4307-9B45-059B92552FC3}" dt="2019-03-01T09:01:47.141" v="193" actId="400"/>
          <ac:spMkLst>
            <pc:docMk/>
            <pc:sldMk cId="3701399465" sldId="260"/>
            <ac:spMk id="3" creationId="{00000000-0000-0000-0000-000000000000}"/>
          </ac:spMkLst>
        </pc:spChg>
      </pc:sldChg>
      <pc:sldChg chg="modSp">
        <pc:chgData name="Luis Martinez G" userId="0ebe31dc-60a7-412b-bc71-c6a265dd5a17" providerId="ADAL" clId="{1DFA1245-C227-4307-9B45-059B92552FC3}" dt="2019-03-01T08:53:06.551" v="130" actId="1035"/>
        <pc:sldMkLst>
          <pc:docMk/>
          <pc:sldMk cId="2635206146" sldId="261"/>
        </pc:sldMkLst>
        <pc:spChg chg="mod">
          <ac:chgData name="Luis Martinez G" userId="0ebe31dc-60a7-412b-bc71-c6a265dd5a17" providerId="ADAL" clId="{1DFA1245-C227-4307-9B45-059B92552FC3}" dt="2019-03-01T08:53:06.551" v="130" actId="1035"/>
          <ac:spMkLst>
            <pc:docMk/>
            <pc:sldMk cId="2635206146" sldId="261"/>
            <ac:spMk id="2" creationId="{FCD8BA7E-B26E-4857-9B7E-4C56A7736824}"/>
          </ac:spMkLst>
        </pc:spChg>
        <pc:spChg chg="mod">
          <ac:chgData name="Luis Martinez G" userId="0ebe31dc-60a7-412b-bc71-c6a265dd5a17" providerId="ADAL" clId="{1DFA1245-C227-4307-9B45-059B92552FC3}" dt="2019-03-01T08:53:01.892" v="123" actId="1035"/>
          <ac:spMkLst>
            <pc:docMk/>
            <pc:sldMk cId="2635206146" sldId="261"/>
            <ac:spMk id="3" creationId="{708FD6E4-0E74-48BF-9BED-D40C0491C213}"/>
          </ac:spMkLst>
        </pc:spChg>
      </pc:sldChg>
      <pc:sldChg chg="modSp">
        <pc:chgData name="Luis Martinez G" userId="0ebe31dc-60a7-412b-bc71-c6a265dd5a17" providerId="ADAL" clId="{1DFA1245-C227-4307-9B45-059B92552FC3}" dt="2019-03-01T08:38:35.300" v="10" actId="400"/>
        <pc:sldMkLst>
          <pc:docMk/>
          <pc:sldMk cId="2335109235" sldId="265"/>
        </pc:sldMkLst>
        <pc:spChg chg="mod">
          <ac:chgData name="Luis Martinez G" userId="0ebe31dc-60a7-412b-bc71-c6a265dd5a17" providerId="ADAL" clId="{1DFA1245-C227-4307-9B45-059B92552FC3}" dt="2019-03-01T08:38:35.300" v="10" actId="400"/>
          <ac:spMkLst>
            <pc:docMk/>
            <pc:sldMk cId="2335109235" sldId="265"/>
            <ac:spMk id="2" creationId="{00000000-0000-0000-0000-000000000000}"/>
          </ac:spMkLst>
        </pc:spChg>
        <pc:spChg chg="mod">
          <ac:chgData name="Luis Martinez G" userId="0ebe31dc-60a7-412b-bc71-c6a265dd5a17" providerId="ADAL" clId="{1DFA1245-C227-4307-9B45-059B92552FC3}" dt="2019-03-01T08:38:27.891" v="9" actId="400"/>
          <ac:spMkLst>
            <pc:docMk/>
            <pc:sldMk cId="2335109235" sldId="265"/>
            <ac:spMk id="3" creationId="{00000000-0000-0000-0000-000000000000}"/>
          </ac:spMkLst>
        </pc:spChg>
      </pc:sldChg>
      <pc:sldChg chg="modSp">
        <pc:chgData name="Luis Martinez G" userId="0ebe31dc-60a7-412b-bc71-c6a265dd5a17" providerId="ADAL" clId="{1DFA1245-C227-4307-9B45-059B92552FC3}" dt="2019-03-01T08:52:35.546" v="111" actId="6549"/>
        <pc:sldMkLst>
          <pc:docMk/>
          <pc:sldMk cId="4169836925" sldId="266"/>
        </pc:sldMkLst>
        <pc:spChg chg="mod">
          <ac:chgData name="Luis Martinez G" userId="0ebe31dc-60a7-412b-bc71-c6a265dd5a17" providerId="ADAL" clId="{1DFA1245-C227-4307-9B45-059B92552FC3}" dt="2019-03-01T08:52:35.546" v="111" actId="6549"/>
          <ac:spMkLst>
            <pc:docMk/>
            <pc:sldMk cId="4169836925" sldId="266"/>
            <ac:spMk id="2" creationId="{00000000-0000-0000-0000-000000000000}"/>
          </ac:spMkLst>
        </pc:spChg>
        <pc:spChg chg="mod">
          <ac:chgData name="Luis Martinez G" userId="0ebe31dc-60a7-412b-bc71-c6a265dd5a17" providerId="ADAL" clId="{1DFA1245-C227-4307-9B45-059B92552FC3}" dt="2019-03-01T08:27:40.701" v="1" actId="404"/>
          <ac:spMkLst>
            <pc:docMk/>
            <pc:sldMk cId="4169836925" sldId="266"/>
            <ac:spMk id="3" creationId="{00000000-0000-0000-0000-000000000000}"/>
          </ac:spMkLst>
        </pc:spChg>
      </pc:sldChg>
      <pc:sldChg chg="modSp">
        <pc:chgData name="Luis Martinez G" userId="0ebe31dc-60a7-412b-bc71-c6a265dd5a17" providerId="ADAL" clId="{1DFA1245-C227-4307-9B45-059B92552FC3}" dt="2019-03-01T08:40:18.044" v="12" actId="400"/>
        <pc:sldMkLst>
          <pc:docMk/>
          <pc:sldMk cId="661513382" sldId="267"/>
        </pc:sldMkLst>
        <pc:spChg chg="mod">
          <ac:chgData name="Luis Martinez G" userId="0ebe31dc-60a7-412b-bc71-c6a265dd5a17" providerId="ADAL" clId="{1DFA1245-C227-4307-9B45-059B92552FC3}" dt="2019-03-01T08:40:18.044" v="12" actId="400"/>
          <ac:spMkLst>
            <pc:docMk/>
            <pc:sldMk cId="661513382" sldId="267"/>
            <ac:spMk id="2" creationId="{00000000-0000-0000-0000-000000000000}"/>
          </ac:spMkLst>
        </pc:spChg>
        <pc:spChg chg="mod">
          <ac:chgData name="Luis Martinez G" userId="0ebe31dc-60a7-412b-bc71-c6a265dd5a17" providerId="ADAL" clId="{1DFA1245-C227-4307-9B45-059B92552FC3}" dt="2019-03-01T08:40:13.425" v="11" actId="400"/>
          <ac:spMkLst>
            <pc:docMk/>
            <pc:sldMk cId="661513382" sldId="267"/>
            <ac:spMk id="3" creationId="{00000000-0000-0000-0000-000000000000}"/>
          </ac:spMkLst>
        </pc:spChg>
      </pc:sldChg>
      <pc:sldChg chg="modSp">
        <pc:chgData name="Luis Martinez G" userId="0ebe31dc-60a7-412b-bc71-c6a265dd5a17" providerId="ADAL" clId="{1DFA1245-C227-4307-9B45-059B92552FC3}" dt="2019-03-01T08:59:48.327" v="192" actId="207"/>
        <pc:sldMkLst>
          <pc:docMk/>
          <pc:sldMk cId="2802916823" sldId="268"/>
        </pc:sldMkLst>
        <pc:spChg chg="mod">
          <ac:chgData name="Luis Martinez G" userId="0ebe31dc-60a7-412b-bc71-c6a265dd5a17" providerId="ADAL" clId="{1DFA1245-C227-4307-9B45-059B92552FC3}" dt="2019-03-01T08:58:47.604" v="141" actId="1036"/>
          <ac:spMkLst>
            <pc:docMk/>
            <pc:sldMk cId="2802916823" sldId="268"/>
            <ac:spMk id="2" creationId="{00000000-0000-0000-0000-000000000000}"/>
          </ac:spMkLst>
        </pc:spChg>
        <pc:spChg chg="mod">
          <ac:chgData name="Luis Martinez G" userId="0ebe31dc-60a7-412b-bc71-c6a265dd5a17" providerId="ADAL" clId="{1DFA1245-C227-4307-9B45-059B92552FC3}" dt="2019-03-01T08:59:48.327" v="192" actId="207"/>
          <ac:spMkLst>
            <pc:docMk/>
            <pc:sldMk cId="2802916823" sldId="26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1249252"/>
            <a:ext cx="78867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6105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BS demodulation scenarios and requirements for HST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Ericsson, NTT Docomo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 RAN WG4 Meeting #90				</a:t>
            </a:r>
            <a:r>
              <a:rPr lang="en-US" altLang="en-US" sz="2000" b="1" dirty="0" smtClean="0"/>
              <a:t>R4-1902522</a:t>
            </a:r>
            <a:endParaRPr lang="en-US" altLang="en-US" sz="2000" b="1" dirty="0"/>
          </a:p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Athens, GR, 25th  Feb – 1st March, 2019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/>
              <a:t>The new WI for HST for LTE was approved in [1].</a:t>
            </a:r>
          </a:p>
          <a:p>
            <a:r>
              <a:rPr lang="en-GB" dirty="0"/>
              <a:t>Discussion on the workplan and goals for the WI started in RAN4#90 and should be completed by RAN#86.</a:t>
            </a:r>
            <a:endParaRPr lang="sv-SE" dirty="0"/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trike="sngStrike" dirty="0"/>
              <a:t>WF on BS demodulation scenarios and requirements for HST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r>
              <a:rPr lang="en-US" sz="4400" strike="sngStrike" dirty="0"/>
              <a:t>Considering the goals proposed in [1], companies endorsing this WF agree on:</a:t>
            </a:r>
          </a:p>
          <a:p>
            <a:pPr lvl="0"/>
            <a:r>
              <a:rPr lang="en-US" sz="4400" strike="sngStrike" dirty="0"/>
              <a:t>Extend the RRM/demodulation enhancement to CA in release 14 HST scenario [RAN4/RAN2]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At least, extend Rel-14 RRM/demodulation enhancement to CA case </a:t>
            </a:r>
            <a:endParaRPr lang="sv-SE" sz="4400" strike="sngStrike" dirty="0"/>
          </a:p>
          <a:p>
            <a:pPr lvl="0"/>
            <a:r>
              <a:rPr lang="en-US" sz="4400" strike="sngStrike" dirty="0"/>
              <a:t>The following new scenario are considered for non-CA case [RAN4]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The target speed is 500km/h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SFN scenario defined in TS36.101 and TR36.878 with bidirectional coverage for tunnel and open space 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SFN scenario defined in TS36.878 with unidirectional coverage for tunnel and open space</a:t>
            </a:r>
            <a:endParaRPr lang="sv-SE" sz="4400" strike="sngStrike" dirty="0"/>
          </a:p>
          <a:p>
            <a:pPr lvl="2"/>
            <a:r>
              <a:rPr lang="en-US" sz="4000" strike="sngStrike" dirty="0"/>
              <a:t>More discussion on how to specify the general unidirectional antenna pattern </a:t>
            </a:r>
            <a:endParaRPr lang="sv-SE" sz="4000" strike="sngStrike" dirty="0"/>
          </a:p>
          <a:p>
            <a:pPr lvl="1"/>
            <a:r>
              <a:rPr lang="en-US" sz="4400" strike="sngStrike" dirty="0"/>
              <a:t>In addition to SFN scenarios, other deployment scenarios are not precluded</a:t>
            </a:r>
            <a:endParaRPr lang="sv-SE" sz="4400" strike="sngStrike" dirty="0"/>
          </a:p>
          <a:p>
            <a:pPr lvl="0"/>
            <a:r>
              <a:rPr lang="en-US" sz="4400" strike="sngStrike" dirty="0"/>
              <a:t>Evaluate the downlink and uplink demodulation performance under the above scenarios, using the existing LTE CRS/DMRS, and study possible enhancements of the downlink and uplink demodulation under those scenarios, aiming to provide inputs to RAN2 if needed [RAN4] 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New or modified physical layer reference signals shall not be considered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Change for PRACH shall not be considered 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The maximum Doppler shift supported by the LTE CRS/DMRS transmission schemes is to be determined by RAN4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If RAN4 identifies the necessity for enhancements, define relevant signaling support [RAN4/RAN2]</a:t>
            </a:r>
            <a:endParaRPr lang="sv-SE" sz="4400" strike="sngStrike" dirty="0"/>
          </a:p>
          <a:p>
            <a:pPr lvl="0"/>
            <a:r>
              <a:rPr lang="en-US" sz="4400" strike="sngStrike" dirty="0"/>
              <a:t>Investigate the RRM measurement performance in the high speed scenario [RAN4]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If RAN4 identifies the necessity for enhancements, define relevant signaling support [RAN4/RAN2]</a:t>
            </a:r>
            <a:endParaRPr lang="sv-SE" sz="4400" strike="sngStrike" dirty="0"/>
          </a:p>
          <a:p>
            <a:pPr lvl="0"/>
            <a:r>
              <a:rPr lang="en-US" sz="4400" strike="sngStrike" dirty="0"/>
              <a:t>Investigate the robustness for RLM in the high speed scenario [RAN4]</a:t>
            </a:r>
            <a:endParaRPr lang="sv-SE" sz="4400" strike="sngStrike" dirty="0"/>
          </a:p>
          <a:p>
            <a:pPr lvl="1"/>
            <a:r>
              <a:rPr lang="en-US" sz="4400" strike="sngStrike" dirty="0"/>
              <a:t> If RAN4 identifies the necessity for enhancements, define relevant signaling support [RAN4/RAN2]</a:t>
            </a:r>
          </a:p>
          <a:p>
            <a:pPr lvl="1"/>
            <a:endParaRPr lang="en-US" sz="4400" strike="sngStrike" dirty="0"/>
          </a:p>
          <a:p>
            <a:r>
              <a:rPr lang="en-US" sz="5600" strike="sngStrike" dirty="0"/>
              <a:t>Specify the necessary BS demodulation performance requirements if any</a:t>
            </a:r>
            <a:endParaRPr lang="sv-SE" sz="5600" strike="sngStrike" dirty="0"/>
          </a:p>
          <a:p>
            <a:endParaRPr lang="en-US" sz="4400" strike="sngStrike" dirty="0"/>
          </a:p>
          <a:p>
            <a:pPr hangingPunct="0"/>
            <a:r>
              <a:rPr lang="en-US" sz="4400" strike="sngStrike" dirty="0"/>
              <a:t>Besides, to protect the investment of the operators, it is expected not to significantly change the physical layers of LTE for the purpose to improve the high speed scenarios. </a:t>
            </a:r>
            <a:endParaRPr lang="sv-SE" sz="4400" strike="sngStrike" dirty="0"/>
          </a:p>
          <a:p>
            <a:pPr hangingPunct="0"/>
            <a:r>
              <a:rPr lang="en-US" sz="4400" strike="sngStrike" dirty="0"/>
              <a:t>So in this potential WI, we would like to reuse the existing designs in 3GPP standard as much as possible, and focus on improvement of the receiver. </a:t>
            </a:r>
            <a:endParaRPr lang="sv-SE" sz="4400" strike="sngStrik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99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3200" dirty="0">
                <a:solidFill>
                  <a:srgbClr val="FF0000"/>
                </a:solidFill>
              </a:rPr>
              <a:t>WF on BS demodulation scenarios for HST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251520" y="764704"/>
            <a:ext cx="8568952" cy="5485377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Following deployment scenarios should be considered.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UE speed:</a:t>
            </a:r>
          </a:p>
          <a:p>
            <a:pPr lvl="2"/>
            <a:r>
              <a:rPr lang="en-US" altLang="ja-JP" sz="1400" dirty="0">
                <a:solidFill>
                  <a:srgbClr val="FF0000"/>
                </a:solidFill>
              </a:rPr>
              <a:t>500km/h;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Reference frequency </a:t>
            </a:r>
            <a:r>
              <a:rPr lang="en-US" altLang="ja-JP" sz="1600" dirty="0">
                <a:solidFill>
                  <a:schemeClr val="tx2"/>
                </a:solidFill>
              </a:rPr>
              <a:t>will be agreed based on different companies’ input. Considerations would focus as much as possible </a:t>
            </a:r>
            <a:r>
              <a:rPr lang="en-US" sz="1600" dirty="0"/>
              <a:t>on reusing the existing designs in </a:t>
            </a:r>
            <a:r>
              <a:rPr lang="en-US" sz="1600" dirty="0">
                <a:highlight>
                  <a:srgbClr val="FFFF00"/>
                </a:highlight>
              </a:rPr>
              <a:t>previous </a:t>
            </a:r>
            <a:r>
              <a:rPr lang="en-US" sz="1600" dirty="0"/>
              <a:t>3GPP standards. </a:t>
            </a:r>
            <a:r>
              <a:rPr lang="en-US" sz="1600" dirty="0">
                <a:solidFill>
                  <a:schemeClr val="tx2"/>
                </a:solidFill>
              </a:rPr>
              <a:t>Other options are not precluded.</a:t>
            </a:r>
            <a:endParaRPr lang="en-US" altLang="ja-JP" sz="1600" dirty="0">
              <a:solidFill>
                <a:srgbClr val="FF0000"/>
              </a:solidFill>
            </a:endParaRPr>
          </a:p>
          <a:p>
            <a:pPr lvl="2"/>
            <a:r>
              <a:rPr lang="en-US" altLang="ja-JP" sz="1400" strike="sngStrike" dirty="0">
                <a:solidFill>
                  <a:srgbClr val="FF0000"/>
                </a:solidFill>
              </a:rPr>
              <a:t>Option 1: 2.7GHz;</a:t>
            </a:r>
          </a:p>
          <a:p>
            <a:pPr lvl="2"/>
            <a:r>
              <a:rPr lang="en-US" altLang="ja-JP" sz="1400" strike="sngStrike" dirty="0">
                <a:solidFill>
                  <a:srgbClr val="FF0000"/>
                </a:solidFill>
              </a:rPr>
              <a:t>Other options are not precluded.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Maximum Doppler shift (</a:t>
            </a:r>
            <a:r>
              <a:rPr lang="en-US" altLang="ja-JP" sz="1600" dirty="0" err="1">
                <a:solidFill>
                  <a:srgbClr val="FF0000"/>
                </a:solidFill>
              </a:rPr>
              <a:t>f</a:t>
            </a:r>
            <a:r>
              <a:rPr lang="en-US" altLang="ja-JP" sz="1600" baseline="-25000" dirty="0" err="1">
                <a:solidFill>
                  <a:srgbClr val="FF0000"/>
                </a:solidFill>
              </a:rPr>
              <a:t>d</a:t>
            </a:r>
            <a:r>
              <a:rPr lang="en-US" altLang="ja-JP" sz="1600" dirty="0">
                <a:solidFill>
                  <a:srgbClr val="FF0000"/>
                </a:solidFill>
              </a:rPr>
              <a:t>) for HST </a:t>
            </a:r>
            <a:r>
              <a:rPr lang="en-US" altLang="ja-JP" sz="1600" dirty="0">
                <a:solidFill>
                  <a:schemeClr val="tx2"/>
                </a:solidFill>
              </a:rPr>
              <a:t>will be agreed based on different companies’ input; </a:t>
            </a:r>
            <a:r>
              <a:rPr lang="en-US" altLang="ja-JP" sz="1600" dirty="0">
                <a:solidFill>
                  <a:schemeClr val="tx2"/>
                </a:solidFill>
                <a:highlight>
                  <a:srgbClr val="FFFF00"/>
                </a:highlight>
              </a:rPr>
              <a:t>note: according to [1], new or modified physical layer reference signals shall not be considered</a:t>
            </a:r>
            <a:endParaRPr lang="en-US" altLang="ja-JP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2"/>
            <a:r>
              <a:rPr lang="en-US" altLang="ja-JP" sz="1400" strike="sngStrike" dirty="0">
                <a:solidFill>
                  <a:srgbClr val="FF0000"/>
                </a:solidFill>
              </a:rPr>
              <a:t>Option 1: 2500Hz;</a:t>
            </a:r>
          </a:p>
          <a:p>
            <a:pPr lvl="2"/>
            <a:r>
              <a:rPr lang="en-US" altLang="ja-JP" sz="1400" strike="sngStrike" dirty="0">
                <a:solidFill>
                  <a:srgbClr val="FF0000"/>
                </a:solidFill>
              </a:rPr>
              <a:t>Other options are not precluded.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BS-Railway track distance (</a:t>
            </a:r>
            <a:r>
              <a:rPr lang="en-US" altLang="ja-JP" sz="1600" dirty="0" err="1">
                <a:solidFill>
                  <a:srgbClr val="FF0000"/>
                </a:solidFill>
              </a:rPr>
              <a:t>D</a:t>
            </a:r>
            <a:r>
              <a:rPr lang="en-US" altLang="ja-JP" sz="1600" baseline="-25000" dirty="0" err="1">
                <a:solidFill>
                  <a:srgbClr val="FF0000"/>
                </a:solidFill>
              </a:rPr>
              <a:t>min</a:t>
            </a:r>
            <a:r>
              <a:rPr lang="en-US" altLang="ja-JP" sz="1600" dirty="0">
                <a:solidFill>
                  <a:srgbClr val="FF0000"/>
                </a:solidFill>
              </a:rPr>
              <a:t>) and Initial distance of the train from BS (D</a:t>
            </a:r>
            <a:r>
              <a:rPr lang="en-US" altLang="ja-JP" sz="1600" baseline="-25000" dirty="0">
                <a:solidFill>
                  <a:srgbClr val="FF0000"/>
                </a:solidFill>
              </a:rPr>
              <a:t>s</a:t>
            </a:r>
            <a:r>
              <a:rPr lang="en-US" altLang="ja-JP" sz="1600" dirty="0">
                <a:solidFill>
                  <a:srgbClr val="FF0000"/>
                </a:solidFill>
              </a:rPr>
              <a:t>/2):</a:t>
            </a:r>
          </a:p>
          <a:p>
            <a:pPr lvl="2"/>
            <a:r>
              <a:rPr lang="en-US" altLang="ja-JP" sz="1400" dirty="0">
                <a:solidFill>
                  <a:srgbClr val="FF0000"/>
                </a:solidFill>
              </a:rPr>
              <a:t>Option 1: Same as Scenario 1 (Open space) and Scenario 3 (Tunnel) specified in Rel.14 LTE;</a:t>
            </a:r>
          </a:p>
          <a:p>
            <a:pPr lvl="2"/>
            <a:r>
              <a:rPr lang="en-US" altLang="ja-JP" sz="1400" dirty="0">
                <a:solidFill>
                  <a:srgbClr val="FF0000"/>
                </a:solidFill>
              </a:rPr>
              <a:t>Other options are not precluded.</a:t>
            </a:r>
          </a:p>
          <a:p>
            <a:pPr lvl="1"/>
            <a:r>
              <a:rPr lang="en-US" altLang="ja-JP" sz="1800" dirty="0">
                <a:solidFill>
                  <a:schemeClr val="tx2"/>
                </a:solidFill>
              </a:rPr>
              <a:t>If needed operators can provide a detailed description of the HST deployment scenarios. </a:t>
            </a:r>
          </a:p>
          <a:p>
            <a:pPr lvl="1"/>
            <a:endParaRPr lang="en-US" altLang="ja-JP" sz="2200" dirty="0">
              <a:solidFill>
                <a:srgbClr val="FF0000"/>
              </a:solidFill>
            </a:endParaRPr>
          </a:p>
          <a:p>
            <a:pPr lvl="2"/>
            <a:endParaRPr lang="en-US" altLang="ja-JP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36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37361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3600" dirty="0">
                <a:solidFill>
                  <a:srgbClr val="FF0000"/>
                </a:solidFill>
              </a:rPr>
              <a:t>WF on BS demodulation requirements for HST</a:t>
            </a:r>
            <a:endParaRPr kumimoji="1" lang="ja-JP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28650" y="1111975"/>
            <a:ext cx="7886700" cy="5485377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Define enhanced PUSCH requirements for following scenarios: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High speed train (HST) scenario;</a:t>
            </a:r>
          </a:p>
          <a:p>
            <a:pPr lvl="1"/>
            <a:r>
              <a:rPr lang="en-US" altLang="ja-JP" dirty="0">
                <a:solidFill>
                  <a:schemeClr val="tx2"/>
                </a:solidFill>
              </a:rPr>
              <a:t>FFS </a:t>
            </a:r>
            <a:r>
              <a:rPr lang="en-US" altLang="ja-JP" dirty="0">
                <a:solidFill>
                  <a:srgbClr val="FF0000"/>
                </a:solidFill>
              </a:rPr>
              <a:t>Multipath fading propagation scenario (i.e., define ETU with Doppler shift more than 600Hz);</a:t>
            </a:r>
          </a:p>
          <a:p>
            <a:pPr lvl="1"/>
            <a:r>
              <a:rPr lang="en-US" altLang="ja-JP" dirty="0">
                <a:solidFill>
                  <a:schemeClr val="tx2"/>
                </a:solidFill>
              </a:rPr>
              <a:t>FFS </a:t>
            </a:r>
            <a:r>
              <a:rPr lang="en-US" altLang="ja-JP" dirty="0">
                <a:solidFill>
                  <a:srgbClr val="FF0000"/>
                </a:solidFill>
              </a:rPr>
              <a:t>moving propagation scenario (</a:t>
            </a:r>
            <a:r>
              <a:rPr lang="en-US" altLang="ja-JP" strike="sngStrike" dirty="0">
                <a:solidFill>
                  <a:srgbClr val="FF0000"/>
                </a:solidFill>
              </a:rPr>
              <a:t>i.e., UL timing adjustment</a:t>
            </a:r>
            <a:r>
              <a:rPr lang="en-US" altLang="ja-JP" dirty="0">
                <a:solidFill>
                  <a:srgbClr val="FF0000"/>
                </a:solidFill>
              </a:rPr>
              <a:t>);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Other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scenarios are not precluded.</a:t>
            </a:r>
          </a:p>
          <a:p>
            <a:r>
              <a:rPr lang="en-US" altLang="ja-JP" dirty="0">
                <a:solidFill>
                  <a:schemeClr val="tx2"/>
                </a:solidFill>
              </a:rPr>
              <a:t>Define </a:t>
            </a:r>
            <a:r>
              <a:rPr lang="en-US" altLang="ja-JP" strike="sngStrike" dirty="0">
                <a:solidFill>
                  <a:schemeClr val="tx2"/>
                </a:solidFill>
              </a:rPr>
              <a:t>P</a:t>
            </a:r>
            <a:r>
              <a:rPr lang="en-US" altLang="ja-JP" dirty="0">
                <a:solidFill>
                  <a:schemeClr val="tx2"/>
                </a:solidFill>
              </a:rPr>
              <a:t>PRACH requirements HST scenarios is </a:t>
            </a:r>
            <a:r>
              <a:rPr lang="en-US" altLang="ja-JP" dirty="0" smtClean="0">
                <a:solidFill>
                  <a:schemeClr val="tx2"/>
                </a:solidFill>
              </a:rPr>
              <a:t>FFS</a:t>
            </a:r>
          </a:p>
          <a:p>
            <a:r>
              <a:rPr lang="en-US" altLang="ja-JP" dirty="0" smtClean="0">
                <a:solidFill>
                  <a:srgbClr val="00B050"/>
                </a:solidFill>
              </a:rPr>
              <a:t>Define PUCCH requirements for multipath fading propagation </a:t>
            </a:r>
            <a:r>
              <a:rPr lang="en-US" altLang="ja-JP" smtClean="0">
                <a:solidFill>
                  <a:srgbClr val="00B050"/>
                </a:solidFill>
              </a:rPr>
              <a:t>scenario is </a:t>
            </a:r>
            <a:r>
              <a:rPr lang="en-US" altLang="ja-JP" dirty="0" smtClean="0">
                <a:solidFill>
                  <a:srgbClr val="00B050"/>
                </a:solidFill>
              </a:rPr>
              <a:t>FFS</a:t>
            </a:r>
            <a:endParaRPr lang="en-US" altLang="ja-JP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916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trike="sngStrike" dirty="0">
                <a:solidFill>
                  <a:srgbClr val="FF0000"/>
                </a:solidFill>
              </a:rPr>
              <a:t>WF on PUCCH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28650" y="1249252"/>
            <a:ext cx="7886700" cy="5485377"/>
          </a:xfrm>
        </p:spPr>
        <p:txBody>
          <a:bodyPr>
            <a:normAutofit/>
          </a:bodyPr>
          <a:lstStyle/>
          <a:p>
            <a:pPr algn="just"/>
            <a:r>
              <a:rPr lang="en-US" altLang="ja-JP" strike="sngStrike" dirty="0">
                <a:solidFill>
                  <a:srgbClr val="FF0000"/>
                </a:solidFill>
              </a:rPr>
              <a:t>Companies are encouraged to provide views on whether new test cases for PUCCH are needed for Rel.16 high speed scenario (500km/h UE speed).</a:t>
            </a:r>
          </a:p>
        </p:txBody>
      </p:sp>
    </p:spTree>
    <p:extLst>
      <p:ext uri="{BB962C8B-B14F-4D97-AF65-F5344CB8AC3E}">
        <p14:creationId xmlns:p14="http://schemas.microsoft.com/office/powerpoint/2010/main" val="661513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trike="sngStrike" dirty="0">
                <a:solidFill>
                  <a:srgbClr val="FF0000"/>
                </a:solidFill>
              </a:rPr>
              <a:t>WF on PRACH (Restricted set B)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28650" y="1249252"/>
            <a:ext cx="7886700" cy="5485377"/>
          </a:xfrm>
        </p:spPr>
        <p:txBody>
          <a:bodyPr>
            <a:normAutofit/>
          </a:bodyPr>
          <a:lstStyle/>
          <a:p>
            <a:pPr algn="just"/>
            <a:r>
              <a:rPr lang="en-US" altLang="ja-JP" strike="sngStrike" dirty="0">
                <a:solidFill>
                  <a:srgbClr val="FF0000"/>
                </a:solidFill>
              </a:rPr>
              <a:t>Companies are encouraged to provide views on whether frequency offset value up to 1875Hz in restricted set B would be  enough for Rel.16 high speed scenario (500km/h UE speed).</a:t>
            </a:r>
          </a:p>
        </p:txBody>
      </p:sp>
    </p:spTree>
    <p:extLst>
      <p:ext uri="{BB962C8B-B14F-4D97-AF65-F5344CB8AC3E}">
        <p14:creationId xmlns:p14="http://schemas.microsoft.com/office/powerpoint/2010/main" val="2335109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8BA7E-B26E-4857-9B7E-4C56A773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FD6E4-0E74-48BF-9BED-D40C0491C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/>
              <a:t>[1] RP-181482, “New Work Item on Further performance enhancement for LTE in high speed scenario”</a:t>
            </a:r>
          </a:p>
          <a:p>
            <a:pPr marL="0" indent="0" algn="just">
              <a:buNone/>
            </a:pPr>
            <a:r>
              <a:rPr lang="en-US" altLang="ja-JP" dirty="0">
                <a:solidFill>
                  <a:srgbClr val="FF0000"/>
                </a:solidFill>
              </a:rPr>
              <a:t>[2] R4-1900978,	“BS performance requirements for HST at 500 km/</a:t>
            </a:r>
            <a:r>
              <a:rPr lang="en-US" altLang="ja-JP" dirty="0" err="1">
                <a:solidFill>
                  <a:srgbClr val="FF0000"/>
                </a:solidFill>
              </a:rPr>
              <a:t>hr</a:t>
            </a:r>
            <a:r>
              <a:rPr lang="en-US" altLang="ja-JP" dirty="0">
                <a:solidFill>
                  <a:srgbClr val="FF0000"/>
                </a:solidFill>
              </a:rPr>
              <a:t>”,	Ericsson, 	RAN4 #90</a:t>
            </a:r>
          </a:p>
          <a:p>
            <a:pPr marL="0" indent="0" algn="just">
              <a:buNone/>
            </a:pPr>
            <a:r>
              <a:rPr lang="en-US" altLang="ja-JP" dirty="0">
                <a:solidFill>
                  <a:srgbClr val="FF0000"/>
                </a:solidFill>
              </a:rPr>
              <a:t>[3]R4-1900556,	“BS demodulation for LTE high speed in Rel.16,	NTT DOCOMO, 	INC., RAN4 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dirty="0">
                <a:solidFill>
                  <a:srgbClr val="FF0000"/>
                </a:solidFill>
              </a:rPr>
              <a:t>[4]R4-1901916,	“on LTE BS HST </a:t>
            </a:r>
            <a:r>
              <a:rPr lang="en-US" altLang="ja-JP" dirty="0" err="1">
                <a:solidFill>
                  <a:srgbClr val="FF0000"/>
                </a:solidFill>
              </a:rPr>
              <a:t>demod</a:t>
            </a:r>
            <a:r>
              <a:rPr lang="en-US" altLang="ja-JP" dirty="0">
                <a:solidFill>
                  <a:srgbClr val="FF0000"/>
                </a:solidFill>
              </a:rPr>
              <a:t> perf for Rel16”,	Huawei, 	</a:t>
            </a:r>
            <a:r>
              <a:rPr lang="en-US" altLang="ja-JP" dirty="0" err="1">
                <a:solidFill>
                  <a:srgbClr val="FF0000"/>
                </a:solidFill>
              </a:rPr>
              <a:t>HiSilicon</a:t>
            </a:r>
            <a:r>
              <a:rPr lang="en-US" altLang="ja-JP" dirty="0">
                <a:solidFill>
                  <a:srgbClr val="FF0000"/>
                </a:solidFill>
              </a:rPr>
              <a:t>, 	RAN4 #90</a:t>
            </a:r>
          </a:p>
          <a:p>
            <a:pPr marL="0" indent="0" algn="just">
              <a:buNone/>
            </a:pPr>
            <a:r>
              <a:rPr lang="en-US" altLang="ja-JP" dirty="0">
                <a:solidFill>
                  <a:srgbClr val="FF0000"/>
                </a:solidFill>
              </a:rPr>
              <a:t>[5]R4-1901532,	“On uplink DM-RS-based channel estimation for HST at 	500 km/h”, 	Nokia, Nokia Shanghai Bell, RAN4 #90</a:t>
            </a:r>
            <a:endParaRPr lang="sv-SE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352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729</Words>
  <Application>Microsoft Office PowerPoint</Application>
  <PresentationFormat>画面に合わせる (4:3)</PresentationFormat>
  <Paragraphs>63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SimSun</vt:lpstr>
      <vt:lpstr>Arial</vt:lpstr>
      <vt:lpstr>Calibri</vt:lpstr>
      <vt:lpstr>Office Theme</vt:lpstr>
      <vt:lpstr>Way Forward on BS demodulation scenarios and requirements for HST</vt:lpstr>
      <vt:lpstr>Background</vt:lpstr>
      <vt:lpstr>WF on BS demodulation scenarios and requirements for HST</vt:lpstr>
      <vt:lpstr>WF on BS demodulation scenarios for HST</vt:lpstr>
      <vt:lpstr>WF on BS demodulation requirements for HST</vt:lpstr>
      <vt:lpstr>WF on PUCCH</vt:lpstr>
      <vt:lpstr>WF on PRACH (Restricted set B)</vt:lpstr>
      <vt:lpstr>References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NTT DOCOMO v2</cp:lastModifiedBy>
  <cp:revision>39</cp:revision>
  <dcterms:created xsi:type="dcterms:W3CDTF">2015-08-25T07:15:06Z</dcterms:created>
  <dcterms:modified xsi:type="dcterms:W3CDTF">2019-03-01T11:42:50Z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-316058657</vt:i4>
  </property>
  <property fmtid="{D5CDD505-2E9C-101B-9397-08002B2CF9AE}" pid="3" name="_NewReviewCycle">
    <vt:lpwstr/>
  </property>
  <property fmtid="{D5CDD505-2E9C-101B-9397-08002B2CF9AE}" pid="4" name="_EmailSubject">
    <vt:lpwstr>[HST BS Demod]: Draft WF</vt:lpwstr>
  </property>
  <property fmtid="{D5CDD505-2E9C-101B-9397-08002B2CF9AE}" pid="5" name="_AuthorEmail">
    <vt:lpwstr>anthony.lo@nokia.com</vt:lpwstr>
  </property>
  <property fmtid="{D5CDD505-2E9C-101B-9397-08002B2CF9AE}" pid="6" name="_AuthorEmailDisplayName">
    <vt:lpwstr>Lo, Anthony (Nokia - GB/Bristol)</vt:lpwstr>
  </property>
</Properties>
</file>