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82" r:id="rId3"/>
    <p:sldId id="283" r:id="rId4"/>
    <p:sldId id="284" r:id="rId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66" autoAdjust="0"/>
    <p:restoredTop sz="82742" autoAdjust="0"/>
  </p:normalViewPr>
  <p:slideViewPr>
    <p:cSldViewPr>
      <p:cViewPr varScale="1">
        <p:scale>
          <a:sx n="102" d="100"/>
          <a:sy n="102" d="100"/>
        </p:scale>
        <p:origin x="618"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pPr/>
              <a:t>2019/3/1</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pPr/>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2</a:t>
            </a:fld>
            <a:endParaRPr kumimoji="1" lang="ja-JP" altLang="en-US"/>
          </a:p>
        </p:txBody>
      </p:sp>
    </p:spTree>
    <p:extLst>
      <p:ext uri="{BB962C8B-B14F-4D97-AF65-F5344CB8AC3E}">
        <p14:creationId xmlns:p14="http://schemas.microsoft.com/office/powerpoint/2010/main" val="1843931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3</a:t>
            </a:fld>
            <a:endParaRPr kumimoji="1" lang="ja-JP" altLang="en-US"/>
          </a:p>
        </p:txBody>
      </p:sp>
    </p:spTree>
    <p:extLst>
      <p:ext uri="{BB962C8B-B14F-4D97-AF65-F5344CB8AC3E}">
        <p14:creationId xmlns:p14="http://schemas.microsoft.com/office/powerpoint/2010/main" val="4326399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pPr/>
              <a:t>4</a:t>
            </a:fld>
            <a:endParaRPr kumimoji="1" lang="ja-JP" altLang="en-US"/>
          </a:p>
        </p:txBody>
      </p:sp>
    </p:spTree>
    <p:extLst>
      <p:ext uri="{BB962C8B-B14F-4D97-AF65-F5344CB8AC3E}">
        <p14:creationId xmlns:p14="http://schemas.microsoft.com/office/powerpoint/2010/main" val="1154272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2019/3/1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2019/3/1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2019/3/1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2019/3/1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2019/3/1</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2019/3/1</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2019/3/1</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2019/3/1</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2019/3/1</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2019/3/1</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2019/3/1</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2019/3/1</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GB" altLang="zh-CN" sz="4000" b="1" dirty="0" smtClean="0"/>
              <a:t>Way </a:t>
            </a:r>
            <a:r>
              <a:rPr lang="en-GB" altLang="zh-CN" sz="4000" b="1" dirty="0"/>
              <a:t>forward on HST enhancement for RRM</a:t>
            </a:r>
            <a:endParaRPr kumimoji="1" lang="ja-JP" altLang="en-US" sz="4000" dirty="0"/>
          </a:p>
        </p:txBody>
      </p:sp>
      <p:sp>
        <p:nvSpPr>
          <p:cNvPr id="3" name="サブタイトル 2"/>
          <p:cNvSpPr>
            <a:spLocks noGrp="1"/>
          </p:cNvSpPr>
          <p:nvPr>
            <p:ph type="subTitle" idx="1"/>
          </p:nvPr>
        </p:nvSpPr>
        <p:spPr/>
        <p:txBody>
          <a:bodyPr/>
          <a:lstStyle/>
          <a:p>
            <a:r>
              <a:rPr lang="en-US" altLang="ja-JP" dirty="0" smtClean="0">
                <a:solidFill>
                  <a:schemeClr val="tx1"/>
                </a:solidFill>
              </a:rPr>
              <a:t>H</a:t>
            </a:r>
            <a:r>
              <a:rPr lang="en-US" altLang="zh-CN" dirty="0" smtClean="0">
                <a:solidFill>
                  <a:schemeClr val="tx1"/>
                </a:solidFill>
              </a:rPr>
              <a:t>uawei, HiSilicon</a:t>
            </a:r>
            <a:endParaRPr lang="en-US" altLang="ja-JP" dirty="0">
              <a:solidFill>
                <a:schemeClr val="tx1"/>
              </a:solidFill>
            </a:endParaRPr>
          </a:p>
        </p:txBody>
      </p:sp>
      <p:sp>
        <p:nvSpPr>
          <p:cNvPr id="4" name="テキスト ボックス 3"/>
          <p:cNvSpPr txBox="1"/>
          <p:nvPr/>
        </p:nvSpPr>
        <p:spPr>
          <a:xfrm>
            <a:off x="107504" y="188639"/>
            <a:ext cx="3877985" cy="646331"/>
          </a:xfrm>
          <a:prstGeom prst="rect">
            <a:avLst/>
          </a:prstGeom>
          <a:noFill/>
        </p:spPr>
        <p:txBody>
          <a:bodyPr wrap="none" rtlCol="0">
            <a:spAutoFit/>
          </a:bodyPr>
          <a:lstStyle/>
          <a:p>
            <a:r>
              <a:rPr lang="en-GB" b="1" dirty="0"/>
              <a:t>3GPP TSG-RAN4 Meeting #90 	</a:t>
            </a:r>
          </a:p>
          <a:p>
            <a:r>
              <a:rPr lang="en-US" b="1" dirty="0"/>
              <a:t>Athens, Greece, 25 Feb – 1 Mar, 2019</a:t>
            </a:r>
          </a:p>
        </p:txBody>
      </p:sp>
      <p:sp>
        <p:nvSpPr>
          <p:cNvPr id="5" name="正方形/長方形 4"/>
          <p:cNvSpPr/>
          <p:nvPr/>
        </p:nvSpPr>
        <p:spPr>
          <a:xfrm>
            <a:off x="5868144" y="188639"/>
            <a:ext cx="3067372" cy="646331"/>
          </a:xfrm>
          <a:prstGeom prst="rect">
            <a:avLst/>
          </a:prstGeom>
        </p:spPr>
        <p:txBody>
          <a:bodyPr wrap="square">
            <a:spAutoFit/>
          </a:bodyPr>
          <a:lstStyle/>
          <a:p>
            <a:r>
              <a:rPr lang="en-US" altLang="ja-JP" b="1" dirty="0" smtClean="0"/>
              <a:t>R4-1902520</a:t>
            </a:r>
            <a:endParaRPr lang="en-US" altLang="zh-CN" b="1" dirty="0" smtClean="0"/>
          </a:p>
          <a:p>
            <a:r>
              <a:rPr lang="en-US" altLang="ja-JP" b="1" dirty="0" smtClean="0"/>
              <a:t>Document </a:t>
            </a:r>
            <a:r>
              <a:rPr lang="en-US" altLang="ja-JP" b="1" dirty="0"/>
              <a:t>for:</a:t>
            </a:r>
            <a:r>
              <a:rPr lang="en-US" altLang="ja-JP" dirty="0"/>
              <a:t>	Approval</a:t>
            </a:r>
            <a:endParaRPr lang="ja-JP" altLang="en-US" dirty="0"/>
          </a:p>
        </p:txBody>
      </p:sp>
    </p:spTree>
    <p:extLst>
      <p:ext uri="{BB962C8B-B14F-4D97-AF65-F5344CB8AC3E}">
        <p14:creationId xmlns:p14="http://schemas.microsoft.com/office/powerpoint/2010/main" val="2885410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560" y="-99392"/>
            <a:ext cx="9361040" cy="1143000"/>
          </a:xfrm>
        </p:spPr>
        <p:txBody>
          <a:bodyPr>
            <a:noAutofit/>
          </a:bodyPr>
          <a:lstStyle/>
          <a:p>
            <a:r>
              <a:rPr lang="en-GB" sz="2800" dirty="0" smtClean="0"/>
              <a:t>Background: </a:t>
            </a:r>
            <a:r>
              <a:rPr lang="en-US" altLang="zh-CN" sz="2800" dirty="0" smtClean="0"/>
              <a:t>objectives in n</a:t>
            </a:r>
            <a:r>
              <a:rPr lang="en-US" sz="2800" dirty="0"/>
              <a:t>ew WID: Further performance enhancement for LTE in high speed scenario (RP-181482)</a:t>
            </a:r>
          </a:p>
        </p:txBody>
      </p:sp>
      <p:sp>
        <p:nvSpPr>
          <p:cNvPr id="3" name="矩形 2"/>
          <p:cNvSpPr/>
          <p:nvPr/>
        </p:nvSpPr>
        <p:spPr>
          <a:xfrm>
            <a:off x="395536" y="980728"/>
            <a:ext cx="8496944" cy="5963171"/>
          </a:xfrm>
          <a:prstGeom prst="rect">
            <a:avLst/>
          </a:prstGeom>
        </p:spPr>
        <p:txBody>
          <a:bodyPr wrap="square">
            <a:spAutoFit/>
          </a:bodyPr>
          <a:lstStyle/>
          <a:p>
            <a:pPr>
              <a:spcAft>
                <a:spcPts val="600"/>
              </a:spcAft>
            </a:pPr>
            <a:r>
              <a:rPr lang="en-US" altLang="zh-CN" sz="1400" dirty="0">
                <a:latin typeface="Times New Roman" panose="02020603050405020304" pitchFamily="18" charset="0"/>
                <a:ea typeface="MS Mincho"/>
              </a:rPr>
              <a:t>The core part of this WI include</a:t>
            </a:r>
            <a:endParaRPr lang="zh-CN" altLang="zh-CN" sz="1400" dirty="0">
              <a:latin typeface="Times New Roman" panose="02020603050405020304" pitchFamily="18" charset="0"/>
              <a:ea typeface="MS Mincho"/>
            </a:endParaRPr>
          </a:p>
          <a:p>
            <a:pPr marL="342900" lvl="0" indent="-342900">
              <a:spcAft>
                <a:spcPts val="600"/>
              </a:spcAft>
              <a:buFont typeface="Wingdings" panose="05000000000000000000" pitchFamily="2" charset="2"/>
              <a:buChar char=""/>
            </a:pPr>
            <a:r>
              <a:rPr lang="en-US" altLang="zh-CN" sz="1400" dirty="0">
                <a:latin typeface="Times New Roman" panose="02020603050405020304" pitchFamily="18" charset="0"/>
                <a:ea typeface="MS Mincho"/>
              </a:rPr>
              <a:t>Extend the RRM/demodulation enhancement to CA in release 14 HST scenario [RAN4/RAN2]</a:t>
            </a:r>
            <a:endParaRPr lang="zh-CN" altLang="zh-CN" sz="1400" dirty="0">
              <a:latin typeface="Times New Roman" panose="02020603050405020304" pitchFamily="18" charset="0"/>
              <a:ea typeface="MS Mincho"/>
            </a:endParaRPr>
          </a:p>
          <a:p>
            <a:pPr marL="742950" lvl="1" indent="-285750">
              <a:spcAft>
                <a:spcPts val="600"/>
              </a:spcAft>
              <a:buFont typeface="Symbol" panose="05050102010706020507" pitchFamily="18" charset="2"/>
              <a:buChar char=""/>
            </a:pPr>
            <a:r>
              <a:rPr lang="en-US" altLang="zh-CN" sz="1400" dirty="0">
                <a:latin typeface="Times New Roman" panose="02020603050405020304" pitchFamily="18" charset="0"/>
                <a:ea typeface="MS Mincho"/>
              </a:rPr>
              <a:t>At least, extend Rel-14 RRM/demodulation enhancement to CA case </a:t>
            </a:r>
            <a:endParaRPr lang="zh-CN" altLang="zh-CN" sz="1400" dirty="0">
              <a:latin typeface="Times New Roman" panose="02020603050405020304" pitchFamily="18" charset="0"/>
              <a:ea typeface="MS Mincho"/>
            </a:endParaRPr>
          </a:p>
          <a:p>
            <a:pPr marL="342900" lvl="0" indent="-342900">
              <a:spcAft>
                <a:spcPts val="600"/>
              </a:spcAft>
              <a:buFont typeface="Wingdings" panose="05000000000000000000" pitchFamily="2" charset="2"/>
              <a:buChar char=""/>
            </a:pPr>
            <a:r>
              <a:rPr lang="en-US" altLang="zh-CN" sz="1400" dirty="0">
                <a:latin typeface="Times New Roman" panose="02020603050405020304" pitchFamily="18" charset="0"/>
                <a:ea typeface="MS Mincho"/>
              </a:rPr>
              <a:t>The following new scenario are considered for non-CA case [RAN4]</a:t>
            </a:r>
            <a:endParaRPr lang="zh-CN" altLang="zh-CN" sz="1400" dirty="0">
              <a:latin typeface="Times New Roman" panose="02020603050405020304" pitchFamily="18" charset="0"/>
              <a:ea typeface="MS Mincho"/>
            </a:endParaRPr>
          </a:p>
          <a:p>
            <a:pPr marL="742950" lvl="1" indent="-285750">
              <a:spcAft>
                <a:spcPts val="600"/>
              </a:spcAft>
              <a:buFont typeface="Symbol" panose="05050102010706020507" pitchFamily="18" charset="2"/>
              <a:buChar char=""/>
            </a:pPr>
            <a:r>
              <a:rPr lang="en-US" altLang="zh-CN" sz="1400" dirty="0">
                <a:latin typeface="Times New Roman" panose="02020603050405020304" pitchFamily="18" charset="0"/>
                <a:ea typeface="MS Mincho"/>
              </a:rPr>
              <a:t>The target speed is 500km/h</a:t>
            </a:r>
            <a:endParaRPr lang="zh-CN" altLang="zh-CN" sz="1400" dirty="0">
              <a:latin typeface="Times New Roman" panose="02020603050405020304" pitchFamily="18" charset="0"/>
              <a:ea typeface="MS Mincho"/>
            </a:endParaRPr>
          </a:p>
          <a:p>
            <a:pPr marL="742950" lvl="1" indent="-285750">
              <a:spcAft>
                <a:spcPts val="600"/>
              </a:spcAft>
              <a:buFont typeface="Symbol" panose="05050102010706020507" pitchFamily="18" charset="2"/>
              <a:buChar char=""/>
            </a:pPr>
            <a:r>
              <a:rPr lang="en-US" altLang="zh-CN" sz="1400" dirty="0">
                <a:latin typeface="Times New Roman" panose="02020603050405020304" pitchFamily="18" charset="0"/>
                <a:ea typeface="MS Mincho"/>
              </a:rPr>
              <a:t>SFN scenario defined in TS36.101 and TR36.878 with bidirectional coverage for tunnel and open space </a:t>
            </a:r>
            <a:endParaRPr lang="zh-CN" altLang="zh-CN" sz="1400" dirty="0">
              <a:latin typeface="Times New Roman" panose="02020603050405020304" pitchFamily="18" charset="0"/>
              <a:ea typeface="MS Mincho"/>
            </a:endParaRPr>
          </a:p>
          <a:p>
            <a:pPr marL="742950" lvl="1" indent="-285750">
              <a:spcAft>
                <a:spcPts val="600"/>
              </a:spcAft>
              <a:buFont typeface="Symbol" panose="05050102010706020507" pitchFamily="18" charset="2"/>
              <a:buChar char=""/>
            </a:pPr>
            <a:r>
              <a:rPr lang="en-US" altLang="zh-CN" sz="1400" dirty="0">
                <a:latin typeface="Times New Roman" panose="02020603050405020304" pitchFamily="18" charset="0"/>
                <a:ea typeface="MS Mincho"/>
              </a:rPr>
              <a:t>SFN scenario defined in TS36.878 with unidirectional coverage for tunnel and open space</a:t>
            </a:r>
            <a:endParaRPr lang="zh-CN" altLang="zh-CN" sz="1400" dirty="0">
              <a:latin typeface="Times New Roman" panose="02020603050405020304" pitchFamily="18" charset="0"/>
              <a:ea typeface="MS Mincho"/>
            </a:endParaRPr>
          </a:p>
          <a:p>
            <a:pPr marL="1143000" lvl="2" indent="-228600">
              <a:spcAft>
                <a:spcPts val="600"/>
              </a:spcAft>
              <a:buFont typeface="Symbol" panose="05050102010706020507" pitchFamily="18" charset="2"/>
              <a:buChar char=""/>
            </a:pPr>
            <a:r>
              <a:rPr lang="en-US" altLang="zh-CN" sz="1400" dirty="0">
                <a:latin typeface="Times New Roman" panose="02020603050405020304" pitchFamily="18" charset="0"/>
                <a:ea typeface="MS Mincho"/>
              </a:rPr>
              <a:t>More discussion on how to specify the general unidirectional antenna pattern </a:t>
            </a:r>
            <a:endParaRPr lang="zh-CN" altLang="zh-CN" sz="1400" dirty="0">
              <a:latin typeface="Times New Roman" panose="02020603050405020304" pitchFamily="18" charset="0"/>
              <a:ea typeface="MS Mincho"/>
            </a:endParaRPr>
          </a:p>
          <a:p>
            <a:pPr marL="742950" lvl="1" indent="-285750">
              <a:spcAft>
                <a:spcPts val="900"/>
              </a:spcAft>
              <a:buFont typeface="Symbol" panose="05050102010706020507" pitchFamily="18" charset="2"/>
              <a:buChar char=""/>
            </a:pPr>
            <a:r>
              <a:rPr lang="en-US" altLang="zh-CN" sz="1400" dirty="0">
                <a:latin typeface="Times New Roman" panose="02020603050405020304" pitchFamily="18" charset="0"/>
                <a:ea typeface="MS Mincho"/>
              </a:rPr>
              <a:t>In addition to SFN scenarios, other deployment scenarios are not precluded</a:t>
            </a:r>
            <a:endParaRPr lang="zh-CN" altLang="zh-CN" sz="1400" dirty="0">
              <a:latin typeface="Times New Roman" panose="02020603050405020304" pitchFamily="18" charset="0"/>
              <a:ea typeface="MS Mincho"/>
            </a:endParaRPr>
          </a:p>
          <a:p>
            <a:pPr marL="342900" lvl="0" indent="-342900">
              <a:spcAft>
                <a:spcPts val="600"/>
              </a:spcAft>
              <a:buFont typeface="Wingdings" panose="05000000000000000000" pitchFamily="2" charset="2"/>
              <a:buChar char=""/>
            </a:pPr>
            <a:r>
              <a:rPr lang="en-US" altLang="zh-CN" sz="1400" dirty="0">
                <a:latin typeface="Times New Roman" panose="02020603050405020304" pitchFamily="18" charset="0"/>
                <a:ea typeface="MS Mincho"/>
              </a:rPr>
              <a:t>Evaluate the downlink and uplink demodulation performance under the above scenarios, using the existing LTE CRS/DMRS, and study possible enhancements of the downlink and uplink demodulation under those scenarios, aiming to provide inputs to RAN2 if needed [RAN4] </a:t>
            </a:r>
            <a:endParaRPr lang="zh-CN" altLang="zh-CN" sz="1400" dirty="0">
              <a:latin typeface="Times New Roman" panose="02020603050405020304" pitchFamily="18" charset="0"/>
              <a:ea typeface="MS Mincho"/>
            </a:endParaRPr>
          </a:p>
          <a:p>
            <a:pPr marL="742950" lvl="1" indent="-285750">
              <a:spcAft>
                <a:spcPts val="600"/>
              </a:spcAft>
              <a:buFont typeface="Symbol" panose="05050102010706020507" pitchFamily="18" charset="2"/>
              <a:buChar char=""/>
            </a:pPr>
            <a:r>
              <a:rPr lang="en-US" altLang="zh-CN" sz="1400" dirty="0">
                <a:latin typeface="Times New Roman" panose="02020603050405020304" pitchFamily="18" charset="0"/>
                <a:ea typeface="MS Mincho"/>
              </a:rPr>
              <a:t>New or modified physical layer reference signals shall not be considered</a:t>
            </a:r>
            <a:endParaRPr lang="zh-CN" altLang="zh-CN" sz="1400" dirty="0">
              <a:latin typeface="Times New Roman" panose="02020603050405020304" pitchFamily="18" charset="0"/>
              <a:ea typeface="MS Mincho"/>
            </a:endParaRPr>
          </a:p>
          <a:p>
            <a:pPr marL="742950" lvl="1" indent="-285750">
              <a:spcAft>
                <a:spcPts val="600"/>
              </a:spcAft>
              <a:buFont typeface="Symbol" panose="05050102010706020507" pitchFamily="18" charset="2"/>
              <a:buChar char=""/>
            </a:pPr>
            <a:r>
              <a:rPr lang="en-US" altLang="zh-CN" sz="1400" dirty="0">
                <a:latin typeface="Times New Roman" panose="02020603050405020304" pitchFamily="18" charset="0"/>
                <a:ea typeface="MS Mincho"/>
              </a:rPr>
              <a:t>Change for PRACH shall not be considered </a:t>
            </a:r>
            <a:endParaRPr lang="zh-CN" altLang="zh-CN" sz="1400" dirty="0">
              <a:latin typeface="Times New Roman" panose="02020603050405020304" pitchFamily="18" charset="0"/>
              <a:ea typeface="MS Mincho"/>
            </a:endParaRPr>
          </a:p>
          <a:p>
            <a:pPr marL="742950" lvl="1" indent="-285750">
              <a:spcAft>
                <a:spcPts val="600"/>
              </a:spcAft>
              <a:buFont typeface="Symbol" panose="05050102010706020507" pitchFamily="18" charset="2"/>
              <a:buChar char=""/>
            </a:pPr>
            <a:r>
              <a:rPr lang="en-US" altLang="zh-CN" sz="1400" dirty="0">
                <a:latin typeface="Times New Roman" panose="02020603050405020304" pitchFamily="18" charset="0"/>
                <a:ea typeface="MS Mincho"/>
              </a:rPr>
              <a:t>The maximum Doppler shift supported by the LTE CRS/DMRS transmission schemes is to be determined by RAN4</a:t>
            </a:r>
            <a:endParaRPr lang="zh-CN" altLang="zh-CN" sz="1400" dirty="0">
              <a:latin typeface="Times New Roman" panose="02020603050405020304" pitchFamily="18" charset="0"/>
              <a:ea typeface="MS Mincho"/>
            </a:endParaRPr>
          </a:p>
          <a:p>
            <a:pPr marL="742950" lvl="1" indent="-285750">
              <a:spcAft>
                <a:spcPts val="600"/>
              </a:spcAft>
              <a:buFont typeface="Symbol" panose="05050102010706020507" pitchFamily="18" charset="2"/>
              <a:buChar char=""/>
            </a:pPr>
            <a:r>
              <a:rPr lang="en-US" altLang="zh-CN" sz="1400" dirty="0">
                <a:latin typeface="Times New Roman" panose="02020603050405020304" pitchFamily="18" charset="0"/>
                <a:ea typeface="MS Mincho"/>
              </a:rPr>
              <a:t>If RAN4 identifies the necessity for enhancements, define relevant signaling support [RAN4/RAN2]</a:t>
            </a:r>
            <a:endParaRPr lang="zh-CN" altLang="zh-CN" sz="1400" dirty="0">
              <a:latin typeface="Times New Roman" panose="02020603050405020304" pitchFamily="18" charset="0"/>
              <a:ea typeface="MS Mincho"/>
            </a:endParaRPr>
          </a:p>
          <a:p>
            <a:pPr marL="342900" lvl="0" indent="-342900">
              <a:spcAft>
                <a:spcPts val="600"/>
              </a:spcAft>
              <a:buFont typeface="Wingdings" panose="05000000000000000000" pitchFamily="2" charset="2"/>
              <a:buChar char=""/>
            </a:pPr>
            <a:r>
              <a:rPr lang="en-US" altLang="zh-CN" sz="1400" dirty="0">
                <a:latin typeface="Times New Roman" panose="02020603050405020304" pitchFamily="18" charset="0"/>
                <a:ea typeface="MS Mincho"/>
              </a:rPr>
              <a:t>Investigate the RRM measurement performance in the high speed scenario [RAN4]</a:t>
            </a:r>
            <a:endParaRPr lang="zh-CN" altLang="zh-CN" sz="1400" dirty="0">
              <a:latin typeface="Times New Roman" panose="02020603050405020304" pitchFamily="18" charset="0"/>
              <a:ea typeface="MS Mincho"/>
            </a:endParaRPr>
          </a:p>
          <a:p>
            <a:pPr marL="742950" lvl="1" indent="-285750">
              <a:spcAft>
                <a:spcPts val="600"/>
              </a:spcAft>
              <a:buFont typeface="Symbol" panose="05050102010706020507" pitchFamily="18" charset="2"/>
              <a:buChar char=""/>
            </a:pPr>
            <a:r>
              <a:rPr lang="en-US" altLang="zh-CN" sz="1400" dirty="0">
                <a:latin typeface="Times New Roman" panose="02020603050405020304" pitchFamily="18" charset="0"/>
                <a:ea typeface="MS Mincho"/>
              </a:rPr>
              <a:t>If RAN4 identifies the necessity for enhancements, define relevant signaling support [RAN4/RAN2]</a:t>
            </a:r>
            <a:endParaRPr lang="zh-CN" altLang="zh-CN" sz="1400" dirty="0">
              <a:latin typeface="Times New Roman" panose="02020603050405020304" pitchFamily="18" charset="0"/>
              <a:ea typeface="MS Mincho"/>
            </a:endParaRPr>
          </a:p>
          <a:p>
            <a:pPr marL="342900" lvl="0" indent="-342900">
              <a:spcAft>
                <a:spcPts val="600"/>
              </a:spcAft>
              <a:buFont typeface="Wingdings" panose="05000000000000000000" pitchFamily="2" charset="2"/>
              <a:buChar char=""/>
            </a:pPr>
            <a:r>
              <a:rPr lang="en-US" altLang="zh-CN" sz="1400" dirty="0">
                <a:latin typeface="Times New Roman" panose="02020603050405020304" pitchFamily="18" charset="0"/>
                <a:ea typeface="MS Mincho"/>
              </a:rPr>
              <a:t>Investigate the robustness for RLM in the high speed scenario [RAN4]</a:t>
            </a:r>
            <a:endParaRPr lang="zh-CN" altLang="zh-CN" sz="1400" dirty="0">
              <a:latin typeface="Times New Roman" panose="02020603050405020304" pitchFamily="18" charset="0"/>
              <a:ea typeface="MS Mincho"/>
            </a:endParaRPr>
          </a:p>
          <a:p>
            <a:pPr marL="742950" lvl="1" indent="-285750">
              <a:spcAft>
                <a:spcPts val="600"/>
              </a:spcAft>
              <a:buFont typeface="Symbol" panose="05050102010706020507" pitchFamily="18" charset="2"/>
              <a:buChar char=""/>
            </a:pPr>
            <a:r>
              <a:rPr lang="en-US" altLang="zh-CN" sz="1400" dirty="0">
                <a:latin typeface="Times New Roman" panose="02020603050405020304" pitchFamily="18" charset="0"/>
                <a:ea typeface="MS Mincho"/>
              </a:rPr>
              <a:t> If RAN4 identifies the necessity for enhancements, define relevant signaling support [RAN4/RAN2]</a:t>
            </a:r>
            <a:endParaRPr lang="zh-CN" altLang="zh-CN" sz="1400" dirty="0">
              <a:effectLst/>
              <a:latin typeface="Times New Roman" panose="02020603050405020304" pitchFamily="18" charset="0"/>
              <a:ea typeface="MS Mincho"/>
            </a:endParaRPr>
          </a:p>
        </p:txBody>
      </p:sp>
    </p:spTree>
    <p:extLst>
      <p:ext uri="{BB962C8B-B14F-4D97-AF65-F5344CB8AC3E}">
        <p14:creationId xmlns:p14="http://schemas.microsoft.com/office/powerpoint/2010/main" val="2051739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9392"/>
            <a:ext cx="8892480" cy="1143000"/>
          </a:xfrm>
        </p:spPr>
        <p:txBody>
          <a:bodyPr>
            <a:noAutofit/>
          </a:bodyPr>
          <a:lstStyle/>
          <a:p>
            <a:r>
              <a:rPr lang="en-US" sz="2800" dirty="0" smtClean="0"/>
              <a:t>Way Forward on RRM requirements</a:t>
            </a:r>
            <a:endParaRPr lang="en-US" sz="2800" dirty="0"/>
          </a:p>
        </p:txBody>
      </p:sp>
      <p:sp>
        <p:nvSpPr>
          <p:cNvPr id="4" name="TextBox 3"/>
          <p:cNvSpPr txBox="1"/>
          <p:nvPr/>
        </p:nvSpPr>
        <p:spPr>
          <a:xfrm>
            <a:off x="251520" y="908720"/>
            <a:ext cx="8460940" cy="5447645"/>
          </a:xfrm>
          <a:prstGeom prst="rect">
            <a:avLst/>
          </a:prstGeom>
          <a:noFill/>
        </p:spPr>
        <p:txBody>
          <a:bodyPr wrap="square" rtlCol="0">
            <a:spAutoFit/>
          </a:bodyPr>
          <a:lstStyle/>
          <a:p>
            <a:pPr marL="285750" indent="-285750">
              <a:buFont typeface="Wingdings" panose="05000000000000000000" pitchFamily="2" charset="2"/>
              <a:buChar char="§"/>
            </a:pPr>
            <a:r>
              <a:rPr lang="en-US" altLang="zh-CN" sz="2400" dirty="0"/>
              <a:t>Enhanced </a:t>
            </a:r>
            <a:r>
              <a:rPr lang="en-US" altLang="zh-CN" sz="2400" dirty="0" smtClean="0"/>
              <a:t>intra-frequency </a:t>
            </a:r>
            <a:r>
              <a:rPr lang="en-US" altLang="zh-CN" sz="2400" dirty="0"/>
              <a:t>cell identification and measurement period are defined for SCC </a:t>
            </a:r>
            <a:endParaRPr lang="en-US" altLang="zh-CN" sz="2400" dirty="0" smtClean="0"/>
          </a:p>
          <a:p>
            <a:pPr marL="742950" lvl="1" indent="-285750">
              <a:buFont typeface="Wingdings" panose="05000000000000000000" pitchFamily="2" charset="2"/>
              <a:buChar char="§"/>
            </a:pPr>
            <a:r>
              <a:rPr lang="en-US" dirty="0"/>
              <a:t>Using the existing </a:t>
            </a:r>
            <a:r>
              <a:rPr lang="en-US" i="1" dirty="0" err="1" smtClean="0"/>
              <a:t>highSpeedEnhancedMeasFlag</a:t>
            </a:r>
            <a:r>
              <a:rPr lang="en-US" dirty="0" smtClean="0"/>
              <a:t> or introducing new IE is FFS</a:t>
            </a:r>
          </a:p>
          <a:p>
            <a:pPr marL="742950" lvl="1" indent="-285750">
              <a:buFont typeface="Wingdings" panose="05000000000000000000" pitchFamily="2" charset="2"/>
              <a:buChar char="§"/>
            </a:pPr>
            <a:r>
              <a:rPr lang="en-US" dirty="0" smtClean="0"/>
              <a:t>How to define the UE </a:t>
            </a:r>
            <a:r>
              <a:rPr lang="en-US" dirty="0"/>
              <a:t>capability for enhanced </a:t>
            </a:r>
            <a:r>
              <a:rPr lang="en-US" dirty="0" err="1"/>
              <a:t>intrafrequency</a:t>
            </a:r>
            <a:r>
              <a:rPr lang="en-US" dirty="0"/>
              <a:t> cell identification and measurement period for SCC </a:t>
            </a:r>
            <a:r>
              <a:rPr lang="en-US" dirty="0" smtClean="0"/>
              <a:t>is FFS</a:t>
            </a:r>
          </a:p>
          <a:p>
            <a:pPr marL="742950" lvl="1" indent="-285750">
              <a:buFont typeface="Wingdings" panose="05000000000000000000" pitchFamily="2" charset="2"/>
              <a:buChar char="§"/>
            </a:pPr>
            <a:r>
              <a:rPr lang="en-US" dirty="0" smtClean="0"/>
              <a:t>Note: it is expected to send LS to RAN2 in next meeting (RAN4#90bis)</a:t>
            </a:r>
          </a:p>
          <a:p>
            <a:pPr marL="285750" indent="-285750">
              <a:buFont typeface="Wingdings" panose="05000000000000000000" pitchFamily="2" charset="2"/>
              <a:buChar char="§"/>
            </a:pPr>
            <a:r>
              <a:rPr lang="en-US" sz="2400" dirty="0" smtClean="0"/>
              <a:t>RAN4 RRM shall focus on the following requirement impacts for HST feature:</a:t>
            </a:r>
          </a:p>
          <a:p>
            <a:pPr marL="742950" lvl="1" indent="-285750">
              <a:buFont typeface="Arial" panose="020B0604020202020204" pitchFamily="34" charset="0"/>
              <a:buChar char="•"/>
            </a:pPr>
            <a:r>
              <a:rPr lang="en-US" dirty="0" smtClean="0"/>
              <a:t>Cell reselection requirements in idle mode</a:t>
            </a:r>
          </a:p>
          <a:p>
            <a:pPr marL="742950" lvl="1" indent="-285750">
              <a:buFont typeface="Arial" panose="020B0604020202020204" pitchFamily="34" charset="0"/>
              <a:buChar char="•"/>
            </a:pPr>
            <a:r>
              <a:rPr lang="en-US" dirty="0" smtClean="0"/>
              <a:t>Measurement requirements in connected mode (single carrier)</a:t>
            </a:r>
          </a:p>
          <a:p>
            <a:pPr marL="1200150" lvl="2" indent="-285750">
              <a:buFont typeface="Arial" panose="020B0604020202020204" pitchFamily="34" charset="0"/>
              <a:buChar char="•"/>
            </a:pPr>
            <a:r>
              <a:rPr lang="en-US" dirty="0" smtClean="0"/>
              <a:t>DRX</a:t>
            </a:r>
          </a:p>
          <a:p>
            <a:pPr marL="1200150" lvl="2" indent="-285750">
              <a:buFont typeface="Arial" panose="020B0604020202020204" pitchFamily="34" charset="0"/>
              <a:buChar char="•"/>
            </a:pPr>
            <a:r>
              <a:rPr lang="en-US" dirty="0" smtClean="0"/>
              <a:t>Non-DRX</a:t>
            </a:r>
          </a:p>
          <a:p>
            <a:pPr marL="742950" lvl="1" indent="-285750">
              <a:buFont typeface="Arial" panose="020B0604020202020204" pitchFamily="34" charset="0"/>
              <a:buChar char="•"/>
            </a:pPr>
            <a:r>
              <a:rPr lang="en-US" dirty="0" smtClean="0"/>
              <a:t>Measurement </a:t>
            </a:r>
            <a:r>
              <a:rPr lang="en-US" dirty="0"/>
              <a:t>requirements of SCC with </a:t>
            </a:r>
            <a:r>
              <a:rPr lang="en-US" dirty="0" smtClean="0"/>
              <a:t>both active </a:t>
            </a:r>
            <a:r>
              <a:rPr lang="en-US" dirty="0" err="1" smtClean="0"/>
              <a:t>Scells</a:t>
            </a:r>
            <a:r>
              <a:rPr lang="en-US" dirty="0" smtClean="0"/>
              <a:t> and deactivated </a:t>
            </a:r>
            <a:r>
              <a:rPr lang="en-US" dirty="0" err="1" smtClean="0"/>
              <a:t>SCells</a:t>
            </a:r>
            <a:r>
              <a:rPr lang="en-US" dirty="0" smtClean="0"/>
              <a:t> </a:t>
            </a:r>
          </a:p>
          <a:p>
            <a:pPr marL="742950" lvl="1" indent="-285750">
              <a:buFont typeface="Arial" panose="020B0604020202020204" pitchFamily="34" charset="0"/>
              <a:buChar char="•"/>
            </a:pPr>
            <a:r>
              <a:rPr lang="en-US" dirty="0" smtClean="0"/>
              <a:t>RLM</a:t>
            </a:r>
          </a:p>
          <a:p>
            <a:pPr marL="742950" lvl="1" indent="-285750">
              <a:buFont typeface="Arial" panose="020B0604020202020204" pitchFamily="34" charset="0"/>
              <a:buChar char="•"/>
            </a:pPr>
            <a:r>
              <a:rPr lang="en-GB" altLang="zh-CN" dirty="0"/>
              <a:t>Measurement accuracy</a:t>
            </a:r>
            <a:endParaRPr lang="en-US" dirty="0" smtClean="0"/>
          </a:p>
          <a:p>
            <a:pPr marL="742950" lvl="1" indent="-285750">
              <a:buFont typeface="Arial" panose="020B0604020202020204" pitchFamily="34" charset="0"/>
              <a:buChar char="•"/>
            </a:pPr>
            <a:r>
              <a:rPr lang="en-US" altLang="zh-CN" dirty="0" smtClean="0"/>
              <a:t>FFS: UE </a:t>
            </a:r>
            <a:r>
              <a:rPr lang="en-US" altLang="zh-CN" dirty="0" err="1"/>
              <a:t>Tx</a:t>
            </a:r>
            <a:r>
              <a:rPr lang="en-US" altLang="zh-CN" dirty="0"/>
              <a:t> </a:t>
            </a:r>
            <a:r>
              <a:rPr lang="en-US" altLang="zh-CN" dirty="0" smtClean="0"/>
              <a:t>timing, i.e., </a:t>
            </a:r>
            <a:r>
              <a:rPr lang="en-US" altLang="zh-CN" dirty="0" err="1" smtClean="0"/>
              <a:t>Tq</a:t>
            </a:r>
            <a:endParaRPr lang="en-US" dirty="0" smtClean="0"/>
          </a:p>
          <a:p>
            <a:pPr marL="742950" lvl="1" indent="-285750">
              <a:buFont typeface="Arial" panose="020B0604020202020204" pitchFamily="34" charset="0"/>
              <a:buChar char="•"/>
            </a:pPr>
            <a:endParaRPr lang="en-US" dirty="0" smtClean="0"/>
          </a:p>
          <a:p>
            <a:pPr lvl="1"/>
            <a:endParaRPr lang="en-GB" dirty="0"/>
          </a:p>
        </p:txBody>
      </p:sp>
    </p:spTree>
    <p:extLst>
      <p:ext uri="{BB962C8B-B14F-4D97-AF65-F5344CB8AC3E}">
        <p14:creationId xmlns:p14="http://schemas.microsoft.com/office/powerpoint/2010/main" val="1519933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99392"/>
            <a:ext cx="8892480" cy="1143000"/>
          </a:xfrm>
        </p:spPr>
        <p:txBody>
          <a:bodyPr>
            <a:noAutofit/>
          </a:bodyPr>
          <a:lstStyle/>
          <a:p>
            <a:r>
              <a:rPr lang="en-US" sz="2800" dirty="0" smtClean="0"/>
              <a:t>Way Forward on RRM requirements</a:t>
            </a:r>
            <a:endParaRPr lang="en-US" sz="2800" dirty="0"/>
          </a:p>
        </p:txBody>
      </p:sp>
      <p:sp>
        <p:nvSpPr>
          <p:cNvPr id="4" name="TextBox 3"/>
          <p:cNvSpPr txBox="1"/>
          <p:nvPr/>
        </p:nvSpPr>
        <p:spPr>
          <a:xfrm>
            <a:off x="251520" y="908720"/>
            <a:ext cx="8460940" cy="6740307"/>
          </a:xfrm>
          <a:prstGeom prst="rect">
            <a:avLst/>
          </a:prstGeom>
          <a:noFill/>
        </p:spPr>
        <p:txBody>
          <a:bodyPr wrap="square" rtlCol="0">
            <a:spAutoFit/>
          </a:bodyPr>
          <a:lstStyle/>
          <a:p>
            <a:pPr marL="285750" indent="-285750">
              <a:buFont typeface="Wingdings" panose="05000000000000000000" pitchFamily="2" charset="2"/>
              <a:buChar char="§"/>
            </a:pPr>
            <a:r>
              <a:rPr lang="en-US" altLang="zh-CN" sz="2400" dirty="0" smtClean="0"/>
              <a:t>High speed CA scenarios</a:t>
            </a:r>
          </a:p>
          <a:p>
            <a:pPr marL="742950" lvl="1" indent="-285750">
              <a:buFont typeface="Wingdings" panose="05000000000000000000" pitchFamily="2" charset="2"/>
              <a:buChar char="§"/>
            </a:pPr>
            <a:r>
              <a:rPr lang="en-US" altLang="zh-CN" dirty="0"/>
              <a:t>CA scenario 1 is a typical deployment in high speed scenario</a:t>
            </a:r>
          </a:p>
          <a:p>
            <a:pPr marL="742950" lvl="1" indent="-285750">
              <a:buFont typeface="Wingdings" panose="05000000000000000000" pitchFamily="2" charset="2"/>
              <a:buChar char="§"/>
            </a:pPr>
            <a:r>
              <a:rPr lang="en-US" altLang="zh-CN" dirty="0" smtClean="0"/>
              <a:t>Whether </a:t>
            </a:r>
            <a:r>
              <a:rPr lang="en-US" altLang="zh-CN" dirty="0"/>
              <a:t>scenario 4/5 are </a:t>
            </a:r>
            <a:r>
              <a:rPr lang="en-US" altLang="zh-CN" dirty="0" smtClean="0"/>
              <a:t>implemented</a:t>
            </a:r>
            <a:r>
              <a:rPr lang="en-US" altLang="zh-CN" dirty="0"/>
              <a:t> </a:t>
            </a:r>
            <a:r>
              <a:rPr lang="en-US" altLang="zh-CN" dirty="0" smtClean="0"/>
              <a:t>needs </a:t>
            </a:r>
            <a:r>
              <a:rPr lang="en-US" altLang="zh-CN" dirty="0"/>
              <a:t>operator </a:t>
            </a:r>
            <a:r>
              <a:rPr lang="en-US" altLang="zh-CN" dirty="0" smtClean="0"/>
              <a:t>input</a:t>
            </a:r>
          </a:p>
          <a:p>
            <a:pPr marL="742950" lvl="1" indent="-285750">
              <a:buFont typeface="Wingdings" panose="05000000000000000000" pitchFamily="2" charset="2"/>
              <a:buChar char="§"/>
            </a:pPr>
            <a:r>
              <a:rPr lang="en-US" altLang="zh-CN" dirty="0"/>
              <a:t>Note: CA </a:t>
            </a:r>
            <a:r>
              <a:rPr lang="en-US" altLang="zh-CN" dirty="0" smtClean="0"/>
              <a:t>scenarios are listed in </a:t>
            </a:r>
            <a:r>
              <a:rPr lang="en-US" altLang="zh-CN" dirty="0"/>
              <a:t>R4-1901531 </a:t>
            </a:r>
          </a:p>
          <a:p>
            <a:endParaRPr lang="en-US" sz="2400" dirty="0"/>
          </a:p>
          <a:p>
            <a:pPr marL="285750" indent="-285750">
              <a:buFont typeface="Wingdings" panose="05000000000000000000" pitchFamily="2" charset="2"/>
              <a:buChar char="§"/>
            </a:pPr>
            <a:endParaRPr lang="en-US" sz="2400" dirty="0" smtClean="0"/>
          </a:p>
          <a:p>
            <a:pPr marL="285750" indent="-285750">
              <a:buFont typeface="Wingdings" panose="05000000000000000000" pitchFamily="2" charset="2"/>
              <a:buChar char="§"/>
            </a:pPr>
            <a:endParaRPr lang="en-US" sz="2400" dirty="0"/>
          </a:p>
          <a:p>
            <a:pPr lvl="0"/>
            <a:endParaRPr lang="en-US" altLang="zh-CN" dirty="0" smtClean="0"/>
          </a:p>
          <a:p>
            <a:pPr lvl="0"/>
            <a:endParaRPr lang="en-US" altLang="zh-CN" dirty="0"/>
          </a:p>
          <a:p>
            <a:pPr lvl="0"/>
            <a:endParaRPr lang="en-US" altLang="zh-CN" dirty="0" smtClean="0"/>
          </a:p>
          <a:p>
            <a:pPr lvl="0"/>
            <a:endParaRPr lang="en-US" altLang="zh-CN" dirty="0"/>
          </a:p>
          <a:p>
            <a:pPr lvl="0"/>
            <a:endParaRPr lang="en-US" altLang="zh-CN" dirty="0" smtClean="0"/>
          </a:p>
          <a:p>
            <a:pPr lvl="0"/>
            <a:endParaRPr lang="en-US" altLang="zh-CN" dirty="0"/>
          </a:p>
          <a:p>
            <a:pPr lvl="0"/>
            <a:endParaRPr lang="en-US" altLang="zh-CN" dirty="0" smtClean="0"/>
          </a:p>
          <a:p>
            <a:pPr lvl="0"/>
            <a:endParaRPr lang="en-US" altLang="zh-CN" dirty="0"/>
          </a:p>
          <a:p>
            <a:pPr lvl="0"/>
            <a:endParaRPr lang="en-US" altLang="zh-CN" dirty="0" smtClean="0"/>
          </a:p>
          <a:p>
            <a:pPr lvl="0"/>
            <a:endParaRPr lang="en-US" altLang="zh-CN" dirty="0"/>
          </a:p>
          <a:p>
            <a:pPr marL="342900" lvl="0" indent="-342900">
              <a:buFont typeface="Wingdings" panose="05000000000000000000" pitchFamily="2" charset="2"/>
              <a:buChar char="n"/>
            </a:pPr>
            <a:r>
              <a:rPr lang="en-US" altLang="zh-CN" sz="2400" dirty="0"/>
              <a:t>For high speed scenarios, ISD requires operator input for typical setting/range</a:t>
            </a:r>
            <a:endParaRPr lang="zh-CN" altLang="zh-CN" sz="2400" dirty="0"/>
          </a:p>
          <a:p>
            <a:pPr marL="742950" lvl="1" indent="-285750">
              <a:buFont typeface="Arial" panose="020B0604020202020204" pitchFamily="34" charset="0"/>
              <a:buChar char="•"/>
            </a:pPr>
            <a:endParaRPr lang="en-US" dirty="0" smtClean="0"/>
          </a:p>
          <a:p>
            <a:pPr marL="742950" lvl="1" indent="-285750">
              <a:buFont typeface="Arial" panose="020B0604020202020204" pitchFamily="34" charset="0"/>
              <a:buChar char="•"/>
            </a:pPr>
            <a:endParaRPr lang="en-US" dirty="0" smtClean="0"/>
          </a:p>
          <a:p>
            <a:pPr lvl="1"/>
            <a:endParaRPr lang="en-GB" dirty="0"/>
          </a:p>
        </p:txBody>
      </p:sp>
      <p:graphicFrame>
        <p:nvGraphicFramePr>
          <p:cNvPr id="6" name="表格 5"/>
          <p:cNvGraphicFramePr>
            <a:graphicFrameLocks noGrp="1"/>
          </p:cNvGraphicFramePr>
          <p:nvPr>
            <p:extLst>
              <p:ext uri="{D42A27DB-BD31-4B8C-83A1-F6EECF244321}">
                <p14:modId xmlns:p14="http://schemas.microsoft.com/office/powerpoint/2010/main" val="237433749"/>
              </p:ext>
            </p:extLst>
          </p:nvPr>
        </p:nvGraphicFramePr>
        <p:xfrm>
          <a:off x="323528" y="2204864"/>
          <a:ext cx="8136904" cy="3384376"/>
        </p:xfrm>
        <a:graphic>
          <a:graphicData uri="http://schemas.openxmlformats.org/drawingml/2006/table">
            <a:tbl>
              <a:tblPr firstRow="1" firstCol="1" bandRow="1">
                <a:tableStyleId>{5C22544A-7EE6-4342-B048-85BDC9FD1C3A}</a:tableStyleId>
              </a:tblPr>
              <a:tblGrid>
                <a:gridCol w="604294"/>
                <a:gridCol w="7532610"/>
              </a:tblGrid>
              <a:tr h="275416">
                <a:tc>
                  <a:txBody>
                    <a:bodyPr/>
                    <a:lstStyle/>
                    <a:p>
                      <a:pPr>
                        <a:spcAft>
                          <a:spcPts val="600"/>
                        </a:spcAft>
                      </a:pPr>
                      <a:r>
                        <a:rPr lang="en-GB" sz="1000" dirty="0">
                          <a:effectLst/>
                        </a:rPr>
                        <a:t>Scenario</a:t>
                      </a:r>
                      <a:endParaRPr lang="zh-CN" sz="1000" dirty="0">
                        <a:effectLst/>
                        <a:latin typeface="Times New Roman" panose="02020603050405020304" pitchFamily="18" charset="0"/>
                        <a:ea typeface="宋体" panose="02010600030101010101" pitchFamily="2" charset="-122"/>
                      </a:endParaRPr>
                    </a:p>
                  </a:txBody>
                  <a:tcPr marL="68580" marR="68580" marT="0" marB="0"/>
                </a:tc>
                <a:tc>
                  <a:txBody>
                    <a:bodyPr/>
                    <a:lstStyle/>
                    <a:p>
                      <a:pPr algn="ctr">
                        <a:spcAft>
                          <a:spcPts val="600"/>
                        </a:spcAft>
                      </a:pPr>
                      <a:r>
                        <a:rPr lang="en-GB" sz="1000" dirty="0">
                          <a:effectLst/>
                        </a:rPr>
                        <a:t>Description</a:t>
                      </a:r>
                      <a:endParaRPr lang="zh-CN" sz="1000" dirty="0">
                        <a:effectLst/>
                        <a:latin typeface="Times New Roman" panose="02020603050405020304" pitchFamily="18" charset="0"/>
                        <a:ea typeface="宋体" panose="02010600030101010101" pitchFamily="2" charset="-122"/>
                      </a:endParaRPr>
                    </a:p>
                  </a:txBody>
                  <a:tcPr marL="68580" marR="68580" marT="0" marB="0"/>
                </a:tc>
              </a:tr>
              <a:tr h="420045">
                <a:tc>
                  <a:txBody>
                    <a:bodyPr/>
                    <a:lstStyle/>
                    <a:p>
                      <a:pPr>
                        <a:spcAft>
                          <a:spcPts val="600"/>
                        </a:spcAft>
                      </a:pPr>
                      <a:r>
                        <a:rPr lang="en-GB" sz="1000" dirty="0">
                          <a:effectLst/>
                        </a:rPr>
                        <a:t>1</a:t>
                      </a:r>
                      <a:endParaRPr lang="zh-CN" sz="1000" dirty="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600"/>
                        </a:spcAft>
                      </a:pPr>
                      <a:r>
                        <a:rPr lang="en-GB" sz="1200" dirty="0">
                          <a:effectLst/>
                        </a:rPr>
                        <a:t>F1 and F2 cells are co-located and overlaid, providing nearly the same coverage. Both layers provide sufficient coverage and mobility can be supported on both layers. Likely scenario is when F1 and F2 are of the same band, e.g., 2 GHz, 800 MHz, etc. It is expected that aggregation is possible between overlaid F1 and F2 cells.</a:t>
                      </a:r>
                      <a:endParaRPr lang="zh-CN" sz="1200" dirty="0">
                        <a:effectLst/>
                        <a:latin typeface="Times New Roman" panose="02020603050405020304" pitchFamily="18" charset="0"/>
                        <a:ea typeface="宋体" panose="02010600030101010101" pitchFamily="2" charset="-122"/>
                      </a:endParaRPr>
                    </a:p>
                  </a:txBody>
                  <a:tcPr marL="68580" marR="68580" marT="0" marB="0"/>
                </a:tc>
              </a:tr>
              <a:tr h="420045">
                <a:tc>
                  <a:txBody>
                    <a:bodyPr/>
                    <a:lstStyle/>
                    <a:p>
                      <a:pPr>
                        <a:spcAft>
                          <a:spcPts val="600"/>
                        </a:spcAft>
                      </a:pPr>
                      <a:r>
                        <a:rPr lang="en-GB" sz="1000" dirty="0">
                          <a:effectLst/>
                        </a:rPr>
                        <a:t>2</a:t>
                      </a:r>
                      <a:endParaRPr lang="zh-CN" sz="1000" dirty="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600"/>
                        </a:spcAft>
                      </a:pPr>
                      <a:r>
                        <a:rPr lang="en-GB" sz="1200">
                          <a:effectLst/>
                        </a:rPr>
                        <a:t>F1 and F2 cells are co-located and overlaid, but F2 has smaller coverage due to larger path loss. Only F1 provides sufficient coverage and F2 is used to improve throughput. Mobility is performed based on F1 coverage. Likely scenario when F1 and F2 are of different bands, e.g., F1 = {800 MHz, 2 GHz} and F2 = {3.5 GHz}, etc. It is expected that aggregation is possible between overlaid F1 and F2 cells.</a:t>
                      </a:r>
                      <a:endParaRPr lang="zh-CN" sz="1200">
                        <a:effectLst/>
                        <a:latin typeface="Times New Roman" panose="02020603050405020304" pitchFamily="18" charset="0"/>
                        <a:ea typeface="宋体" panose="02010600030101010101" pitchFamily="2" charset="-122"/>
                      </a:endParaRPr>
                    </a:p>
                  </a:txBody>
                  <a:tcPr marL="68580" marR="68580" marT="0" marB="0"/>
                </a:tc>
              </a:tr>
              <a:tr h="560060">
                <a:tc>
                  <a:txBody>
                    <a:bodyPr/>
                    <a:lstStyle/>
                    <a:p>
                      <a:pPr>
                        <a:spcAft>
                          <a:spcPts val="600"/>
                        </a:spcAft>
                      </a:pPr>
                      <a:r>
                        <a:rPr lang="en-GB" sz="1000" dirty="0">
                          <a:effectLst/>
                        </a:rPr>
                        <a:t>3</a:t>
                      </a:r>
                      <a:endParaRPr lang="zh-CN" sz="1000" dirty="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600"/>
                        </a:spcAft>
                      </a:pPr>
                      <a:r>
                        <a:rPr lang="en-GB" sz="1200">
                          <a:effectLst/>
                        </a:rPr>
                        <a:t>F1 and F2 cells are co-located but F2 antennas are directed to the cell boundaries of F1 so that cell edge throughput is increased. F1 provides sufficient coverage but F2 potentially has holes, e.g., due to larger path loss. Mobility is based on F1 coverage. Likely scenario is when F1 and F2 are of different bands, e.g., F1 = {800 MHz, 2 GHz} and F2 = {3.5 GHz}, etc. It is expected that F1 and F2 cells of the same eNB can be aggregated where coverage overlaps.</a:t>
                      </a:r>
                      <a:endParaRPr lang="zh-CN" sz="1200">
                        <a:effectLst/>
                        <a:latin typeface="Times New Roman" panose="02020603050405020304" pitchFamily="18" charset="0"/>
                        <a:ea typeface="宋体" panose="02010600030101010101" pitchFamily="2" charset="-122"/>
                      </a:endParaRPr>
                    </a:p>
                  </a:txBody>
                  <a:tcPr marL="68580" marR="68580" marT="0" marB="0"/>
                </a:tc>
              </a:tr>
              <a:tr h="560060">
                <a:tc>
                  <a:txBody>
                    <a:bodyPr/>
                    <a:lstStyle/>
                    <a:p>
                      <a:pPr>
                        <a:spcAft>
                          <a:spcPts val="600"/>
                        </a:spcAft>
                      </a:pPr>
                      <a:r>
                        <a:rPr lang="en-GB" sz="1000">
                          <a:effectLst/>
                        </a:rPr>
                        <a:t>4</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600"/>
                        </a:spcAft>
                      </a:pPr>
                      <a:r>
                        <a:rPr lang="en-GB" sz="1200" dirty="0">
                          <a:effectLst/>
                        </a:rPr>
                        <a:t>F1 provides macro coverage and on F2 Remote Radio Heads (RRHs) are used to improve throughput at hot spots. Mobility is performed based on F1 coverage. Likely scenarios are both when F1 and F2 are DL non-contiguous carrier on the same band, e.g., 1.7 GHz, etc. and F1 and F2 are of different bands, e.g., F1 = {800 MHz, 2 GHz} and F2 = {3.5 GHz}, etc. It is expected that F2 RRHs cells can be aggregated with the underlying F1 macro cells.</a:t>
                      </a:r>
                      <a:endParaRPr lang="zh-CN" sz="1200" dirty="0">
                        <a:effectLst/>
                        <a:latin typeface="Times New Roman" panose="02020603050405020304" pitchFamily="18" charset="0"/>
                        <a:ea typeface="宋体" panose="02010600030101010101" pitchFamily="2" charset="-122"/>
                      </a:endParaRPr>
                    </a:p>
                  </a:txBody>
                  <a:tcPr marL="68580" marR="68580" marT="0" marB="0"/>
                </a:tc>
              </a:tr>
              <a:tr h="280030">
                <a:tc>
                  <a:txBody>
                    <a:bodyPr/>
                    <a:lstStyle/>
                    <a:p>
                      <a:pPr>
                        <a:spcAft>
                          <a:spcPts val="600"/>
                        </a:spcAft>
                      </a:pPr>
                      <a:r>
                        <a:rPr lang="en-GB" sz="1000">
                          <a:effectLst/>
                        </a:rPr>
                        <a:t>5</a:t>
                      </a:r>
                      <a:endParaRPr lang="zh-CN" sz="1000">
                        <a:effectLst/>
                        <a:latin typeface="Times New Roman" panose="02020603050405020304" pitchFamily="18" charset="0"/>
                        <a:ea typeface="宋体" panose="02010600030101010101" pitchFamily="2" charset="-122"/>
                      </a:endParaRPr>
                    </a:p>
                  </a:txBody>
                  <a:tcPr marL="68580" marR="68580" marT="0" marB="0"/>
                </a:tc>
                <a:tc>
                  <a:txBody>
                    <a:bodyPr/>
                    <a:lstStyle/>
                    <a:p>
                      <a:pPr>
                        <a:spcAft>
                          <a:spcPts val="600"/>
                        </a:spcAft>
                      </a:pPr>
                      <a:r>
                        <a:rPr lang="en-GB" sz="1200" dirty="0">
                          <a:effectLst/>
                        </a:rPr>
                        <a:t>Similar to scenario #2, but frequency selective repeaters are deployed so that coverage is extended for one of the carrier frequencies. It is expected that F1 and F2 cells of the same </a:t>
                      </a:r>
                      <a:r>
                        <a:rPr lang="en-GB" sz="1200" dirty="0" err="1">
                          <a:effectLst/>
                        </a:rPr>
                        <a:t>eNB</a:t>
                      </a:r>
                      <a:r>
                        <a:rPr lang="en-GB" sz="1200" dirty="0">
                          <a:effectLst/>
                        </a:rPr>
                        <a:t> can be aggregated where coverage overlaps.</a:t>
                      </a:r>
                      <a:endParaRPr lang="zh-CN" sz="12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extLst>
      <p:ext uri="{BB962C8B-B14F-4D97-AF65-F5344CB8AC3E}">
        <p14:creationId xmlns:p14="http://schemas.microsoft.com/office/powerpoint/2010/main" val="2204701947"/>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8485</TotalTime>
  <Words>854</Words>
  <Application>Microsoft Office PowerPoint</Application>
  <PresentationFormat>全屏显示(4:3)</PresentationFormat>
  <Paragraphs>74</Paragraphs>
  <Slides>4</Slides>
  <Notes>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vt:i4>
      </vt:variant>
    </vt:vector>
  </HeadingPairs>
  <TitlesOfParts>
    <vt:vector size="13" baseType="lpstr">
      <vt:lpstr>MS Mincho</vt:lpstr>
      <vt:lpstr>ＭＳ Ｐゴシック</vt:lpstr>
      <vt:lpstr>宋体</vt:lpstr>
      <vt:lpstr>Arial</vt:lpstr>
      <vt:lpstr>Calibri</vt:lpstr>
      <vt:lpstr>Symbol</vt:lpstr>
      <vt:lpstr>Times New Roman</vt:lpstr>
      <vt:lpstr>Wingdings</vt:lpstr>
      <vt:lpstr>Office テーマ</vt:lpstr>
      <vt:lpstr>Way forward on HST enhancement for RRM</vt:lpstr>
      <vt:lpstr>Background: objectives in new WID: Further performance enhancement for LTE in high speed scenario (RP-181482)</vt:lpstr>
      <vt:lpstr>Way Forward on RRM requirements</vt:lpstr>
      <vt:lpstr>Way Forward on RRM requirements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keywords>CTPClassification=CTP_PUBLIC:VisualMarkings=, CTPClassification=CTP_NT</cp:keywords>
  <cp:lastModifiedBy>Huawei</cp:lastModifiedBy>
  <cp:revision>378</cp:revision>
  <dcterms:created xsi:type="dcterms:W3CDTF">2017-01-18T16:32:26Z</dcterms:created>
  <dcterms:modified xsi:type="dcterms:W3CDTF">2019-03-01T10:46:47Z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f673fa53-00a8-4528-8afe-c361a4e32f5d</vt:lpwstr>
  </property>
  <property fmtid="{D5CDD505-2E9C-101B-9397-08002B2CF9AE}" pid="4" name="CTP_TimeStamp">
    <vt:lpwstr>2019-02-28 08:17:17Z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_2015_ms_pID_725343">
    <vt:lpwstr>(2)fSzx2DmpMWUgVe1XHWZc3goiRa0zCdiQtLqayrgNfqaXQ6l/nzhFJa62HgF8uydBW4IgSxx1
HAJ6fRCR3FeTyhWCau0El5fmDgekSDAnUQVPqXiOLaOBSxHoq7e2crWnjBwJzdSWEdu9EPi6
NXyq/0EKRhCPOkIcftiOUp5QpR6VbjPRvs+0TdTJN0qyevqKNUEiIv+c2evAj/8OEkKoa9fM
c/Iv4eP5k4MnE1lnAX</vt:lpwstr>
  </property>
  <property fmtid="{D5CDD505-2E9C-101B-9397-08002B2CF9AE}" pid="10" name="_2015_ms_pID_7253431">
    <vt:lpwstr>gBvdGPcqzZMAuCQ4YQ2EfIK7WlR5a8pg5/Pr5OSZW1Up1FxQdSZvOV
E5QOO77KMFv877fRMANHafZ6IpOM90Cse28qvV11G5tHrKfnto6MRBLNROlNJXfChAA3ay7h
c7oz2vPHjCTpLuzbsgJhueO2FREochOKXbRRcHheiEUvnYmtUrT6n2LXshl1sfptuPnKVhyQ
2AX6NYOccodZkCOA</vt:lpwstr>
  </property>
</Properties>
</file>