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74" autoAdjust="0"/>
    <p:restoredTop sz="94660"/>
  </p:normalViewPr>
  <p:slideViewPr>
    <p:cSldViewPr>
      <p:cViewPr varScale="1">
        <p:scale>
          <a:sx n="103" d="100"/>
          <a:sy n="103" d="100"/>
        </p:scale>
        <p:origin x="100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NR-U BS RF </a:t>
            </a:r>
            <a:r>
              <a:rPr lang="pl-PL" altLang="ja-JP" sz="4000" dirty="0" err="1"/>
              <a:t>requirements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R4-1</a:t>
            </a:r>
            <a:r>
              <a:rPr lang="pl-PL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902505</a:t>
            </a:r>
            <a:endParaRPr lang="en-US" altLang="ja-JP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pl-PL" altLang="ja-JP" b="1" dirty="0"/>
              <a:t>90</a:t>
            </a:r>
            <a:endParaRPr lang="en-US" altLang="ja-JP" b="1" dirty="0"/>
          </a:p>
          <a:p>
            <a:r>
              <a:rPr lang="en-US" b="1" dirty="0"/>
              <a:t>Athens, Greece, 25</a:t>
            </a:r>
            <a:r>
              <a:rPr lang="en-US" b="1" baseline="30000" dirty="0"/>
              <a:t>th</a:t>
            </a:r>
            <a:r>
              <a:rPr lang="en-US" b="1" dirty="0"/>
              <a:t> February – 1</a:t>
            </a:r>
            <a:r>
              <a:rPr lang="en-US" b="1" baseline="30000" dirty="0"/>
              <a:t>st</a:t>
            </a:r>
            <a:r>
              <a:rPr lang="en-US" b="1" dirty="0"/>
              <a:t> March 2019</a:t>
            </a:r>
            <a:endParaRPr lang="pl-PL" b="1" dirty="0"/>
          </a:p>
          <a:p>
            <a:pPr hangingPunct="0"/>
            <a:endParaRPr lang="ja-JP" altLang="ja-JP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During RAN4#</a:t>
            </a:r>
            <a:r>
              <a:rPr kumimoji="1" lang="pl-PL" altLang="ja-JP" sz="2400" dirty="0"/>
              <a:t>90</a:t>
            </a:r>
            <a:r>
              <a:rPr kumimoji="1" lang="en-US" altLang="ja-JP" sz="2400" dirty="0"/>
              <a:t> meeting </a:t>
            </a:r>
            <a:r>
              <a:rPr kumimoji="1" lang="pl-PL" altLang="ja-JP" sz="2400" dirty="0"/>
              <a:t>the</a:t>
            </a:r>
            <a:r>
              <a:rPr lang="en-US" altLang="ja-JP" sz="2400" dirty="0"/>
              <a:t> following contributions</a:t>
            </a:r>
            <a:r>
              <a:rPr lang="pl-PL" altLang="ja-JP" sz="2400" dirty="0"/>
              <a:t> </a:t>
            </a:r>
            <a:r>
              <a:rPr lang="en-US" altLang="ja-JP" sz="2400" dirty="0"/>
              <a:t>were</a:t>
            </a:r>
            <a:r>
              <a:rPr lang="pl-PL" altLang="ja-JP" sz="2400" dirty="0"/>
              <a:t> </a:t>
            </a:r>
            <a:r>
              <a:rPr lang="en-US" altLang="ja-JP" sz="2400" dirty="0"/>
              <a:t>discussed</a:t>
            </a:r>
            <a:r>
              <a:rPr lang="pl-PL" altLang="ja-JP" sz="2400" dirty="0"/>
              <a:t> on NR-U BS RF </a:t>
            </a:r>
            <a:r>
              <a:rPr lang="en-US" altLang="ja-JP" sz="2400" dirty="0"/>
              <a:t>requirements:</a:t>
            </a:r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altLang="ja-JP" sz="1600" dirty="0"/>
              <a:t>R4-1900664,</a:t>
            </a:r>
            <a:r>
              <a:rPr lang="pl-PL" altLang="ja-JP" sz="1600" dirty="0"/>
              <a:t> </a:t>
            </a:r>
            <a:r>
              <a:rPr lang="en-US" altLang="ja-JP" sz="1600" dirty="0"/>
              <a:t>BS requirements on wideband carrier operation for NR-U, Huawei, </a:t>
            </a:r>
            <a:r>
              <a:rPr lang="en-US" altLang="ja-JP" sz="1600" dirty="0" err="1"/>
              <a:t>HiSilicon</a:t>
            </a:r>
            <a:endParaRPr lang="pl-PL" altLang="ja-JP" sz="1600" dirty="0"/>
          </a:p>
          <a:p>
            <a:r>
              <a:rPr lang="en-US" altLang="ja-JP" sz="1600" dirty="0"/>
              <a:t>R4-1901333, Discussion on BS RF requirements for NR-U, Nokia, Nokia Shanghai Bell</a:t>
            </a:r>
            <a:endParaRPr lang="pl-PL" altLang="ja-JP" sz="1600" dirty="0"/>
          </a:p>
          <a:p>
            <a:endParaRPr lang="pl-PL" sz="19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</a:t>
            </a:r>
            <a:r>
              <a:rPr kumimoji="1" lang="pl-PL" altLang="ja-JP" sz="2600" dirty="0"/>
              <a:t>on </a:t>
            </a:r>
            <a:r>
              <a:rPr lang="pl-PL" altLang="ja-JP" sz="2600" dirty="0"/>
              <a:t>NR-U BS </a:t>
            </a:r>
            <a:r>
              <a:rPr kumimoji="1" lang="pl-PL" altLang="ja-JP" sz="2600" dirty="0"/>
              <a:t>RF </a:t>
            </a:r>
            <a:r>
              <a:rPr kumimoji="1" lang="en-US" altLang="ja-JP" sz="2600" dirty="0"/>
              <a:t>requirements.</a:t>
            </a:r>
            <a:endParaRPr kumimoji="1" lang="pl-PL" altLang="ja-JP" sz="2600" dirty="0"/>
          </a:p>
          <a:p>
            <a:r>
              <a:rPr lang="en-US" altLang="ja-JP" sz="2600" dirty="0"/>
              <a:t>NR-U wideband carrier operation is not covered in this WF.</a:t>
            </a:r>
            <a:endParaRPr kumimoji="1" lang="en-US" altLang="ja-JP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Way</a:t>
            </a:r>
            <a:r>
              <a:rPr lang="pl-PL" dirty="0"/>
              <a:t> </a:t>
            </a:r>
            <a:r>
              <a:rPr lang="pl-PL" dirty="0" err="1"/>
              <a:t>forward</a:t>
            </a:r>
            <a:r>
              <a:rPr lang="pl-PL" dirty="0"/>
              <a:t>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47500" lnSpcReduction="20000"/>
          </a:bodyPr>
          <a:lstStyle/>
          <a:p>
            <a:pPr hangingPunct="0"/>
            <a:r>
              <a:rPr lang="en-US" sz="3400" dirty="0"/>
              <a:t>1</a:t>
            </a:r>
            <a:r>
              <a:rPr lang="pl-PL" sz="3400" dirty="0"/>
              <a:t>.</a:t>
            </a:r>
            <a:r>
              <a:rPr lang="en-US" sz="3400" dirty="0"/>
              <a:t> NR FR1 BS RF core specification requirements in TS 38.104 can be used as a baseline for NR-U BS RF requirement. </a:t>
            </a:r>
            <a:endParaRPr lang="pl-PL" sz="3400" dirty="0"/>
          </a:p>
          <a:p>
            <a:pPr hangingPunct="0"/>
            <a:r>
              <a:rPr lang="en-US" sz="3400" dirty="0"/>
              <a:t>2</a:t>
            </a:r>
            <a:r>
              <a:rPr lang="pl-PL" sz="3400" dirty="0"/>
              <a:t>. </a:t>
            </a:r>
            <a:r>
              <a:rPr lang="en-US" sz="3400" dirty="0"/>
              <a:t>Following NR FR1 transmitter requirements could be reused by NR-U: </a:t>
            </a:r>
            <a:endParaRPr lang="pl-PL" sz="3400" dirty="0"/>
          </a:p>
          <a:p>
            <a:pPr lvl="1" hangingPunct="0"/>
            <a:r>
              <a:rPr lang="en-US" sz="3000" dirty="0"/>
              <a:t>BS output power, </a:t>
            </a:r>
            <a:endParaRPr lang="pl-PL" sz="3000" dirty="0"/>
          </a:p>
          <a:p>
            <a:pPr lvl="1" hangingPunct="0"/>
            <a:r>
              <a:rPr lang="en-US" sz="3000" dirty="0"/>
              <a:t>RE power control dynamic range, </a:t>
            </a:r>
            <a:endParaRPr lang="pl-PL" sz="3000" dirty="0"/>
          </a:p>
          <a:p>
            <a:pPr lvl="1" hangingPunct="0"/>
            <a:r>
              <a:rPr lang="en-US" sz="3000" dirty="0"/>
              <a:t>Transmitter transient period, </a:t>
            </a:r>
            <a:endParaRPr lang="pl-PL" sz="3000" dirty="0"/>
          </a:p>
          <a:p>
            <a:pPr lvl="1" hangingPunct="0"/>
            <a:r>
              <a:rPr lang="en-US" sz="3000" dirty="0"/>
              <a:t>Frequency error, Modulation quality, </a:t>
            </a:r>
            <a:endParaRPr lang="pl-PL" sz="3000" dirty="0"/>
          </a:p>
          <a:p>
            <a:pPr lvl="1" hangingPunct="0"/>
            <a:r>
              <a:rPr lang="en-US" sz="3000" dirty="0"/>
              <a:t>Time alignment error, </a:t>
            </a:r>
            <a:endParaRPr lang="pl-PL" sz="3000" dirty="0"/>
          </a:p>
          <a:p>
            <a:pPr lvl="1" hangingPunct="0"/>
            <a:r>
              <a:rPr lang="en-US" sz="3000" dirty="0"/>
              <a:t>Transmitter spurious emission, </a:t>
            </a:r>
            <a:endParaRPr lang="pl-PL" sz="3000" dirty="0"/>
          </a:p>
          <a:p>
            <a:pPr lvl="1" hangingPunct="0"/>
            <a:r>
              <a:rPr lang="en-US" sz="3000" dirty="0"/>
              <a:t>Transmitter intermodulation. </a:t>
            </a:r>
            <a:endParaRPr lang="pl-PL" sz="3000" dirty="0"/>
          </a:p>
          <a:p>
            <a:pPr hangingPunct="0"/>
            <a:endParaRPr lang="pl-PL" sz="3400" dirty="0"/>
          </a:p>
          <a:p>
            <a:pPr hangingPunct="0"/>
            <a:r>
              <a:rPr lang="en-US" sz="3400" dirty="0"/>
              <a:t>3</a:t>
            </a:r>
            <a:r>
              <a:rPr lang="pl-PL" sz="3400" dirty="0"/>
              <a:t>.</a:t>
            </a:r>
            <a:r>
              <a:rPr lang="en-US" sz="3400" dirty="0"/>
              <a:t> </a:t>
            </a:r>
            <a:r>
              <a:rPr lang="pl-PL" sz="3400" dirty="0"/>
              <a:t>35dB </a:t>
            </a:r>
            <a:r>
              <a:rPr lang="en-US" sz="3400" dirty="0"/>
              <a:t>ACLR requirements </a:t>
            </a:r>
            <a:r>
              <a:rPr lang="pl-PL" sz="3400" dirty="0" err="1"/>
              <a:t>can</a:t>
            </a:r>
            <a:r>
              <a:rPr lang="en-US" sz="3400" dirty="0"/>
              <a:t> be reused for NR-U</a:t>
            </a:r>
            <a:r>
              <a:rPr lang="pl-PL" sz="3400" dirty="0"/>
              <a:t> </a:t>
            </a:r>
            <a:r>
              <a:rPr lang="pl-PL" sz="3400" dirty="0">
                <a:solidFill>
                  <a:srgbClr val="FF0000"/>
                </a:solidFill>
              </a:rPr>
              <a:t>single </a:t>
            </a:r>
            <a:r>
              <a:rPr lang="en-US" sz="3400" dirty="0">
                <a:solidFill>
                  <a:srgbClr val="FF0000"/>
                </a:solidFill>
              </a:rPr>
              <a:t>carrier</a:t>
            </a:r>
            <a:r>
              <a:rPr lang="pl-PL" sz="3400" dirty="0">
                <a:solidFill>
                  <a:srgbClr val="FF0000"/>
                </a:solidFill>
              </a:rPr>
              <a:t> &lt;=20MHz and CA</a:t>
            </a:r>
            <a:r>
              <a:rPr lang="pl-PL" sz="3400" dirty="0"/>
              <a:t>.</a:t>
            </a:r>
          </a:p>
          <a:p>
            <a:pPr hangingPunct="0"/>
            <a:endParaRPr lang="pl-PL" sz="3400" dirty="0"/>
          </a:p>
          <a:p>
            <a:pPr hangingPunct="0"/>
            <a:r>
              <a:rPr lang="en-US" sz="3400" dirty="0"/>
              <a:t>4. LAA Operating band unwanted emission mask can be reused by NR-U</a:t>
            </a:r>
            <a:r>
              <a:rPr lang="pl-PL" sz="3400" dirty="0"/>
              <a:t> </a:t>
            </a:r>
            <a:r>
              <a:rPr lang="pl-PL" sz="3400" dirty="0">
                <a:solidFill>
                  <a:srgbClr val="FF0000"/>
                </a:solidFill>
              </a:rPr>
              <a:t>single </a:t>
            </a:r>
            <a:r>
              <a:rPr lang="pl-PL" sz="3400" dirty="0" err="1">
                <a:solidFill>
                  <a:srgbClr val="FF0000"/>
                </a:solidFill>
              </a:rPr>
              <a:t>carrier</a:t>
            </a:r>
            <a:r>
              <a:rPr lang="pl-PL" sz="3400" dirty="0">
                <a:solidFill>
                  <a:srgbClr val="FF0000"/>
                </a:solidFill>
              </a:rPr>
              <a:t> &lt;=20Mhz and CA</a:t>
            </a:r>
            <a:r>
              <a:rPr lang="en-US" sz="3400" dirty="0">
                <a:solidFill>
                  <a:srgbClr val="FF0000"/>
                </a:solidFill>
              </a:rPr>
              <a:t>.</a:t>
            </a:r>
            <a:endParaRPr lang="pl-PL" sz="3400" dirty="0">
              <a:solidFill>
                <a:srgbClr val="FF0000"/>
              </a:solidFill>
            </a:endParaRPr>
          </a:p>
          <a:p>
            <a:pPr hangingPunct="0"/>
            <a:endParaRPr lang="pl-PL" sz="3400" dirty="0"/>
          </a:p>
          <a:p>
            <a:pPr hangingPunct="0"/>
            <a:r>
              <a:rPr lang="en-US" sz="3400" dirty="0"/>
              <a:t>5. For NR-U for channel bandwidths above 20 MHz OBUE masks</a:t>
            </a:r>
            <a:r>
              <a:rPr lang="pl-PL" sz="3400" dirty="0"/>
              <a:t> </a:t>
            </a:r>
            <a:r>
              <a:rPr lang="en-US" sz="3400" dirty="0"/>
              <a:t>should be considered.</a:t>
            </a:r>
            <a:endParaRPr lang="pl-PL" sz="3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0057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Way</a:t>
            </a:r>
            <a:r>
              <a:rPr lang="pl-PL" dirty="0"/>
              <a:t> </a:t>
            </a:r>
            <a:r>
              <a:rPr lang="pl-PL" dirty="0" err="1"/>
              <a:t>forward</a:t>
            </a:r>
            <a:r>
              <a:rPr lang="pl-PL" dirty="0"/>
              <a:t>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6. Following NR FR1 receiver requirements can be reused for 5GHz NR-U:</a:t>
            </a:r>
            <a:endParaRPr lang="pl-PL" sz="2000" dirty="0"/>
          </a:p>
          <a:p>
            <a:pPr lvl="1" hangingPunct="0"/>
            <a:r>
              <a:rPr lang="en-US" sz="1600" dirty="0"/>
              <a:t>In-band blocking, </a:t>
            </a:r>
            <a:endParaRPr lang="pl-PL" sz="1600" dirty="0"/>
          </a:p>
          <a:p>
            <a:pPr lvl="1" hangingPunct="0"/>
            <a:r>
              <a:rPr lang="en-US" sz="1600" dirty="0"/>
              <a:t>Out-of-band blocking, </a:t>
            </a:r>
            <a:endParaRPr lang="pl-PL" sz="1600" dirty="0"/>
          </a:p>
          <a:p>
            <a:pPr lvl="1" hangingPunct="0"/>
            <a:r>
              <a:rPr lang="en-US" sz="1600" dirty="0"/>
              <a:t>Receiver spurious emission, </a:t>
            </a:r>
            <a:endParaRPr lang="pl-PL" sz="1600" dirty="0"/>
          </a:p>
          <a:p>
            <a:pPr lvl="1" hangingPunct="0"/>
            <a:r>
              <a:rPr lang="en-US" sz="1600" dirty="0"/>
              <a:t>Receiver general intermodulation</a:t>
            </a:r>
            <a:r>
              <a:rPr lang="en-US" sz="1800" dirty="0"/>
              <a:t>.</a:t>
            </a:r>
            <a:endParaRPr lang="pl-PL" sz="1800" dirty="0"/>
          </a:p>
          <a:p>
            <a:pPr hangingPunct="0"/>
            <a:r>
              <a:rPr lang="en-US" sz="2000" dirty="0"/>
              <a:t>7. </a:t>
            </a:r>
            <a:r>
              <a:rPr lang="pl-PL" sz="2000" dirty="0" err="1"/>
              <a:t>There</a:t>
            </a:r>
            <a:r>
              <a:rPr lang="pl-PL" sz="2000" dirty="0"/>
              <a:t> </a:t>
            </a:r>
            <a:r>
              <a:rPr lang="pl-PL" sz="2000" dirty="0" err="1"/>
              <a:t>will</a:t>
            </a:r>
            <a:r>
              <a:rPr lang="pl-PL" sz="2000" dirty="0"/>
              <a:t> be no </a:t>
            </a:r>
            <a:r>
              <a:rPr lang="en-US" sz="2000" dirty="0"/>
              <a:t>narrowband blocking and </a:t>
            </a:r>
            <a:r>
              <a:rPr lang="en-US" altLang="zh-CN" sz="2000" dirty="0"/>
              <a:t>narrowband</a:t>
            </a:r>
            <a:r>
              <a:rPr lang="en-US" sz="2000" dirty="0"/>
              <a:t> intermodulation requirement for NR-U.</a:t>
            </a:r>
            <a:endParaRPr lang="pl-PL" sz="2000" dirty="0"/>
          </a:p>
          <a:p>
            <a:pPr hangingPunct="0"/>
            <a:r>
              <a:rPr lang="en-US" sz="2000" dirty="0"/>
              <a:t>8. For NR-U the need for new reference measurement channels (FRCs) should be considered.</a:t>
            </a:r>
            <a:endParaRPr lang="pl-PL" sz="2000" dirty="0"/>
          </a:p>
          <a:p>
            <a:pPr hangingPunct="0"/>
            <a:r>
              <a:rPr lang="en-US" sz="2000" dirty="0"/>
              <a:t>9. For NR unlicensed band(s) above 6 GHz, extension of BS Tx and RX requirements from below 6 GHz shall be verified</a:t>
            </a:r>
            <a:r>
              <a:rPr lang="pl-PL" sz="2000" dirty="0"/>
              <a:t>.</a:t>
            </a:r>
            <a:r>
              <a:rPr lang="en-US" sz="2000" dirty="0"/>
              <a:t> </a:t>
            </a:r>
            <a:endParaRPr lang="pl-PL" sz="20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572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317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MS PGothic</vt:lpstr>
      <vt:lpstr>宋体</vt:lpstr>
      <vt:lpstr>Arial</vt:lpstr>
      <vt:lpstr>Calibri</vt:lpstr>
      <vt:lpstr>Office テーマ</vt:lpstr>
      <vt:lpstr>WF on NR-U BS RF requirements</vt:lpstr>
      <vt:lpstr>Background</vt:lpstr>
      <vt:lpstr>Way forward (1/2)</vt:lpstr>
      <vt:lpstr>Way forward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Nokia</cp:lastModifiedBy>
  <cp:revision>196</cp:revision>
  <dcterms:created xsi:type="dcterms:W3CDTF">2016-11-16T01:21:00Z</dcterms:created>
  <dcterms:modified xsi:type="dcterms:W3CDTF">2019-03-01T12:22:02Z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KSOProductBuildVer">
    <vt:lpwstr>2052-10.8.2.6613</vt:lpwstr>
  </property>
  <property fmtid="{D5CDD505-2E9C-101B-9397-08002B2CF9AE}" pid="7" name="_2015_ms_pID_725343">
    <vt:lpwstr>(2)YjAIX0Wovihe1qjCIbl45hP3vbCpdokNMdIBWaHPWF9C5fKDNXX5PS3jVnRKd0Oc7xh+8V27
2UPeSq9p9+9Q0A/z03GiToMUFiIsmlw6Dw07vyuVAnRYE4xw3R2FMbUeRpyo35lRgYvcwB5c
DfQCIRAy6sEw2wTVry2lhWRFEuX1ZjihLup5rQ7rb38EGv7ayVUkCTaoMpbIo1DKHDP08vUL
cGbozPSBw6+0U9/+UQ</vt:lpwstr>
  </property>
  <property fmtid="{D5CDD505-2E9C-101B-9397-08002B2CF9AE}" pid="8" name="_2015_ms_pID_7253431">
    <vt:lpwstr>t7WZsDOylq0H+d4lG0CsPLlX1A1fC91QAqCT+4Y13SNZ8vN6mTb7Nf
JZhpZ5D2HogW8uxwRoshfBjsjixclmVmz5hfPN72AYZucYKRE76Njyk0kFFB3p6bjiDD9feb
cJSTD/vm3+7En1CnutKv7VEB8x5NLtUyCCfD4vsrkV6QPCgG1RS8m8PtgrRuTz/XmKIcYU/c
FqbMuBTcLTsMDqF4</vt:lpwstr>
  </property>
</Properties>
</file>