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1"/>
  </p:notesMasterIdLst>
  <p:sldIdLst>
    <p:sldId id="256" r:id="rId2"/>
    <p:sldId id="328" r:id="rId3"/>
    <p:sldId id="329" r:id="rId4"/>
    <p:sldId id="330" r:id="rId5"/>
    <p:sldId id="333" r:id="rId6"/>
    <p:sldId id="334" r:id="rId7"/>
    <p:sldId id="335" r:id="rId8"/>
    <p:sldId id="319" r:id="rId9"/>
    <p:sldId id="332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/>
  </p:cmAuthor>
  <p:cmAuthor id="2" name="Liuyifan (Yifan)" initials="L(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368" autoAdjust="0"/>
    <p:restoredTop sz="91477"/>
  </p:normalViewPr>
  <p:slideViewPr>
    <p:cSldViewPr>
      <p:cViewPr>
        <p:scale>
          <a:sx n="97" d="100"/>
          <a:sy n="97" d="100"/>
        </p:scale>
        <p:origin x="360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commentAuthors" Target="commentAuthor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7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7713CA04-0E21-418A-858F-7D28CE3B9E6A}"/>
    <pc:docChg chg="custSel modSld">
      <pc:chgData name="Kazuyoshi Uesaka" userId="aeaeab76-c689-4b76-9153-89f795eadfdb" providerId="ADAL" clId="{7713CA04-0E21-418A-858F-7D28CE3B9E6A}" dt="2018-11-14T20:52:47.566" v="306" actId="207"/>
      <pc:docMkLst>
        <pc:docMk/>
      </pc:docMkLst>
      <pc:sldChg chg="modSp">
        <pc:chgData name="Kazuyoshi Uesaka" userId="aeaeab76-c689-4b76-9153-89f795eadfdb" providerId="ADAL" clId="{7713CA04-0E21-418A-858F-7D28CE3B9E6A}" dt="2018-11-14T20:50:22.612" v="214" actId="207"/>
        <pc:sldMkLst>
          <pc:docMk/>
          <pc:sldMk cId="2150570706" sldId="330"/>
        </pc:sldMkLst>
        <pc:spChg chg="mod">
          <ac:chgData name="Kazuyoshi Uesaka" userId="aeaeab76-c689-4b76-9153-89f795eadfdb" providerId="ADAL" clId="{7713CA04-0E21-418A-858F-7D28CE3B9E6A}" dt="2018-11-14T20:50:22.612" v="214" actId="207"/>
          <ac:spMkLst>
            <pc:docMk/>
            <pc:sldMk cId="2150570706" sldId="330"/>
            <ac:spMk id="3" creationId="{00000000-0000-0000-0000-000000000000}"/>
          </ac:spMkLst>
        </pc:spChg>
      </pc:sldChg>
      <pc:sldChg chg="modSp">
        <pc:chgData name="Kazuyoshi Uesaka" userId="aeaeab76-c689-4b76-9153-89f795eadfdb" providerId="ADAL" clId="{7713CA04-0E21-418A-858F-7D28CE3B9E6A}" dt="2018-11-14T20:52:47.566" v="306" actId="207"/>
        <pc:sldMkLst>
          <pc:docMk/>
          <pc:sldMk cId="1760675071" sldId="332"/>
        </pc:sldMkLst>
        <pc:spChg chg="mod">
          <ac:chgData name="Kazuyoshi Uesaka" userId="aeaeab76-c689-4b76-9153-89f795eadfdb" providerId="ADAL" clId="{7713CA04-0E21-418A-858F-7D28CE3B9E6A}" dt="2018-11-14T20:51:03.072" v="215" actId="400"/>
          <ac:spMkLst>
            <pc:docMk/>
            <pc:sldMk cId="1760675071" sldId="332"/>
            <ac:spMk id="5" creationId="{39647FDA-12A7-41FA-B63D-EB6FB763EE0B}"/>
          </ac:spMkLst>
        </pc:spChg>
        <pc:graphicFrameChg chg="modGraphic">
          <ac:chgData name="Kazuyoshi Uesaka" userId="aeaeab76-c689-4b76-9153-89f795eadfdb" providerId="ADAL" clId="{7713CA04-0E21-418A-858F-7D28CE3B9E6A}" dt="2018-11-14T20:52:47.566" v="306" actId="207"/>
          <ac:graphicFrameMkLst>
            <pc:docMk/>
            <pc:sldMk cId="1760675071" sldId="332"/>
            <ac:graphicFrameMk id="6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2/28/19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851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5341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70226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1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5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NR PBCH demodulation requirements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>
                <a:solidFill>
                  <a:schemeClr val="tx1"/>
                </a:solidFill>
              </a:rPr>
              <a:t>CMCC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r>
              <a:rPr lang="en-US" altLang="zh-CN" sz="2000" b="1" dirty="0"/>
              <a:t>3GPP TSG-RAN WG4 Meeting #90				</a:t>
            </a:r>
            <a:r>
              <a:rPr lang="zh-CN" altLang="en-US" sz="2000" b="1" dirty="0"/>
              <a:t> </a:t>
            </a:r>
            <a:r>
              <a:rPr lang="zh-CN" altLang="en-US" sz="2000" b="1" dirty="0" smtClean="0"/>
              <a:t>   </a:t>
            </a:r>
            <a:r>
              <a:rPr lang="en-US" altLang="zh-CN" sz="2000" b="1" dirty="0" smtClean="0"/>
              <a:t> R4-1902405</a:t>
            </a:r>
            <a:endParaRPr lang="zh-CN" altLang="zh-CN" sz="2000" dirty="0"/>
          </a:p>
          <a:p>
            <a:r>
              <a:rPr lang="en-US" altLang="zh-CN" sz="2000" b="1" dirty="0"/>
              <a:t>Athens, GR, 25</a:t>
            </a:r>
            <a:r>
              <a:rPr lang="en-US" altLang="zh-CN" sz="2000" b="1" baseline="30000" dirty="0"/>
              <a:t>th </a:t>
            </a:r>
            <a:r>
              <a:rPr lang="en-US" altLang="zh-CN" sz="2000" b="1" dirty="0"/>
              <a:t> Feb – 1</a:t>
            </a:r>
            <a:r>
              <a:rPr lang="en-US" altLang="zh-CN" sz="2000" b="1" baseline="30000" dirty="0"/>
              <a:t>st</a:t>
            </a:r>
            <a:r>
              <a:rPr lang="en-US" altLang="zh-CN" sz="2000" b="1" dirty="0"/>
              <a:t> March, 2019</a:t>
            </a:r>
            <a:endParaRPr lang="zh-CN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sz="2800" dirty="0"/>
              <a:t> A</a:t>
            </a:r>
            <a:r>
              <a:rPr lang="en-US" altLang="zh-CN" sz="2800" dirty="0"/>
              <a:t>greed</a:t>
            </a:r>
            <a:r>
              <a:rPr lang="zh-CN" altLang="en-US" sz="2800" dirty="0"/>
              <a:t> </a:t>
            </a:r>
            <a:r>
              <a:rPr lang="en-US" altLang="zh-CN" sz="2800" dirty="0"/>
              <a:t>way</a:t>
            </a:r>
            <a:r>
              <a:rPr lang="zh-CN" altLang="en-US" sz="2800" dirty="0"/>
              <a:t> </a:t>
            </a:r>
            <a:r>
              <a:rPr lang="en-US" altLang="zh-CN" sz="2800" dirty="0"/>
              <a:t>forward</a:t>
            </a:r>
            <a:r>
              <a:rPr lang="zh-CN" altLang="en-US" sz="2800" dirty="0"/>
              <a:t> </a:t>
            </a:r>
            <a:r>
              <a:rPr lang="en-US" altLang="zh-CN" sz="2800" dirty="0"/>
              <a:t>in</a:t>
            </a:r>
            <a:r>
              <a:rPr lang="zh-CN" altLang="en-US" sz="2800" dirty="0"/>
              <a:t> </a:t>
            </a:r>
            <a:r>
              <a:rPr lang="en-US" altLang="zh-CN" sz="2800" dirty="0"/>
              <a:t>RAN4#88bis:</a:t>
            </a:r>
            <a:r>
              <a:rPr lang="zh-CN" altLang="en-US" sz="2800" dirty="0"/>
              <a:t> </a:t>
            </a:r>
            <a:endParaRPr lang="en-US" altLang="zh-CN" sz="2800" dirty="0"/>
          </a:p>
          <a:p>
            <a:pPr lvl="1"/>
            <a:r>
              <a:rPr lang="en-US" altLang="sv-SE" sz="2400" dirty="0"/>
              <a:t>R4-1814240 </a:t>
            </a:r>
            <a:r>
              <a:rPr lang="en-US" altLang="zh-CN" sz="2400" dirty="0">
                <a:solidFill>
                  <a:prstClr val="black"/>
                </a:solidFill>
                <a:cs typeface="+mj-cs"/>
              </a:rPr>
              <a:t>Way forward on NR PBCH demodulation </a:t>
            </a:r>
            <a:r>
              <a:rPr lang="en-US" altLang="zh-CN" sz="2400" dirty="0" smtClean="0">
                <a:solidFill>
                  <a:prstClr val="black"/>
                </a:solidFill>
                <a:cs typeface="+mj-cs"/>
              </a:rPr>
              <a:t>requirements</a:t>
            </a:r>
          </a:p>
          <a:p>
            <a:r>
              <a:rPr lang="en-US" altLang="zh-CN" sz="2800" dirty="0"/>
              <a:t>Agreed</a:t>
            </a:r>
            <a:r>
              <a:rPr lang="zh-CN" altLang="en-US" sz="2800" dirty="0"/>
              <a:t> </a:t>
            </a:r>
            <a:r>
              <a:rPr lang="en-US" altLang="zh-CN" sz="2800" dirty="0"/>
              <a:t>way</a:t>
            </a:r>
            <a:r>
              <a:rPr lang="zh-CN" altLang="en-US" sz="2800" dirty="0"/>
              <a:t> </a:t>
            </a:r>
            <a:r>
              <a:rPr lang="en-US" altLang="zh-CN" sz="2800" dirty="0"/>
              <a:t>forward</a:t>
            </a:r>
            <a:r>
              <a:rPr lang="zh-CN" altLang="en-US" sz="2800" dirty="0"/>
              <a:t> </a:t>
            </a:r>
            <a:r>
              <a:rPr lang="en-US" altLang="zh-CN" sz="2800" dirty="0"/>
              <a:t>in</a:t>
            </a:r>
            <a:r>
              <a:rPr lang="zh-CN" altLang="en-US" sz="2800" dirty="0"/>
              <a:t> </a:t>
            </a:r>
            <a:r>
              <a:rPr lang="en-US" altLang="zh-CN" sz="2800" dirty="0" smtClean="0"/>
              <a:t>RAN4#90</a:t>
            </a:r>
          </a:p>
          <a:p>
            <a:pPr lvl="1"/>
            <a:r>
              <a:rPr lang="en-US" altLang="zh-CN" sz="2400" dirty="0" smtClean="0"/>
              <a:t>R4-1816490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Way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forward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on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NR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PBCH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demodulation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requirements</a:t>
            </a:r>
            <a:endParaRPr lang="en-US" altLang="sv-SE" sz="2400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508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kumimoji="1" lang="en-US" altLang="zh-CN" sz="2800" dirty="0"/>
              <a:t>Issue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1: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Necessity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of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4Rx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PBCH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test</a:t>
            </a:r>
            <a:r>
              <a:rPr kumimoji="1" lang="zh-CN" altLang="en-US" sz="2800" dirty="0"/>
              <a:t> </a:t>
            </a:r>
            <a:r>
              <a:rPr kumimoji="1" lang="en-US" altLang="zh-CN" sz="2800" dirty="0"/>
              <a:t>cases</a:t>
            </a:r>
          </a:p>
          <a:p>
            <a:pPr lvl="1"/>
            <a:r>
              <a:rPr kumimoji="1" lang="en-US" altLang="zh-CN" sz="2400" dirty="0"/>
              <a:t>Option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1: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introducing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4Rx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PBCH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test</a:t>
            </a:r>
            <a:r>
              <a:rPr kumimoji="1" lang="zh-CN" altLang="en-US" sz="2400" dirty="0"/>
              <a:t> </a:t>
            </a:r>
            <a:r>
              <a:rPr kumimoji="1" lang="en-US" altLang="zh-CN" sz="2400" dirty="0" smtClean="0"/>
              <a:t>cases</a:t>
            </a:r>
          </a:p>
          <a:p>
            <a:pPr lvl="2"/>
            <a:r>
              <a:rPr lang="en-US" altLang="zh-CN" sz="2000" dirty="0" smtClean="0"/>
              <a:t>If</a:t>
            </a:r>
            <a:r>
              <a:rPr lang="zh-CN" altLang="en-US" sz="2000" dirty="0" smtClean="0"/>
              <a:t> </a:t>
            </a:r>
            <a:r>
              <a:rPr lang="en-US" altLang="zh-CN" sz="2000" dirty="0"/>
              <a:t>4Rx</a:t>
            </a:r>
            <a:r>
              <a:rPr lang="zh-CN" altLang="en-US" sz="2000" dirty="0"/>
              <a:t> </a:t>
            </a:r>
            <a:r>
              <a:rPr lang="en-US" altLang="zh-CN" sz="2000" dirty="0"/>
              <a:t>PBCH</a:t>
            </a:r>
            <a:r>
              <a:rPr lang="zh-CN" altLang="en-US" sz="2000" dirty="0"/>
              <a:t> </a:t>
            </a:r>
            <a:r>
              <a:rPr lang="en-US" altLang="zh-CN" sz="2000" dirty="0"/>
              <a:t>requirements</a:t>
            </a:r>
            <a:r>
              <a:rPr lang="zh-CN" altLang="en-US" sz="2000" dirty="0"/>
              <a:t> </a:t>
            </a:r>
            <a:r>
              <a:rPr lang="en-US" altLang="zh-CN" sz="2000" dirty="0"/>
              <a:t>is</a:t>
            </a:r>
            <a:r>
              <a:rPr lang="zh-CN" altLang="en-US" sz="2000" dirty="0"/>
              <a:t> </a:t>
            </a:r>
            <a:r>
              <a:rPr lang="en-US" altLang="zh-CN" sz="2000" dirty="0"/>
              <a:t>introduced,</a:t>
            </a:r>
            <a:r>
              <a:rPr lang="zh-CN" altLang="en-US" sz="2000" dirty="0"/>
              <a:t> </a:t>
            </a:r>
            <a:endParaRPr lang="en-US" altLang="zh-CN" sz="2000" dirty="0"/>
          </a:p>
          <a:p>
            <a:pPr lvl="3"/>
            <a:r>
              <a:rPr lang="en-US" altLang="zh-CN" sz="1400" dirty="0"/>
              <a:t>whether</a:t>
            </a:r>
            <a:r>
              <a:rPr lang="zh-CN" altLang="en-US" sz="1400" dirty="0"/>
              <a:t> </a:t>
            </a:r>
            <a:r>
              <a:rPr lang="en-US" altLang="zh-CN" sz="1400" dirty="0"/>
              <a:t>to</a:t>
            </a:r>
            <a:r>
              <a:rPr lang="zh-CN" altLang="en-US" sz="1400" dirty="0"/>
              <a:t> </a:t>
            </a:r>
            <a:r>
              <a:rPr lang="en-US" altLang="zh-CN" sz="1400" dirty="0"/>
              <a:t>apply</a:t>
            </a:r>
            <a:r>
              <a:rPr lang="zh-CN" altLang="en-US" sz="1400" dirty="0"/>
              <a:t> </a:t>
            </a:r>
            <a:r>
              <a:rPr lang="en-US" altLang="zh-CN" sz="1400" dirty="0"/>
              <a:t>4Rx</a:t>
            </a:r>
            <a:r>
              <a:rPr lang="zh-CN" altLang="en-US" sz="1400" dirty="0"/>
              <a:t> </a:t>
            </a:r>
            <a:r>
              <a:rPr lang="en-US" altLang="zh-CN" sz="1400" dirty="0"/>
              <a:t>PBCH</a:t>
            </a:r>
            <a:r>
              <a:rPr lang="zh-CN" altLang="en-US" sz="1400" dirty="0"/>
              <a:t> </a:t>
            </a:r>
            <a:r>
              <a:rPr lang="en-US" altLang="zh-CN" sz="1400" dirty="0"/>
              <a:t>requirements</a:t>
            </a:r>
            <a:r>
              <a:rPr lang="zh-CN" altLang="en-US" sz="1400" dirty="0"/>
              <a:t> </a:t>
            </a:r>
            <a:r>
              <a:rPr lang="en-US" altLang="zh-CN" sz="1400" dirty="0"/>
              <a:t>is</a:t>
            </a:r>
            <a:r>
              <a:rPr lang="zh-CN" altLang="en-US" sz="1400" dirty="0"/>
              <a:t> </a:t>
            </a:r>
            <a:r>
              <a:rPr lang="en-US" altLang="zh-CN" sz="1400" dirty="0"/>
              <a:t>up</a:t>
            </a:r>
            <a:r>
              <a:rPr lang="zh-CN" altLang="en-US" sz="1400" dirty="0"/>
              <a:t> </a:t>
            </a:r>
            <a:r>
              <a:rPr lang="en-US" altLang="zh-CN" sz="1400" dirty="0"/>
              <a:t>to</a:t>
            </a:r>
            <a:r>
              <a:rPr lang="zh-CN" altLang="en-US" sz="1400" dirty="0"/>
              <a:t> </a:t>
            </a:r>
            <a:r>
              <a:rPr lang="en-US" altLang="zh-CN" sz="1400" dirty="0"/>
              <a:t>UE</a:t>
            </a:r>
            <a:r>
              <a:rPr lang="zh-CN" altLang="en-US" sz="1400" dirty="0"/>
              <a:t> </a:t>
            </a:r>
            <a:r>
              <a:rPr lang="en-US" altLang="zh-CN" sz="1400" dirty="0"/>
              <a:t>declaration</a:t>
            </a:r>
          </a:p>
          <a:p>
            <a:pPr lvl="3"/>
            <a:r>
              <a:rPr lang="en-US" altLang="zh-CN" sz="1400" dirty="0"/>
              <a:t>Note the PBCH demodulation requirements do not need to be tested in RAN5 as same as LTE PBCH demodulation requirements. (i.e. no conformance requirements</a:t>
            </a:r>
            <a:r>
              <a:rPr lang="en-US" altLang="zh-CN" sz="1400" dirty="0" smtClean="0"/>
              <a:t>)</a:t>
            </a:r>
            <a:endParaRPr kumimoji="1" lang="en-US" altLang="zh-CN" sz="2000" dirty="0" smtClean="0"/>
          </a:p>
          <a:p>
            <a:pPr lvl="1"/>
            <a:r>
              <a:rPr kumimoji="1" lang="en-US" altLang="zh-CN" sz="2400" dirty="0"/>
              <a:t>Option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2: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not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introducing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4Rx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PBCH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test</a:t>
            </a:r>
            <a:r>
              <a:rPr kumimoji="1" lang="zh-CN" altLang="en-US" sz="2400" dirty="0"/>
              <a:t> </a:t>
            </a:r>
            <a:r>
              <a:rPr kumimoji="1" lang="en-US" altLang="zh-CN" sz="2400" dirty="0" smtClean="0"/>
              <a:t>cases</a:t>
            </a:r>
          </a:p>
          <a:p>
            <a:r>
              <a:rPr kumimoji="1" lang="en-US" altLang="zh-CN" sz="2400" dirty="0" smtClean="0">
                <a:solidFill>
                  <a:srgbClr val="FF0000"/>
                </a:solidFill>
              </a:rPr>
              <a:t>Proposal:</a:t>
            </a:r>
            <a:endParaRPr kumimoji="1" lang="en-US" altLang="zh-CN" sz="2400" dirty="0">
              <a:solidFill>
                <a:srgbClr val="FF0000"/>
              </a:solidFill>
            </a:endParaRPr>
          </a:p>
          <a:p>
            <a:pPr lvl="1"/>
            <a:r>
              <a:rPr lang="en-GB" altLang="zh-CN" sz="2000" dirty="0" smtClean="0">
                <a:solidFill>
                  <a:srgbClr val="FF0000"/>
                </a:solidFill>
              </a:rPr>
              <a:t>Introduce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PBCH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requirements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with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and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without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knowledge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of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SSB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index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(Option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2)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lvl="2"/>
            <a:r>
              <a:rPr lang="en-US" altLang="zh-CN" sz="1800" dirty="0">
                <a:solidFill>
                  <a:srgbClr val="FF0000"/>
                </a:solidFill>
              </a:rPr>
              <a:t>whether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to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apply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4Rx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PBCH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requirements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is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up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to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UE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declaration</a:t>
            </a:r>
          </a:p>
          <a:p>
            <a:pPr lvl="2"/>
            <a:r>
              <a:rPr lang="en-US" altLang="zh-CN" sz="1800" dirty="0" smtClean="0">
                <a:solidFill>
                  <a:srgbClr val="FF0000"/>
                </a:solidFill>
              </a:rPr>
              <a:t>Note </a:t>
            </a:r>
            <a:r>
              <a:rPr lang="en-US" altLang="zh-CN" sz="1800" dirty="0">
                <a:solidFill>
                  <a:srgbClr val="FF0000"/>
                </a:solidFill>
              </a:rPr>
              <a:t>the PBCH demodulation requirements do not need to be tested in RAN5 as same as LTE PBCH demodulation requirements. (i.e. no conformance requirements)</a:t>
            </a:r>
            <a:endParaRPr kumimoji="1" lang="en-US" altLang="zh-CN" dirty="0">
              <a:solidFill>
                <a:srgbClr val="FF0000"/>
              </a:solidFill>
            </a:endParaRPr>
          </a:p>
          <a:p>
            <a:pPr lvl="1"/>
            <a:endParaRPr kumimoji="1"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846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400" dirty="0"/>
              <a:t>Issue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2: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UE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assumption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DMRS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SSB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index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acquisition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for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PBCH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demodulation</a:t>
            </a:r>
          </a:p>
          <a:p>
            <a:pPr lvl="1"/>
            <a:r>
              <a:rPr lang="en-GB" altLang="zh-CN" sz="2000" dirty="0"/>
              <a:t>Option 1: Derive requirements assuming without  knowledge of  SSB  index</a:t>
            </a:r>
          </a:p>
          <a:p>
            <a:pPr lvl="1"/>
            <a:r>
              <a:rPr lang="en-GB" altLang="zh-CN" sz="2000" dirty="0"/>
              <a:t>Option 2: Derive two kinds of requirements with and without knowledge of SSB index  </a:t>
            </a:r>
            <a:endParaRPr lang="zh-CN" altLang="zh-CN" sz="2000" dirty="0"/>
          </a:p>
          <a:p>
            <a:r>
              <a:rPr kumimoji="1" lang="en-US" altLang="zh-CN" sz="2400" dirty="0" smtClean="0">
                <a:solidFill>
                  <a:srgbClr val="FF0000"/>
                </a:solidFill>
              </a:rPr>
              <a:t>Proposal:</a:t>
            </a:r>
            <a:endParaRPr kumimoji="1" lang="en-US" altLang="zh-CN" sz="2400" dirty="0">
              <a:solidFill>
                <a:srgbClr val="FF0000"/>
              </a:solidFill>
            </a:endParaRPr>
          </a:p>
          <a:p>
            <a:pPr lvl="1"/>
            <a:r>
              <a:rPr lang="en-GB" altLang="zh-CN" sz="2000" dirty="0" smtClean="0">
                <a:solidFill>
                  <a:srgbClr val="FF0000"/>
                </a:solidFill>
              </a:rPr>
              <a:t>Introduce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PBCH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requirements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assuming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with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and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without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knowledge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of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SSB</a:t>
            </a:r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en-US" altLang="zh-CN" sz="2000" dirty="0">
                <a:solidFill>
                  <a:srgbClr val="FF0000"/>
                </a:solidFill>
              </a:rPr>
              <a:t>index. </a:t>
            </a:r>
            <a:r>
              <a:rPr lang="en-US" altLang="zh-CN" sz="2000" dirty="0" smtClean="0">
                <a:solidFill>
                  <a:srgbClr val="FF0000"/>
                </a:solidFill>
              </a:rPr>
              <a:t>(Option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2)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lvl="2"/>
            <a:r>
              <a:rPr lang="en-US" altLang="zh-CN" sz="1600" dirty="0">
                <a:solidFill>
                  <a:srgbClr val="FF0000"/>
                </a:solidFill>
              </a:rPr>
              <a:t>PBCH requirements  is derived with the combination of SSB index detection probability and MIB decoding </a:t>
            </a:r>
            <a:r>
              <a:rPr lang="en-US" altLang="zh-CN" sz="1600" dirty="0" smtClean="0">
                <a:solidFill>
                  <a:srgbClr val="FF0000"/>
                </a:solidFill>
              </a:rPr>
              <a:t>probability</a:t>
            </a:r>
            <a:endParaRPr lang="en-US" altLang="zh-CN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57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Way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800" dirty="0" smtClean="0"/>
              <a:t>Deriving</a:t>
            </a:r>
            <a:r>
              <a:rPr kumimoji="1" lang="zh-CN" altLang="en-US" sz="2800" dirty="0" smtClean="0"/>
              <a:t> </a:t>
            </a:r>
            <a:r>
              <a:rPr kumimoji="1" lang="en-US" altLang="zh-CN" sz="2800" dirty="0" smtClean="0"/>
              <a:t>SNR</a:t>
            </a:r>
            <a:r>
              <a:rPr kumimoji="1" lang="zh-CN" altLang="en-US" sz="2800" dirty="0" smtClean="0"/>
              <a:t> </a:t>
            </a:r>
            <a:r>
              <a:rPr kumimoji="1" lang="en-US" altLang="zh-CN" sz="2800" dirty="0" smtClean="0"/>
              <a:t>requirements</a:t>
            </a:r>
          </a:p>
          <a:p>
            <a:pPr lvl="1"/>
            <a:r>
              <a:rPr kumimoji="1" lang="en-US" altLang="zh-CN" sz="2400" dirty="0" smtClean="0"/>
              <a:t>Define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tentative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SNR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requirements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for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agreed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test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cases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with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[]</a:t>
            </a:r>
          </a:p>
          <a:p>
            <a:pPr lvl="1"/>
            <a:r>
              <a:rPr kumimoji="1" lang="en-US" altLang="zh-CN" sz="2400" dirty="0" smtClean="0"/>
              <a:t>The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agreed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SNR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values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still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can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be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updated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if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more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results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collected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from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companies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in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future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meeting</a:t>
            </a:r>
            <a:endParaRPr kumimoji="1" lang="en-US" altLang="zh-CN" sz="2400" dirty="0"/>
          </a:p>
          <a:p>
            <a:pPr lvl="1"/>
            <a:r>
              <a:rPr kumimoji="1" lang="en-US" altLang="zh-CN" sz="2400" dirty="0" smtClean="0"/>
              <a:t>SNR=average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of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IM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results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among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companies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+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extra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margin(if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needed)</a:t>
            </a:r>
          </a:p>
          <a:p>
            <a:pPr lvl="1"/>
            <a:r>
              <a:rPr kumimoji="1" lang="en-US" altLang="zh-CN" sz="2400" dirty="0" smtClean="0"/>
              <a:t>For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test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cases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where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the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span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among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companies’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results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is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within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2.5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dB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,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margin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is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0.5dB</a:t>
            </a:r>
          </a:p>
          <a:p>
            <a:pPr lvl="1"/>
            <a:r>
              <a:rPr kumimoji="1" lang="en-US" altLang="zh-CN" sz="2400" dirty="0" smtClean="0"/>
              <a:t>For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test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cases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where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the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span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is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larger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/>
              <a:t>than</a:t>
            </a:r>
            <a:r>
              <a:rPr kumimoji="1" lang="zh-CN" altLang="en-US" sz="2400" dirty="0" smtClean="0"/>
              <a:t> </a:t>
            </a:r>
            <a:r>
              <a:rPr kumimoji="1" lang="en-US" altLang="zh-CN" sz="2400" dirty="0" smtClean="0">
                <a:solidFill>
                  <a:srgbClr val="FF0000"/>
                </a:solidFill>
              </a:rPr>
              <a:t>2.5dB,</a:t>
            </a:r>
            <a:r>
              <a:rPr kumimoji="1" lang="zh-CN" altLang="en-US" sz="2400" dirty="0" smtClean="0">
                <a:solidFill>
                  <a:srgbClr val="FF0000"/>
                </a:solidFill>
              </a:rPr>
              <a:t> </a:t>
            </a:r>
            <a:r>
              <a:rPr kumimoji="1" lang="en-US" altLang="zh-CN" sz="2400" dirty="0" smtClean="0"/>
              <a:t>the margin can be discussed case by case. </a:t>
            </a:r>
            <a:endParaRPr kumimoji="1"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16238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0932" y="53752"/>
            <a:ext cx="8229600" cy="1143000"/>
          </a:xfrm>
        </p:spPr>
        <p:txBody>
          <a:bodyPr/>
          <a:lstStyle/>
          <a:p>
            <a:r>
              <a:rPr kumimoji="1" lang="en-US" altLang="zh-CN" dirty="0" smtClean="0"/>
              <a:t>Alignment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results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summary</a:t>
            </a:r>
            <a:endParaRPr kumimoji="1" lang="zh-CN" altLang="en-US" dirty="0"/>
          </a:p>
        </p:txBody>
      </p:sp>
      <p:sp>
        <p:nvSpPr>
          <p:cNvPr id="7" name="TextBox 5">
            <a:extLst>
              <a:ext uri="{FF2B5EF4-FFF2-40B4-BE49-F238E27FC236}">
                <a16:creationId xmlns="" xmlns:a16="http://schemas.microsoft.com/office/drawing/2014/main" id="{0D269609-A994-4BD3-8964-71AAC08C7AF8}"/>
              </a:ext>
            </a:extLst>
          </p:cNvPr>
          <p:cNvSpPr txBox="1"/>
          <p:nvPr/>
        </p:nvSpPr>
        <p:spPr>
          <a:xfrm>
            <a:off x="557300" y="5301208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Based on alignment results</a:t>
            </a:r>
            <a:r>
              <a:rPr lang="en-US" dirty="0" smtClean="0"/>
              <a:t>, </a:t>
            </a:r>
            <a:r>
              <a:rPr lang="en-US" dirty="0"/>
              <a:t>test cases marked green with impairments results will be specified with square brackets. </a:t>
            </a:r>
            <a:r>
              <a:rPr lang="zh-CN" altLang="en-US" dirty="0" smtClean="0"/>
              <a:t> </a:t>
            </a:r>
            <a:r>
              <a:rPr lang="en-US" altLang="zh-CN" dirty="0" smtClean="0"/>
              <a:t>Test</a:t>
            </a:r>
            <a:r>
              <a:rPr lang="zh-CN" altLang="en-US" dirty="0" smtClean="0"/>
              <a:t> </a:t>
            </a:r>
            <a:r>
              <a:rPr lang="en-US" altLang="zh-CN" dirty="0" smtClean="0"/>
              <a:t>cases</a:t>
            </a:r>
            <a:r>
              <a:rPr lang="zh-CN" altLang="en-US" dirty="0" smtClean="0"/>
              <a:t> </a:t>
            </a:r>
            <a:r>
              <a:rPr lang="en-US" altLang="zh-CN" dirty="0" smtClean="0"/>
              <a:t>marked</a:t>
            </a:r>
            <a:r>
              <a:rPr lang="zh-CN" altLang="en-US" dirty="0" smtClean="0"/>
              <a:t> </a:t>
            </a:r>
            <a:r>
              <a:rPr lang="en-US" altLang="zh-CN" dirty="0" smtClean="0"/>
              <a:t>yellow</a:t>
            </a:r>
            <a:r>
              <a:rPr lang="zh-CN" altLang="en-US" dirty="0" smtClean="0"/>
              <a:t> </a:t>
            </a:r>
            <a:r>
              <a:rPr lang="en-US" altLang="zh-CN" dirty="0" smtClean="0"/>
              <a:t>will</a:t>
            </a:r>
            <a:r>
              <a:rPr lang="zh-CN" altLang="en-US" dirty="0" smtClean="0"/>
              <a:t> </a:t>
            </a:r>
            <a:r>
              <a:rPr lang="en-US" altLang="zh-CN" dirty="0" smtClean="0"/>
              <a:t>be</a:t>
            </a:r>
            <a:r>
              <a:rPr lang="zh-CN" altLang="en-US" dirty="0" smtClean="0"/>
              <a:t> </a:t>
            </a:r>
            <a:r>
              <a:rPr lang="en-US" altLang="zh-CN" dirty="0" smtClean="0"/>
              <a:t>specified</a:t>
            </a:r>
            <a:r>
              <a:rPr lang="zh-CN" altLang="en-US" dirty="0" smtClean="0"/>
              <a:t> </a:t>
            </a:r>
            <a:r>
              <a:rPr lang="en-US" altLang="zh-CN" dirty="0" smtClean="0"/>
              <a:t>as</a:t>
            </a:r>
            <a:r>
              <a:rPr lang="zh-CN" altLang="en-US" dirty="0" smtClean="0"/>
              <a:t> </a:t>
            </a:r>
            <a:r>
              <a:rPr lang="en-US" altLang="zh-CN" dirty="0" smtClean="0"/>
              <a:t>TBD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companies</a:t>
            </a:r>
            <a:r>
              <a:rPr lang="zh-CN" altLang="en-US" dirty="0" smtClean="0"/>
              <a:t> </a:t>
            </a:r>
            <a:r>
              <a:rPr lang="en-US" altLang="zh-CN" dirty="0" smtClean="0"/>
              <a:t>will</a:t>
            </a:r>
            <a:r>
              <a:rPr lang="zh-CN" altLang="en-US" dirty="0" smtClean="0"/>
              <a:t> </a:t>
            </a:r>
            <a:r>
              <a:rPr lang="en-US" altLang="zh-CN" dirty="0" smtClean="0"/>
              <a:t>further</a:t>
            </a:r>
            <a:r>
              <a:rPr lang="zh-CN" altLang="en-US" dirty="0" smtClean="0"/>
              <a:t> </a:t>
            </a:r>
            <a:r>
              <a:rPr lang="en-US" altLang="zh-CN" dirty="0" smtClean="0"/>
              <a:t>check</a:t>
            </a:r>
            <a:r>
              <a:rPr lang="zh-CN" altLang="en-US" dirty="0" smtClean="0"/>
              <a:t> </a:t>
            </a:r>
            <a:r>
              <a:rPr lang="en-US" altLang="zh-CN" dirty="0" smtClean="0"/>
              <a:t>the</a:t>
            </a:r>
            <a:r>
              <a:rPr lang="zh-CN" altLang="en-US" dirty="0" smtClean="0"/>
              <a:t> </a:t>
            </a:r>
            <a:r>
              <a:rPr lang="en-US" altLang="zh-CN" dirty="0" smtClean="0"/>
              <a:t>results</a:t>
            </a:r>
            <a:r>
              <a:rPr lang="zh-CN" altLang="en-US" dirty="0" smtClean="0"/>
              <a:t> </a:t>
            </a:r>
            <a:r>
              <a:rPr lang="en-US" altLang="zh-CN" dirty="0" smtClean="0"/>
              <a:t>in</a:t>
            </a:r>
            <a:r>
              <a:rPr lang="zh-CN" altLang="en-US" dirty="0" smtClean="0"/>
              <a:t> </a:t>
            </a:r>
            <a:r>
              <a:rPr lang="en-US" altLang="zh-CN" dirty="0" smtClean="0"/>
              <a:t>next</a:t>
            </a:r>
            <a:r>
              <a:rPr lang="zh-CN" altLang="en-US" dirty="0" smtClean="0"/>
              <a:t> </a:t>
            </a:r>
            <a:r>
              <a:rPr lang="en-US" altLang="zh-CN" dirty="0" smtClean="0"/>
              <a:t>meeting.</a:t>
            </a:r>
            <a:endParaRPr lang="sv-SE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32" y="1196752"/>
            <a:ext cx="8496300" cy="363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093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Impairment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results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summary</a:t>
            </a:r>
            <a:endParaRPr kumimoji="1"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6900"/>
            <a:ext cx="9144000" cy="3108000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="" xmlns:a16="http://schemas.microsoft.com/office/drawing/2014/main" id="{0D269609-A994-4BD3-8964-71AAC08C7AF8}"/>
              </a:ext>
            </a:extLst>
          </p:cNvPr>
          <p:cNvSpPr txBox="1"/>
          <p:nvPr/>
        </p:nvSpPr>
        <p:spPr>
          <a:xfrm>
            <a:off x="557300" y="5301208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Note: Based on alignment results</a:t>
            </a:r>
            <a:r>
              <a:rPr lang="en-US" dirty="0" smtClean="0"/>
              <a:t>, </a:t>
            </a:r>
            <a:r>
              <a:rPr lang="en-US" dirty="0"/>
              <a:t>test cases marked green with impairments results will be specified with square brackets. </a:t>
            </a:r>
            <a:r>
              <a:rPr lang="zh-CN" altLang="en-US" dirty="0" smtClean="0"/>
              <a:t> </a:t>
            </a:r>
            <a:r>
              <a:rPr lang="en-US" altLang="zh-CN" dirty="0" smtClean="0"/>
              <a:t>Test</a:t>
            </a:r>
            <a:r>
              <a:rPr lang="zh-CN" altLang="en-US" dirty="0" smtClean="0"/>
              <a:t> </a:t>
            </a:r>
            <a:r>
              <a:rPr lang="en-US" altLang="zh-CN" dirty="0" smtClean="0"/>
              <a:t>cases</a:t>
            </a:r>
            <a:r>
              <a:rPr lang="zh-CN" altLang="en-US" dirty="0" smtClean="0"/>
              <a:t> </a:t>
            </a:r>
            <a:r>
              <a:rPr lang="en-US" altLang="zh-CN" dirty="0" smtClean="0"/>
              <a:t>marked</a:t>
            </a:r>
            <a:r>
              <a:rPr lang="zh-CN" altLang="en-US" dirty="0" smtClean="0"/>
              <a:t> </a:t>
            </a:r>
            <a:r>
              <a:rPr lang="en-US" altLang="zh-CN" dirty="0" smtClean="0"/>
              <a:t>yellow</a:t>
            </a:r>
            <a:r>
              <a:rPr lang="zh-CN" altLang="en-US" dirty="0" smtClean="0"/>
              <a:t> </a:t>
            </a:r>
            <a:r>
              <a:rPr lang="en-US" altLang="zh-CN" dirty="0" smtClean="0"/>
              <a:t>will</a:t>
            </a:r>
            <a:r>
              <a:rPr lang="zh-CN" altLang="en-US" dirty="0" smtClean="0"/>
              <a:t> </a:t>
            </a:r>
            <a:r>
              <a:rPr lang="en-US" altLang="zh-CN" dirty="0" smtClean="0"/>
              <a:t>be</a:t>
            </a:r>
            <a:r>
              <a:rPr lang="zh-CN" altLang="en-US" dirty="0" smtClean="0"/>
              <a:t> </a:t>
            </a:r>
            <a:r>
              <a:rPr lang="en-US" altLang="zh-CN" dirty="0" smtClean="0"/>
              <a:t>specified</a:t>
            </a:r>
            <a:r>
              <a:rPr lang="zh-CN" altLang="en-US" dirty="0" smtClean="0"/>
              <a:t> </a:t>
            </a:r>
            <a:r>
              <a:rPr lang="en-US" altLang="zh-CN" dirty="0" smtClean="0"/>
              <a:t>as</a:t>
            </a:r>
            <a:r>
              <a:rPr lang="zh-CN" altLang="en-US" dirty="0" smtClean="0"/>
              <a:t> </a:t>
            </a:r>
            <a:r>
              <a:rPr lang="en-US" altLang="zh-CN" dirty="0" smtClean="0"/>
              <a:t>TBD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companies</a:t>
            </a:r>
            <a:r>
              <a:rPr lang="zh-CN" altLang="en-US" dirty="0" smtClean="0"/>
              <a:t> </a:t>
            </a:r>
            <a:r>
              <a:rPr lang="en-US" altLang="zh-CN" dirty="0" smtClean="0"/>
              <a:t>will</a:t>
            </a:r>
            <a:r>
              <a:rPr lang="zh-CN" altLang="en-US" dirty="0" smtClean="0"/>
              <a:t> </a:t>
            </a:r>
            <a:r>
              <a:rPr lang="en-US" altLang="zh-CN" dirty="0" smtClean="0"/>
              <a:t>further</a:t>
            </a:r>
            <a:r>
              <a:rPr lang="zh-CN" altLang="en-US" dirty="0" smtClean="0"/>
              <a:t> </a:t>
            </a:r>
            <a:r>
              <a:rPr lang="en-US" altLang="zh-CN" dirty="0" smtClean="0"/>
              <a:t>check</a:t>
            </a:r>
            <a:r>
              <a:rPr lang="zh-CN" altLang="en-US" dirty="0" smtClean="0"/>
              <a:t> </a:t>
            </a:r>
            <a:r>
              <a:rPr lang="en-US" altLang="zh-CN" dirty="0" smtClean="0"/>
              <a:t>the</a:t>
            </a:r>
            <a:r>
              <a:rPr lang="zh-CN" altLang="en-US" dirty="0" smtClean="0"/>
              <a:t> </a:t>
            </a:r>
            <a:r>
              <a:rPr lang="en-US" altLang="zh-CN" dirty="0" smtClean="0"/>
              <a:t>results</a:t>
            </a:r>
            <a:r>
              <a:rPr lang="zh-CN" altLang="en-US" dirty="0" smtClean="0"/>
              <a:t> </a:t>
            </a:r>
            <a:r>
              <a:rPr lang="en-US" altLang="zh-CN" dirty="0" smtClean="0"/>
              <a:t>in</a:t>
            </a:r>
            <a:r>
              <a:rPr lang="zh-CN" altLang="en-US" dirty="0" smtClean="0"/>
              <a:t> </a:t>
            </a:r>
            <a:r>
              <a:rPr lang="en-US" altLang="zh-CN" dirty="0" smtClean="0"/>
              <a:t>next</a:t>
            </a:r>
            <a:r>
              <a:rPr lang="zh-CN" altLang="en-US" dirty="0" smtClean="0"/>
              <a:t> </a:t>
            </a:r>
            <a:r>
              <a:rPr lang="en-US" altLang="zh-CN" dirty="0" smtClean="0"/>
              <a:t>meeting.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25129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3600" dirty="0"/>
              <a:t>Simulation assumptions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79412"/>
              </p:ext>
            </p:extLst>
          </p:nvPr>
        </p:nvGraphicFramePr>
        <p:xfrm>
          <a:off x="827582" y="2420888"/>
          <a:ext cx="7098085" cy="412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88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67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62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Unit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Cell 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CP</a:t>
                      </a:r>
                      <a:r>
                        <a:rPr lang="en-US" altLang="zh-CN" sz="1600" baseline="0" dirty="0"/>
                        <a:t> length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Normal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976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Number</a:t>
                      </a:r>
                      <a:r>
                        <a:rPr lang="en-US" altLang="zh-CN" sz="1600" baseline="0" dirty="0"/>
                        <a:t> of SS/PBCH blocks within an SS burst set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SS/PBCH</a:t>
                      </a:r>
                      <a:r>
                        <a:rPr lang="en-US" altLang="zh-CN" sz="1600" baseline="0" dirty="0"/>
                        <a:t> block index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 burst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20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MIB size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24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PBCH payload size (including</a:t>
                      </a:r>
                      <a:r>
                        <a:rPr lang="en-US" altLang="zh-CN" sz="1600" baseline="0" dirty="0"/>
                        <a:t> 24 bits CRC and 8 bits of SS/PBCH location information</a:t>
                      </a:r>
                      <a:r>
                        <a:rPr lang="en-US" altLang="zh-CN" sz="1600" dirty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56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Recei</a:t>
                      </a:r>
                      <a:r>
                        <a:rPr lang="en-US" altLang="zh-CN" sz="1600" baseline="0" dirty="0"/>
                        <a:t>ver assumption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LMMSE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6" y="2107595"/>
            <a:ext cx="2611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Table 1: common parameters</a:t>
            </a:r>
            <a:endParaRPr lang="zh-CN" altLang="en-US" sz="16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4" y="764704"/>
            <a:ext cx="8291513" cy="13681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For PBCH demodulation requirements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simulation assumptions in Table 1 are subject to common setup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simulation assumptions in Table 2 are subject to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simulation</a:t>
            </a:r>
            <a:r>
              <a:rPr lang="zh-CN" altLang="en-US" sz="1800" dirty="0">
                <a:solidFill>
                  <a:prstClr val="black"/>
                </a:solidFill>
              </a:rPr>
              <a:t> </a:t>
            </a:r>
            <a:r>
              <a:rPr lang="en-US" altLang="zh-CN" sz="1800" dirty="0">
                <a:solidFill>
                  <a:prstClr val="black"/>
                </a:solidFill>
              </a:rPr>
              <a:t>alignment</a:t>
            </a:r>
            <a:endParaRPr lang="en-US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3600" dirty="0"/>
              <a:t>Simulation</a:t>
            </a:r>
            <a:r>
              <a:rPr lang="zh-CN" altLang="en-US" sz="3600" dirty="0"/>
              <a:t> </a:t>
            </a:r>
            <a:r>
              <a:rPr lang="en-US" altLang="zh-CN" sz="3600" dirty="0"/>
              <a:t>assumption</a:t>
            </a:r>
            <a:endParaRPr lang="en-US" altLang="sv-SE" sz="3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377467"/>
              </p:ext>
            </p:extLst>
          </p:nvPr>
        </p:nvGraphicFramePr>
        <p:xfrm>
          <a:off x="518367" y="1412776"/>
          <a:ext cx="8208912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961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01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2016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Parameters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</a:t>
                      </a:r>
                      <a:r>
                        <a:rPr lang="en-US" altLang="zh-CN" sz="1600" baseline="0" dirty="0"/>
                        <a:t>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Test 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Frequency</a:t>
                      </a:r>
                      <a:r>
                        <a:rPr lang="en-US" altLang="zh-CN" sz="1600" baseline="0" dirty="0"/>
                        <a:t> Range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Channel</a:t>
                      </a:r>
                      <a:r>
                        <a:rPr lang="en-US" altLang="zh-CN" sz="1600" baseline="0" dirty="0"/>
                        <a:t> Bandwidth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SS/PBCH SCS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SS Block</a:t>
                      </a:r>
                      <a:r>
                        <a:rPr lang="en-US" altLang="zh-CN" sz="1600" baseline="0" dirty="0"/>
                        <a:t> pattern</a:t>
                      </a:r>
                    </a:p>
                    <a:p>
                      <a:r>
                        <a:rPr lang="en-US" altLang="zh-CN" sz="1600" baseline="0" dirty="0"/>
                        <a:t>(Note 1)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B</a:t>
                      </a:r>
                    </a:p>
                    <a:p>
                      <a:r>
                        <a:rPr lang="en-US" sz="1600" dirty="0"/>
                        <a:t>Case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Antenna Configuration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1x4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Propagation</a:t>
                      </a:r>
                      <a:r>
                        <a:rPr lang="en-US" altLang="zh-CN" sz="1600" baseline="0" dirty="0"/>
                        <a:t> channel</a:t>
                      </a:r>
                    </a:p>
                    <a:p>
                      <a:r>
                        <a:rPr lang="en-US" altLang="zh-CN" sz="1600" strike="sngStrike" baseline="0" dirty="0"/>
                        <a:t>(Note</a:t>
                      </a:r>
                      <a:r>
                        <a:rPr lang="en-US" altLang="zh-CN" sz="1600" strike="sngStrike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2</a:t>
                      </a:r>
                      <a:r>
                        <a:rPr lang="en-US" altLang="zh-CN" sz="1600" strike="sngStrike" baseline="0" dirty="0"/>
                        <a:t>)</a:t>
                      </a:r>
                      <a:endParaRPr lang="zh-CN" altLang="en-US" sz="1600" strike="sng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TDLC300-100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TDLA30-10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TDLA30-300</a:t>
                      </a:r>
                      <a:endParaRPr lang="en-US" altLang="zh-CN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>
                          <a:solidFill>
                            <a:schemeClr val="tx2"/>
                          </a:solidFill>
                        </a:rPr>
                        <a:t>TDLA30-75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en-US" altLang="zh-CN" sz="1600" dirty="0"/>
                        <a:t>Assumption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on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DMRS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SSB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index</a:t>
                      </a:r>
                      <a:r>
                        <a:rPr kumimoji="1" lang="zh-CN" altLang="en-US" sz="1600" dirty="0"/>
                        <a:t> </a:t>
                      </a:r>
                      <a:r>
                        <a:rPr kumimoji="1" lang="en-US" altLang="zh-CN" sz="1600" dirty="0"/>
                        <a:t>acquisition</a:t>
                      </a:r>
                      <a:r>
                        <a:rPr kumimoji="1" lang="zh-CN" altLang="en-US" sz="1600" dirty="0"/>
                        <a:t> </a:t>
                      </a:r>
                      <a:endParaRPr lang="zh-CN" altLang="en-US" sz="16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en-US" altLang="zh-CN" sz="1600" dirty="0"/>
                        <a:t>a: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dirty="0">
                          <a:effectLst/>
                        </a:rPr>
                        <a:t>SS/PBCH block index is known</a:t>
                      </a:r>
                    </a:p>
                    <a:p>
                      <a:r>
                        <a:rPr lang="en-US" altLang="zh-CN" sz="1600" dirty="0"/>
                        <a:t>b: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dirty="0">
                          <a:effectLst/>
                        </a:rPr>
                        <a:t>SS/PBCH block index is not known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7824" y="944117"/>
            <a:ext cx="326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2: Test cases for PBCH demodulation</a:t>
            </a:r>
            <a:endParaRPr lang="zh-CN" altLang="en-US" sz="1400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xmlns="" id="{39647FDA-12A7-41FA-B63D-EB6FB763EE0B}"/>
              </a:ext>
            </a:extLst>
          </p:cNvPr>
          <p:cNvSpPr txBox="1"/>
          <p:nvPr/>
        </p:nvSpPr>
        <p:spPr>
          <a:xfrm>
            <a:off x="539552" y="5805264"/>
            <a:ext cx="774035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Note 1: Depending on the operating band. Refers to TS38.101-1 Table 5.4.3.3-1 for which band uses which pattern</a:t>
            </a:r>
          </a:p>
          <a:p>
            <a:r>
              <a:rPr lang="en-US" altLang="zh-CN" sz="1500" strike="sngStrike" dirty="0"/>
              <a:t>Note </a:t>
            </a:r>
            <a:r>
              <a:rPr lang="en-US" altLang="zh-CN" sz="1500" strike="sngStrike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altLang="zh-CN" sz="1500" strike="sngStrike" dirty="0"/>
              <a:t>: Use PDP specified in TS38.901</a:t>
            </a:r>
            <a:r>
              <a:rPr lang="en-US" sz="1500" strike="sngStrik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067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46070</TotalTime>
  <Words>630</Words>
  <Application>Microsoft Macintosh PowerPoint</Application>
  <PresentationFormat>全屏显示(4:3)</PresentationFormat>
  <Paragraphs>118</Paragraphs>
  <Slides>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SimSun</vt:lpstr>
      <vt:lpstr>宋体</vt:lpstr>
      <vt:lpstr>Arial</vt:lpstr>
      <vt:lpstr>Calibri</vt:lpstr>
      <vt:lpstr>Office 主题</vt:lpstr>
      <vt:lpstr>Way forward on NR PBCH demodulation requirements</vt:lpstr>
      <vt:lpstr>Background</vt:lpstr>
      <vt:lpstr>Way forward</vt:lpstr>
      <vt:lpstr>Way forward</vt:lpstr>
      <vt:lpstr>Way forward</vt:lpstr>
      <vt:lpstr>Alignment results summary</vt:lpstr>
      <vt:lpstr>Impairment results summary</vt:lpstr>
      <vt:lpstr>Simulation assumptions</vt:lpstr>
      <vt:lpstr>Simulation assumption</vt:lpstr>
    </vt:vector>
  </TitlesOfParts>
  <LinksUpToDate>false</LinksUpToDate>
  <SharedDoc>false</SharedDoc>
  <HyperlinkBase/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PBCH demodulation requirements</dc:title>
  <dc:creator>CMCC</dc:creator>
  <cp:lastModifiedBy>Zhang Xiaoran</cp:lastModifiedBy>
  <cp:revision>922</cp:revision>
  <dcterms:created xsi:type="dcterms:W3CDTF">2014-03-20T14:32:54Z</dcterms:created>
  <dcterms:modified xsi:type="dcterms:W3CDTF">2019-02-28T10:06:20Z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(3)jLSJEOKlJvCqkaWXPYkvrKFeTuQ52Yawum2KvanY22ROmlih0gOVC/t/nsXM1wUuXZer32zA
km16KjXgdOUYW/trjgkkz/Uak6KCBu9ukAICiXAumw2PSgaRjnj+ePuevDWMEP6pZaCrBgKe
OnU6SXzTMdUipKDd3WZ7EFfWaIjN8W83itg1bO10m+vMgR+cjNKJpiezaoJLkCGG1GwlPg63
A5/x+G4BJgF55+DV2Z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IvRd10pLFNW4MpwSkaqLmn+eyMhiqXXu4up6sSDkzpqbx4IRqQ11si
GS9isPt1qhD1IgvPx71F2+CBhYlb1koOZ7s8K1xLN0tpFCPeKvT4utFeQXdmdOIUPz0HbjOC
21qLx4nPWSJCcUlPYjCSzHDyP5xPS95yhvCvbSBIgvgQHP9uIpMFmn82u+ASsh2hM08LdNp7
cBfG4KFk4KR80Pl3WVRfHpUi8dfh0L+1krE2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ZKUIi69omBcgMfv1ah9swi+rgAeLvbqVppdp
EtmbQoRIoeIrDBPTyhX3PROBuPAQEDxOZFwtQepYXXHmtxhwx0s=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1536804660</vt:lpwstr>
  </property>
  <property fmtid="{D5CDD505-2E9C-101B-9397-08002B2CF9AE}" pid="19" name="NSCPROP_SA">
    <vt:lpwstr>C:\Users\Administrator\AppData\Local\Temp\Temp1_R4-1816391.zip\R4-1816391 WF on PBCH requirements-v4.pptx</vt:lpwstr>
  </property>
</Properties>
</file>