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</p:sldIdLst>
  <p:sldSz cx="12192000" cy="6858000"/>
  <p:notesSz cx="6858000" cy="9144000"/>
  <p:defaultTextStyle>
    <a:defPPr>
      <a:defRPr lang="sv-S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96FBD901-9248-4082-B116-FF041633A42F}" v="811" dt="2019-02-27T14:41:15.647"/>
    <p1510:client id="{355F9F87-6D97-405D-95D6-0C2627F2F0E7}" v="13" dt="2019-02-28T13:21:47.90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microsoft.com/office/2016/11/relationships/changesInfo" Target="changesInfos/changesInfo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Chunhui Zhang" userId="fdc248b9-f08b-4c7c-a534-e43a1ca2b185" providerId="ADAL" clId="{D5BF8F02-175B-49DE-AD91-5CA33A109B1C}"/>
    <pc:docChg chg="undo custSel modSld">
      <pc:chgData name="Chunhui Zhang" userId="fdc248b9-f08b-4c7c-a534-e43a1ca2b185" providerId="ADAL" clId="{D5BF8F02-175B-49DE-AD91-5CA33A109B1C}" dt="2019-02-27T14:36:41.263" v="802" actId="20577"/>
      <pc:docMkLst>
        <pc:docMk/>
      </pc:docMkLst>
      <pc:sldChg chg="modSp">
        <pc:chgData name="Chunhui Zhang" userId="fdc248b9-f08b-4c7c-a534-e43a1ca2b185" providerId="ADAL" clId="{D5BF8F02-175B-49DE-AD91-5CA33A109B1C}" dt="2019-02-27T14:36:41.263" v="802" actId="20577"/>
        <pc:sldMkLst>
          <pc:docMk/>
          <pc:sldMk cId="693811196" sldId="256"/>
        </pc:sldMkLst>
        <pc:spChg chg="mod">
          <ac:chgData name="Chunhui Zhang" userId="fdc248b9-f08b-4c7c-a534-e43a1ca2b185" providerId="ADAL" clId="{D5BF8F02-175B-49DE-AD91-5CA33A109B1C}" dt="2019-02-27T14:36:41.263" v="802" actId="20577"/>
          <ac:spMkLst>
            <pc:docMk/>
            <pc:sldMk cId="693811196" sldId="256"/>
            <ac:spMk id="3" creationId="{F45F1FD6-46B3-4DF8-BEF8-A65E28070381}"/>
          </ac:spMkLst>
        </pc:spChg>
        <pc:spChg chg="mod">
          <ac:chgData name="Chunhui Zhang" userId="fdc248b9-f08b-4c7c-a534-e43a1ca2b185" providerId="ADAL" clId="{D5BF8F02-175B-49DE-AD91-5CA33A109B1C}" dt="2019-02-27T14:11:46.902" v="1" actId="20577"/>
          <ac:spMkLst>
            <pc:docMk/>
            <pc:sldMk cId="693811196" sldId="256"/>
            <ac:spMk id="5" creationId="{498E272E-3E92-4DE4-A484-A0300B239E3E}"/>
          </ac:spMkLst>
        </pc:spChg>
      </pc:sldChg>
      <pc:sldChg chg="modSp">
        <pc:chgData name="Chunhui Zhang" userId="fdc248b9-f08b-4c7c-a534-e43a1ca2b185" providerId="ADAL" clId="{D5BF8F02-175B-49DE-AD91-5CA33A109B1C}" dt="2019-02-27T14:34:14.194" v="639"/>
        <pc:sldMkLst>
          <pc:docMk/>
          <pc:sldMk cId="1324835480" sldId="258"/>
        </pc:sldMkLst>
        <pc:spChg chg="mod">
          <ac:chgData name="Chunhui Zhang" userId="fdc248b9-f08b-4c7c-a534-e43a1ca2b185" providerId="ADAL" clId="{D5BF8F02-175B-49DE-AD91-5CA33A109B1C}" dt="2019-02-27T14:34:14.194" v="639"/>
          <ac:spMkLst>
            <pc:docMk/>
            <pc:sldMk cId="1324835480" sldId="258"/>
            <ac:spMk id="3" creationId="{EB0C07D4-DC5A-445A-BEC6-53A2A6CA53B1}"/>
          </ac:spMkLst>
        </pc:spChg>
      </pc:sldChg>
      <pc:sldChg chg="modSp">
        <pc:chgData name="Chunhui Zhang" userId="fdc248b9-f08b-4c7c-a534-e43a1ca2b185" providerId="ADAL" clId="{D5BF8F02-175B-49DE-AD91-5CA33A109B1C}" dt="2019-02-27T14:34:47.299" v="659" actId="6549"/>
        <pc:sldMkLst>
          <pc:docMk/>
          <pc:sldMk cId="777467499" sldId="261"/>
        </pc:sldMkLst>
        <pc:spChg chg="mod">
          <ac:chgData name="Chunhui Zhang" userId="fdc248b9-f08b-4c7c-a534-e43a1ca2b185" providerId="ADAL" clId="{D5BF8F02-175B-49DE-AD91-5CA33A109B1C}" dt="2019-02-27T14:34:47.299" v="659" actId="6549"/>
          <ac:spMkLst>
            <pc:docMk/>
            <pc:sldMk cId="777467499" sldId="261"/>
            <ac:spMk id="3" creationId="{873EBC60-3CC3-4251-BD5B-7C7453C0BC40}"/>
          </ac:spMkLst>
        </pc:spChg>
      </pc:sldChg>
      <pc:sldChg chg="modSp">
        <pc:chgData name="Chunhui Zhang" userId="fdc248b9-f08b-4c7c-a534-e43a1ca2b185" providerId="ADAL" clId="{D5BF8F02-175B-49DE-AD91-5CA33A109B1C}" dt="2019-02-27T14:36:32.363" v="788" actId="207"/>
        <pc:sldMkLst>
          <pc:docMk/>
          <pc:sldMk cId="392085350" sldId="262"/>
        </pc:sldMkLst>
        <pc:spChg chg="mod">
          <ac:chgData name="Chunhui Zhang" userId="fdc248b9-f08b-4c7c-a534-e43a1ca2b185" providerId="ADAL" clId="{D5BF8F02-175B-49DE-AD91-5CA33A109B1C}" dt="2019-02-27T14:36:32.363" v="788" actId="207"/>
          <ac:spMkLst>
            <pc:docMk/>
            <pc:sldMk cId="392085350" sldId="262"/>
            <ac:spMk id="3" creationId="{FE97F4BB-4CA8-449A-9F65-9EB4775A467A}"/>
          </ac:spMkLst>
        </pc:spChg>
      </pc:sldChg>
    </pc:docChg>
  </pc:docChgLst>
  <pc:docChgLst>
    <pc:chgData name="Chunhui Zhang" userId="fdc248b9-f08b-4c7c-a534-e43a1ca2b185" providerId="ADAL" clId="{355F9F87-6D97-405D-95D6-0C2627F2F0E7}"/>
    <pc:docChg chg="custSel modSld">
      <pc:chgData name="Chunhui Zhang" userId="fdc248b9-f08b-4c7c-a534-e43a1ca2b185" providerId="ADAL" clId="{355F9F87-6D97-405D-95D6-0C2627F2F0E7}" dt="2019-02-28T13:21:47.900" v="12"/>
      <pc:docMkLst>
        <pc:docMk/>
      </pc:docMkLst>
      <pc:sldChg chg="modSp">
        <pc:chgData name="Chunhui Zhang" userId="fdc248b9-f08b-4c7c-a534-e43a1ca2b185" providerId="ADAL" clId="{355F9F87-6D97-405D-95D6-0C2627F2F0E7}" dt="2019-02-28T13:21:47.900" v="12"/>
        <pc:sldMkLst>
          <pc:docMk/>
          <pc:sldMk cId="693811196" sldId="256"/>
        </pc:sldMkLst>
        <pc:spChg chg="mod">
          <ac:chgData name="Chunhui Zhang" userId="fdc248b9-f08b-4c7c-a534-e43a1ca2b185" providerId="ADAL" clId="{355F9F87-6D97-405D-95D6-0C2627F2F0E7}" dt="2019-02-28T13:21:47.900" v="12"/>
          <ac:spMkLst>
            <pc:docMk/>
            <pc:sldMk cId="693811196" sldId="256"/>
            <ac:spMk id="3" creationId="{F45F1FD6-46B3-4DF8-BEF8-A65E28070381}"/>
          </ac:spMkLst>
        </pc:spChg>
      </pc:sldChg>
      <pc:sldChg chg="modSp">
        <pc:chgData name="Chunhui Zhang" userId="fdc248b9-f08b-4c7c-a534-e43a1ca2b185" providerId="ADAL" clId="{355F9F87-6D97-405D-95D6-0C2627F2F0E7}" dt="2019-02-28T13:06:14.950" v="8" actId="27636"/>
        <pc:sldMkLst>
          <pc:docMk/>
          <pc:sldMk cId="392085350" sldId="262"/>
        </pc:sldMkLst>
        <pc:spChg chg="mod">
          <ac:chgData name="Chunhui Zhang" userId="fdc248b9-f08b-4c7c-a534-e43a1ca2b185" providerId="ADAL" clId="{355F9F87-6D97-405D-95D6-0C2627F2F0E7}" dt="2019-02-28T13:06:14.950" v="8" actId="27636"/>
          <ac:spMkLst>
            <pc:docMk/>
            <pc:sldMk cId="392085350" sldId="262"/>
            <ac:spMk id="3" creationId="{FE97F4BB-4CA8-449A-9F65-9EB4775A467A}"/>
          </ac:spMkLst>
        </pc:spChg>
      </pc:sldChg>
    </pc:docChg>
  </pc:docChgLst>
  <pc:docChgLst>
    <pc:chgData name="Chunhui Zhang" userId="fdc248b9-f08b-4c7c-a534-e43a1ca2b185" providerId="ADAL" clId="{96FBD901-9248-4082-B116-FF041633A42F}"/>
    <pc:docChg chg="modSld">
      <pc:chgData name="Chunhui Zhang" userId="fdc248b9-f08b-4c7c-a534-e43a1ca2b185" providerId="ADAL" clId="{96FBD901-9248-4082-B116-FF041633A42F}" dt="2019-02-27T14:41:15.647" v="7" actId="20577"/>
      <pc:docMkLst>
        <pc:docMk/>
      </pc:docMkLst>
      <pc:sldChg chg="modSp">
        <pc:chgData name="Chunhui Zhang" userId="fdc248b9-f08b-4c7c-a534-e43a1ca2b185" providerId="ADAL" clId="{96FBD901-9248-4082-B116-FF041633A42F}" dt="2019-02-27T14:41:08.087" v="3" actId="20577"/>
        <pc:sldMkLst>
          <pc:docMk/>
          <pc:sldMk cId="1324835480" sldId="258"/>
        </pc:sldMkLst>
        <pc:spChg chg="mod">
          <ac:chgData name="Chunhui Zhang" userId="fdc248b9-f08b-4c7c-a534-e43a1ca2b185" providerId="ADAL" clId="{96FBD901-9248-4082-B116-FF041633A42F}" dt="2019-02-27T14:41:08.087" v="3" actId="20577"/>
          <ac:spMkLst>
            <pc:docMk/>
            <pc:sldMk cId="1324835480" sldId="258"/>
            <ac:spMk id="3" creationId="{EB0C07D4-DC5A-445A-BEC6-53A2A6CA53B1}"/>
          </ac:spMkLst>
        </pc:spChg>
      </pc:sldChg>
      <pc:sldChg chg="modSp">
        <pc:chgData name="Chunhui Zhang" userId="fdc248b9-f08b-4c7c-a534-e43a1ca2b185" providerId="ADAL" clId="{96FBD901-9248-4082-B116-FF041633A42F}" dt="2019-02-27T14:41:15.647" v="7" actId="20577"/>
        <pc:sldMkLst>
          <pc:docMk/>
          <pc:sldMk cId="777467499" sldId="261"/>
        </pc:sldMkLst>
        <pc:spChg chg="mod">
          <ac:chgData name="Chunhui Zhang" userId="fdc248b9-f08b-4c7c-a534-e43a1ca2b185" providerId="ADAL" clId="{96FBD901-9248-4082-B116-FF041633A42F}" dt="2019-02-27T14:41:15.647" v="7" actId="20577"/>
          <ac:spMkLst>
            <pc:docMk/>
            <pc:sldMk cId="777467499" sldId="261"/>
            <ac:spMk id="3" creationId="{873EBC60-3CC3-4251-BD5B-7C7453C0BC40}"/>
          </ac:spMkLst>
        </pc:sp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67ECAA-E935-40A5-82BE-DC268AE23B7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D9350ED-2DCB-4F36-99BA-7B3A563942D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327D62C-19E8-482E-A574-5AEE78E445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4D311D0-C527-4BD0-933C-35A97E78E5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701D5C4-3269-4EFA-85B3-10BA6F3871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6449832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D24BAE-219B-4D67-997E-DFB3BEA2748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3A8EDB6-D80E-42B6-9FE3-E2B1C940E7F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1930D9-0E96-437A-9B73-2DBA94627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49C066-D324-440B-B7E4-E283B58F01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6CA2E01-98F3-422E-852C-AFD56615CC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635498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155B3C1-0482-4751-9794-F8B32CD64D8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31780CB-3FC4-4968-9F7F-962BE0F121B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424DFEE-A7AD-4047-A8FB-52AECE2B28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E2746D-3133-4F71-8D20-31BC96FDAB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10E943-B678-44F7-813A-4D1C311A69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8281596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6DB9EE-3B69-482F-8D99-7C475FD760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512BFA-9F7A-4BB5-AD59-2E32DAEC7C9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09C8BF-134A-412D-8701-BC6B39669A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9D63BBD-FF14-4ADB-8AA0-CC953F66323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861ABB-00DE-42C4-B641-EBB9C2E90D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473286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7B9226-85AE-4D00-8BCC-4F1B085E6F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67FFC2-23B8-4F5A-BB79-65D842FB9A8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432AE-1DEE-4B9E-8B25-F3F181D100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68E676-CA27-4422-9129-DB0770102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9C0813-A503-4656-87E5-D38D6ED88E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62117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AC8EFD-9D10-45A7-8913-B5C278C82BE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C53D8A5-28B7-4A79-81B2-B73B3EE66FA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C35892A-B5A0-418F-B82D-20E0FA83BA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F3D7C85-10A6-4C11-A76D-890C9D2292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0C9BC20-7B03-414C-A133-A6E1E94FAB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BC503CC-24AD-4C2F-9B48-17F0D83168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281948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C10B26-ECAC-4488-8104-C82E178683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49C72EB-8F3F-4AB2-9DD6-0627171C2B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3A288E2-32E0-400B-AF04-C055AE73A3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57F8655-A52A-4AD1-806A-B4774438968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673166E-B0FA-4279-831A-2393334803E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681422C-6B96-43C6-B6A9-7316E2B5DC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ECACD78-48FA-4D96-8B61-5BFD0895034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794B14E-13B2-4203-8AC5-BB8055DCB7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4703852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3706ED-12A9-41C3-AF10-61C621BDDA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C7B93B-4EB3-4354-A515-11A68496811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C07E9C9-8DD7-458A-A1A8-6819F417E13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F92D0F3-31BE-454B-A238-17D468B7DB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5578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2B901230-76E4-4A33-AE3E-03DA16E9CA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2F2D465-13DD-4B6B-8C74-3363ECC012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8483B31-3A1C-4CB2-A5B8-BEFDA8659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02150231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1C1FF7-0CAB-411E-8790-77850C60E8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87C27B-79CE-40D3-A876-D562C33B8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049F834-DD93-4DC8-925C-EB29718E8BC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2F5B9A-9EEE-4039-AEEA-84DC7667854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8B168AC-1DEB-4F88-8AE1-980D44529FD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E0CEE6-222D-47B9-8D01-B3ACED6545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13392864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FA5AC8-9955-4F13-82C1-EDC9C45B0D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600BD4F1-B75F-410A-B2BE-80F8962691C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sv-SE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8B0164-A123-4A31-8696-2EA937A1AFF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3ECF9E5-DFD2-466D-8D1A-B8D729A01B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DD818C-23B6-48FB-AFCB-1006AAE313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sv-SE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79655A7-894C-40DD-A357-5C55269594A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42170435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4EEBDE2-0E72-4618-B4BE-6C71CD8DAD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sv-S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810EDF2-29FB-4905-AFC7-CE3EC7D2CFA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sv-S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CE2101-86A9-4191-87B9-AC4ADC21EFC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1189CE5-41B7-443F-8071-C930C07E04F1}" type="datetimeFigureOut">
              <a:rPr lang="sv-SE" smtClean="0"/>
              <a:t>2019-02-28</a:t>
            </a:fld>
            <a:endParaRPr lang="sv-S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5F1816-61F3-40A8-BE90-496BC9B3D4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FE6E6C-6C86-447A-B93D-24FC1B57FC6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083BAED-DCA9-4D1B-B4DB-6E0707AAC0A8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7744112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D0F4B1-806A-46BC-826B-6D38444BB58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sv-SE" dirty="0"/>
              <a:t>WF for R16 LTE-MTC/NB-IoT coexistence with NR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45F1FD6-46B3-4DF8-BEF8-A65E2807038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sv-SE" dirty="0"/>
              <a:t>Ericsson, Nokia, ZTE</a:t>
            </a:r>
            <a:r>
              <a:rPr lang="sv-SE"/>
              <a:t>, Dish, CHTTL </a:t>
            </a:r>
            <a:endParaRPr lang="sv-SE" dirty="0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5FCEB20C-26BD-4402-8D16-52A370860E60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41176" y="197879"/>
            <a:ext cx="5662474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zh-CN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TSG-RAN4 Meeting #90	</a:t>
            </a:r>
          </a:p>
          <a:p>
            <a:pPr>
              <a:spcBef>
                <a:spcPct val="0"/>
              </a:spcBef>
              <a:buNone/>
            </a:pPr>
            <a:r>
              <a:rPr lang="en-US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Athens, Greece, 25 Feb- 1 March 2019</a:t>
            </a:r>
            <a:endParaRPr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498E272E-3E92-4DE4-A484-A0300B239E3E}"/>
              </a:ext>
            </a:extLst>
          </p:cNvPr>
          <p:cNvSpPr txBox="1"/>
          <p:nvPr/>
        </p:nvSpPr>
        <p:spPr>
          <a:xfrm>
            <a:off x="10075983" y="104198"/>
            <a:ext cx="18822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R4-1902329</a:t>
            </a:r>
            <a:endParaRPr lang="en-US" sz="2400" b="1" dirty="0"/>
          </a:p>
        </p:txBody>
      </p:sp>
    </p:spTree>
    <p:extLst>
      <p:ext uri="{BB962C8B-B14F-4D97-AF65-F5344CB8AC3E}">
        <p14:creationId xmlns:p14="http://schemas.microsoft.com/office/powerpoint/2010/main" val="69381119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BEFD22-2627-4F1D-8F95-FDCAF35A63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596BF9B-B205-49AD-BBEE-193235C5F8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858954"/>
          </a:xfrm>
        </p:spPr>
        <p:txBody>
          <a:bodyPr>
            <a:normAutofit fontScale="85000" lnSpcReduction="20000"/>
          </a:bodyPr>
          <a:lstStyle/>
          <a:p>
            <a:r>
              <a:rPr lang="en-US"/>
              <a:t>RAN4 has sent LS [1] to RAN </a:t>
            </a:r>
            <a:r>
              <a:rPr lang="en-US" dirty="0"/>
              <a:t>on the scope of NR and NB-IoT/</a:t>
            </a:r>
            <a:r>
              <a:rPr lang="en-US" err="1"/>
              <a:t>eMTC</a:t>
            </a:r>
            <a:r>
              <a:rPr lang="en-US"/>
              <a:t> coexistence studies.</a:t>
            </a:r>
            <a:endParaRPr lang="en-US" dirty="0"/>
          </a:p>
          <a:p>
            <a:pPr hangingPunct="0"/>
            <a:r>
              <a:rPr lang="en-US" dirty="0"/>
              <a:t>In RP-182891, “Revised WID: Additional MTC enhancements for </a:t>
            </a:r>
            <a:r>
              <a:rPr lang="en-US"/>
              <a:t>LTE” </a:t>
            </a:r>
            <a:r>
              <a:rPr lang="en-US" dirty="0"/>
              <a:t>one of the objectives </a:t>
            </a:r>
            <a:r>
              <a:rPr lang="en-GB" dirty="0"/>
              <a:t>of improvements for machine-type communications for BL/CE UEs</a:t>
            </a:r>
            <a:r>
              <a:rPr lang="en-US" dirty="0"/>
              <a:t> is as below:</a:t>
            </a:r>
            <a:endParaRPr lang="sv-SE" dirty="0"/>
          </a:p>
          <a:p>
            <a:pPr lvl="1" hangingPunct="0"/>
            <a:r>
              <a:rPr lang="en-GB" b="1" dirty="0"/>
              <a:t>Coexistence with NR:</a:t>
            </a:r>
            <a:endParaRPr lang="sv-SE" dirty="0"/>
          </a:p>
          <a:p>
            <a:pPr lvl="2" hangingPunct="0"/>
            <a:r>
              <a:rPr lang="en-GB" dirty="0"/>
              <a:t>Study NR and LTE specifications to identify possible issues related to coexistence of LTE-MTC with NR [RAN4, RAN1, RAN2]</a:t>
            </a:r>
            <a:endParaRPr lang="sv-SE" dirty="0"/>
          </a:p>
          <a:p>
            <a:r>
              <a:rPr lang="en-US"/>
              <a:t>In RP-182902, “WID revision: Additional enhancements for NB-IoT” one of the objectives </a:t>
            </a:r>
            <a:r>
              <a:rPr lang="en-GB"/>
              <a:t>of improvements for machine-type communications for NB-IoT UEs</a:t>
            </a:r>
            <a:r>
              <a:rPr lang="en-US"/>
              <a:t> is as below:</a:t>
            </a:r>
            <a:endParaRPr lang="sv-SE"/>
          </a:p>
          <a:p>
            <a:pPr lvl="1" hangingPunct="0"/>
            <a:r>
              <a:rPr lang="en-GB" b="1"/>
              <a:t>Coexistence with NR</a:t>
            </a:r>
            <a:endParaRPr lang="en-US"/>
          </a:p>
          <a:p>
            <a:pPr lvl="2" hangingPunct="0"/>
            <a:r>
              <a:rPr lang="en-GB"/>
              <a:t>Study NR and LTE specifications to identify possible issues related to coexistence of FDD/TDD NB-IoT with NR [RAN4, RAN1, RAN2]</a:t>
            </a:r>
            <a:endParaRPr lang="en-US"/>
          </a:p>
          <a:p>
            <a:r>
              <a:rPr lang="sv-SE"/>
              <a:t>The RAN4 work for these WIs started at RAN4#90, and the coexistence objective is treated in contributions </a:t>
            </a:r>
            <a:r>
              <a:rPr lang="sv-SE" dirty="0"/>
              <a:t>[2</a:t>
            </a:r>
            <a:r>
              <a:rPr lang="sv-SE"/>
              <a:t>] – [</a:t>
            </a:r>
            <a:r>
              <a:rPr lang="sv-SE" dirty="0"/>
              <a:t>6] for LTE-M and [</a:t>
            </a:r>
            <a:r>
              <a:rPr lang="sv-SE"/>
              <a:t>7] – [</a:t>
            </a:r>
            <a:r>
              <a:rPr lang="sv-SE" dirty="0"/>
              <a:t>10] </a:t>
            </a:r>
            <a:r>
              <a:rPr lang="sv-SE"/>
              <a:t>for NB-IoT</a:t>
            </a:r>
            <a:r>
              <a:rPr lang="sv-SE" dirty="0"/>
              <a:t>.</a:t>
            </a:r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412957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826C1E-F5B4-45F6-B493-4E25A0965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scope of the R16 co-exsiting study</a:t>
            </a:r>
            <a:br>
              <a:rPr lang="sv-SE" dirty="0"/>
            </a:br>
            <a:r>
              <a:rPr lang="sv-SE" dirty="0"/>
              <a:t>- LTE-M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B0C07D4-DC5A-445A-BEC6-53A2A6CA53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sv-SE" dirty="0"/>
              <a:t>Coexistence between R15 NR and R13/R14/R15 LTE-M:</a:t>
            </a:r>
          </a:p>
          <a:p>
            <a:pPr lvl="1" hangingPunct="0"/>
            <a:r>
              <a:rPr lang="en-GB" dirty="0"/>
              <a:t>For </a:t>
            </a:r>
            <a:r>
              <a:rPr lang="en-GB" dirty="0" err="1"/>
              <a:t>eMTC</a:t>
            </a:r>
            <a:r>
              <a:rPr lang="en-GB" dirty="0"/>
              <a:t> in-band operation co-existence with NR, including the case of NR configured in 15kHz SS Block SCS and the case of 30kHz SS Block SCS as specified in 38.101-1, investigate the following [1]:</a:t>
            </a:r>
            <a:endParaRPr lang="sv-SE" dirty="0"/>
          </a:p>
          <a:p>
            <a:pPr lvl="2" hangingPunct="0"/>
            <a:r>
              <a:rPr lang="en-GB" dirty="0"/>
              <a:t>15KHz, 30KHz, and 60KHz numerologies for NR FR1 concerned bands, with higher priority given first to 15kHz and then to 30kHz</a:t>
            </a:r>
            <a:endParaRPr lang="sv-SE" dirty="0"/>
          </a:p>
          <a:p>
            <a:pPr lvl="2" hangingPunct="0"/>
            <a:r>
              <a:rPr lang="en-GB" dirty="0"/>
              <a:t>Study feasible </a:t>
            </a:r>
            <a:r>
              <a:rPr lang="en-GB" dirty="0" err="1"/>
              <a:t>eMTC</a:t>
            </a:r>
            <a:r>
              <a:rPr lang="en-GB" dirty="0"/>
              <a:t> placement allocation </a:t>
            </a:r>
            <a:r>
              <a:rPr lang="en-US" dirty="0"/>
              <a:t>without RF backward compatibility impact and compatible with Rel’13 </a:t>
            </a:r>
            <a:r>
              <a:rPr lang="en-US" dirty="0" err="1"/>
              <a:t>eMTC</a:t>
            </a:r>
            <a:r>
              <a:rPr lang="en-US" dirty="0"/>
              <a:t> and Rel’15 NR, to operate simultaneously within various NR channel bandwidths</a:t>
            </a:r>
            <a:endParaRPr lang="sv-SE" dirty="0"/>
          </a:p>
          <a:p>
            <a:pPr lvl="2" hangingPunct="0"/>
            <a:r>
              <a:rPr lang="en-GB" dirty="0"/>
              <a:t>Channel raster, PRB and subcarrier grid alignment between </a:t>
            </a:r>
            <a:r>
              <a:rPr lang="en-GB" dirty="0" err="1"/>
              <a:t>eMTC</a:t>
            </a:r>
            <a:r>
              <a:rPr lang="en-GB" dirty="0"/>
              <a:t> and NR</a:t>
            </a:r>
            <a:endParaRPr lang="sv-SE" dirty="0"/>
          </a:p>
          <a:p>
            <a:pPr lvl="2" hangingPunct="0"/>
            <a:r>
              <a:rPr lang="en-GB" dirty="0"/>
              <a:t>synchronization issue between </a:t>
            </a:r>
            <a:r>
              <a:rPr lang="en-GB" dirty="0" err="1"/>
              <a:t>eMTC</a:t>
            </a:r>
            <a:r>
              <a:rPr lang="en-GB" dirty="0"/>
              <a:t> and NR, including timing advance</a:t>
            </a:r>
            <a:endParaRPr lang="sv-SE" dirty="0"/>
          </a:p>
          <a:p>
            <a:pPr lvl="1"/>
            <a:r>
              <a:rPr lang="sv-SE" dirty="0"/>
              <a:t>With the following additions from [4][6]:</a:t>
            </a:r>
          </a:p>
          <a:p>
            <a:pPr lvl="2"/>
            <a:r>
              <a:rPr lang="sv-SE" dirty="0"/>
              <a:t>Frequency band support in LTE and NR</a:t>
            </a:r>
          </a:p>
          <a:p>
            <a:pPr lvl="2"/>
            <a:r>
              <a:rPr lang="sv-SE" dirty="0"/>
              <a:t>Testablity applicance on RF,  FFS on RRM and demod</a:t>
            </a:r>
          </a:p>
          <a:p>
            <a:pPr lvl="2"/>
            <a:r>
              <a:rPr lang="sv-SE" b="1" dirty="0">
                <a:solidFill>
                  <a:srgbClr val="FF0000"/>
                </a:solidFill>
              </a:rPr>
              <a:t>Backward compatiblty on R15 NR, R13/R14/R15 LTE-M</a:t>
            </a:r>
          </a:p>
          <a:p>
            <a:r>
              <a:rPr lang="sv-SE" dirty="0"/>
              <a:t>Coexistence between R15/R16 NR and R16 LTE-M:</a:t>
            </a:r>
          </a:p>
          <a:p>
            <a:pPr lvl="1"/>
            <a:r>
              <a:rPr lang="sv-SE" dirty="0"/>
              <a:t>Based on R16 LTE-MTC WI and scope to be decided on next meeting</a:t>
            </a:r>
          </a:p>
          <a:p>
            <a:r>
              <a:rPr lang="sv-SE" dirty="0">
                <a:solidFill>
                  <a:srgbClr val="FF0000"/>
                </a:solidFill>
              </a:rPr>
              <a:t>Time plan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Co-existing work for R15 start firstly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Co-exsting work for R16 start secondly after RAN1 R16 co-existing enhance feature finalized</a:t>
            </a:r>
          </a:p>
        </p:txBody>
      </p:sp>
    </p:spTree>
    <p:extLst>
      <p:ext uri="{BB962C8B-B14F-4D97-AF65-F5344CB8AC3E}">
        <p14:creationId xmlns:p14="http://schemas.microsoft.com/office/powerpoint/2010/main" val="132483548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13E70E-D706-4315-96FD-FACD94F21E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scope of the R16 co-exsiting study</a:t>
            </a:r>
            <a:br>
              <a:rPr lang="sv-SE" dirty="0"/>
            </a:br>
            <a:r>
              <a:rPr lang="sv-SE" dirty="0"/>
              <a:t>- NB-IoT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73EBC60-3CC3-4251-BD5B-7C7453C0BC4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4"/>
            <a:ext cx="10515600" cy="4532043"/>
          </a:xfrm>
        </p:spPr>
        <p:txBody>
          <a:bodyPr>
            <a:normAutofit fontScale="62500" lnSpcReduction="20000"/>
          </a:bodyPr>
          <a:lstStyle/>
          <a:p>
            <a:r>
              <a:rPr lang="sv-SE" dirty="0"/>
              <a:t>Coexistence between R15 NR and R13/R14/R15 NB-IoT:</a:t>
            </a:r>
          </a:p>
          <a:p>
            <a:pPr lvl="1" fontAlgn="base" hangingPunct="0"/>
            <a:r>
              <a:rPr lang="en-US" dirty="0"/>
              <a:t>NB-IoT standalone coexistence with NR is already addressed with MSR specification (TS 37.104).</a:t>
            </a:r>
          </a:p>
          <a:p>
            <a:pPr lvl="1" fontAlgn="base" hangingPunct="0"/>
            <a:r>
              <a:rPr lang="en-US" dirty="0"/>
              <a:t>For NB-IoT in-band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/>
              <a:t>and guard band operation co-existence with NR investigate the following:</a:t>
            </a:r>
            <a:endParaRPr lang="sv-SE" dirty="0"/>
          </a:p>
          <a:p>
            <a:pPr lvl="2" fontAlgn="base" hangingPunct="0"/>
            <a:r>
              <a:rPr lang="en-US" dirty="0"/>
              <a:t>15KHz, 30KHz, and 60KHz numerologies for NR FR1 concerned bands, with higher priority given first to 15kHz and then to 30kHz</a:t>
            </a:r>
            <a:endParaRPr lang="sv-SE" dirty="0"/>
          </a:p>
          <a:p>
            <a:pPr lvl="2" fontAlgn="base" hangingPunct="0"/>
            <a:r>
              <a:rPr lang="en-US" dirty="0"/>
              <a:t>Channel raster, PRB and subcarrier grid alignment between NB-IoT and NR</a:t>
            </a:r>
            <a:endParaRPr lang="sv-SE" dirty="0"/>
          </a:p>
          <a:p>
            <a:pPr lvl="2" fontAlgn="base" hangingPunct="0"/>
            <a:r>
              <a:rPr lang="en-US" dirty="0"/>
              <a:t>Study feasible NB-IoT carrier(s) placement allocation without RF backward compatibility impact and compatible with Rel’13 NB-IoT and Rel’15 NR, to operate simultaneously within various NR channel bandwidths</a:t>
            </a:r>
            <a:endParaRPr lang="sv-SE" dirty="0"/>
          </a:p>
          <a:p>
            <a:pPr lvl="2" fontAlgn="base" hangingPunct="0"/>
            <a:r>
              <a:rPr lang="en-US" dirty="0"/>
              <a:t>Study if the +6dB downlink RE power boosting can still be allowed for both in-band and guard band operation modes when co-existing with NR</a:t>
            </a:r>
            <a:endParaRPr lang="sv-SE" dirty="0"/>
          </a:p>
          <a:p>
            <a:pPr lvl="2" fontAlgn="base" hangingPunct="0"/>
            <a:r>
              <a:rPr lang="en-US" dirty="0"/>
              <a:t>Synchronization issue between NR and NB-IoT, including timing advance</a:t>
            </a:r>
          </a:p>
          <a:p>
            <a:pPr lvl="1" fontAlgn="base" hangingPunct="0"/>
            <a:r>
              <a:rPr lang="sv-SE" dirty="0"/>
              <a:t>With the following additions from [9][10]:</a:t>
            </a:r>
          </a:p>
          <a:p>
            <a:pPr lvl="2" fontAlgn="base" hangingPunct="0"/>
            <a:r>
              <a:rPr lang="sv-SE" dirty="0"/>
              <a:t>Frequency band support in NB-IoT and NR</a:t>
            </a:r>
          </a:p>
          <a:p>
            <a:pPr lvl="2" fontAlgn="base" hangingPunct="0"/>
            <a:r>
              <a:rPr lang="sv-SE" dirty="0"/>
              <a:t>Testablity applicance on RF,  FFS on RRM and demod</a:t>
            </a:r>
          </a:p>
          <a:p>
            <a:pPr lvl="2" fontAlgn="base" hangingPunct="0"/>
            <a:r>
              <a:rPr lang="sv-SE" b="1" dirty="0">
                <a:solidFill>
                  <a:srgbClr val="FF0000"/>
                </a:solidFill>
              </a:rPr>
              <a:t>Backward compatiblty on R15 NR, R13/R14/R15 NB-IoT</a:t>
            </a:r>
            <a:endParaRPr lang="sv-SE" dirty="0"/>
          </a:p>
          <a:p>
            <a:r>
              <a:rPr lang="sv-SE" dirty="0"/>
              <a:t>Coexistence between R15/R16 NR and R16 NB-IoT:</a:t>
            </a:r>
          </a:p>
          <a:p>
            <a:pPr lvl="1"/>
            <a:r>
              <a:rPr lang="sv-SE" dirty="0"/>
              <a:t>Based on R16 NB-IoT WI and scope to be decided on next meeting</a:t>
            </a:r>
          </a:p>
          <a:p>
            <a:r>
              <a:rPr lang="sv-SE" dirty="0">
                <a:solidFill>
                  <a:srgbClr val="FF0000"/>
                </a:solidFill>
              </a:rPr>
              <a:t>Time plan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Co-existing work for R15 start firstly</a:t>
            </a:r>
          </a:p>
          <a:p>
            <a:pPr lvl="1"/>
            <a:r>
              <a:rPr lang="sv-SE" dirty="0">
                <a:solidFill>
                  <a:srgbClr val="FF0000"/>
                </a:solidFill>
              </a:rPr>
              <a:t>Co-exsting work for R16 </a:t>
            </a:r>
            <a:r>
              <a:rPr lang="sv-SE">
                <a:solidFill>
                  <a:srgbClr val="FF0000"/>
                </a:solidFill>
              </a:rPr>
              <a:t>start secondly </a:t>
            </a:r>
            <a:r>
              <a:rPr lang="sv-SE" dirty="0">
                <a:solidFill>
                  <a:srgbClr val="FF0000"/>
                </a:solidFill>
              </a:rPr>
              <a:t>after RAN1 R16 co-existing enhance feature finalized</a:t>
            </a:r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77746749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87304-0537-40A1-A3FC-A27BFC177F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WF on clarification on the WID scope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E97F4BB-4CA8-449A-9F65-9EB4775A467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sv-SE" dirty="0"/>
              <a:t>As work on R15 NR coexistence with LTE-MTC and NB-IoT is needed for R16 MTC WI, there are two options on how to proceed on R16 WI: </a:t>
            </a:r>
          </a:p>
          <a:p>
            <a:pPr lvl="1"/>
            <a:r>
              <a:rPr lang="sv-SE" dirty="0"/>
              <a:t>Option 1: </a:t>
            </a:r>
          </a:p>
          <a:p>
            <a:pPr lvl="2"/>
            <a:r>
              <a:rPr lang="sv-SE" dirty="0"/>
              <a:t>Update current R16 LTE-MTC WID to include the R15 NR coexistence with LTE-M scope </a:t>
            </a:r>
            <a:r>
              <a:rPr lang="sv-SE" dirty="0">
                <a:solidFill>
                  <a:srgbClr val="FF0000"/>
                </a:solidFill>
              </a:rPr>
              <a:t>with requested new TR #, TR cover R15 and R16 co-existing scope</a:t>
            </a:r>
            <a:endParaRPr lang="sv-SE" dirty="0"/>
          </a:p>
          <a:p>
            <a:pPr lvl="2"/>
            <a:r>
              <a:rPr lang="sv-SE" dirty="0"/>
              <a:t>Update current R16 NB-IoT WID to include the R15 NR coexistence with NB-IoT scope </a:t>
            </a:r>
            <a:r>
              <a:rPr lang="sv-SE" dirty="0">
                <a:solidFill>
                  <a:srgbClr val="FF0000"/>
                </a:solidFill>
              </a:rPr>
              <a:t>with requested new TR #, TR cover R15 and R16 co-existing scope</a:t>
            </a:r>
            <a:endParaRPr lang="sv-SE" dirty="0"/>
          </a:p>
          <a:p>
            <a:pPr lvl="1"/>
            <a:r>
              <a:rPr lang="sv-SE" dirty="0"/>
              <a:t>Option 2:</a:t>
            </a:r>
          </a:p>
          <a:p>
            <a:pPr lvl="2"/>
            <a:r>
              <a:rPr lang="sv-SE" dirty="0"/>
              <a:t>SI proposal to RAN plenary </a:t>
            </a:r>
            <a:r>
              <a:rPr lang="sv-SE" dirty="0">
                <a:solidFill>
                  <a:srgbClr val="FF0000"/>
                </a:solidFill>
              </a:rPr>
              <a:t>with requested new TR #</a:t>
            </a:r>
          </a:p>
          <a:p>
            <a:r>
              <a:rPr lang="sv-SE" dirty="0"/>
              <a:t>Companies has some preferences on Option 1 </a:t>
            </a:r>
          </a:p>
          <a:p>
            <a:pPr lvl="1"/>
            <a:r>
              <a:rPr lang="sv-SE" dirty="0"/>
              <a:t>Ericsson, Nokia, </a:t>
            </a:r>
            <a:r>
              <a:rPr lang="sv-SE" dirty="0">
                <a:solidFill>
                  <a:srgbClr val="FF0000"/>
                </a:solidFill>
              </a:rPr>
              <a:t>ZTE</a:t>
            </a:r>
            <a:r>
              <a:rPr lang="sv-SE" dirty="0"/>
              <a:t> favour Option 1</a:t>
            </a:r>
          </a:p>
        </p:txBody>
      </p:sp>
    </p:spTree>
    <p:extLst>
      <p:ext uri="{BB962C8B-B14F-4D97-AF65-F5344CB8AC3E}">
        <p14:creationId xmlns:p14="http://schemas.microsoft.com/office/powerpoint/2010/main" val="3920853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E568AE-0A61-4270-9AC0-9A7BCE8AF4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References (LTE-M</a:t>
            </a:r>
            <a:r>
              <a:rPr lang="sv-SE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A6621BF-D968-492F-87FD-EB38F0363CA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932157"/>
            <a:ext cx="10515600" cy="4351338"/>
          </a:xfrm>
        </p:spPr>
        <p:txBody>
          <a:bodyPr/>
          <a:lstStyle/>
          <a:p>
            <a:r>
              <a:rPr lang="en-US" dirty="0"/>
              <a:t>[1] R4-1811841,LS to RAN on the scope of NR and NB-IoT/</a:t>
            </a:r>
            <a:r>
              <a:rPr lang="en-US" dirty="0" err="1"/>
              <a:t>eMTC</a:t>
            </a:r>
            <a:r>
              <a:rPr lang="en-US" dirty="0"/>
              <a:t> </a:t>
            </a:r>
            <a:r>
              <a:rPr lang="en-US" dirty="0" err="1"/>
              <a:t>Coexistance</a:t>
            </a:r>
            <a:r>
              <a:rPr lang="en-US" dirty="0"/>
              <a:t>, Huawei</a:t>
            </a:r>
            <a:endParaRPr lang="sv-SE" dirty="0"/>
          </a:p>
          <a:p>
            <a:r>
              <a:rPr lang="en-US" dirty="0"/>
              <a:t>[2] </a:t>
            </a:r>
            <a:r>
              <a:rPr lang="sv-SE" dirty="0"/>
              <a:t>R4-1900505, Discussion on NR and MTC coexistence, ZTE Corporation</a:t>
            </a:r>
          </a:p>
          <a:p>
            <a:r>
              <a:rPr lang="en-US" dirty="0"/>
              <a:t>[3] </a:t>
            </a:r>
            <a:r>
              <a:rPr lang="sv-SE" dirty="0"/>
              <a:t>R4-1901656, overview of LTE-M and NR co-existing,Ericsson</a:t>
            </a:r>
          </a:p>
          <a:p>
            <a:r>
              <a:rPr lang="en-US" dirty="0"/>
              <a:t>[4] </a:t>
            </a:r>
            <a:r>
              <a:rPr lang="sv-SE" dirty="0"/>
              <a:t>R4-1901657, scope of LTE-M and NR co-existing, Ericsson</a:t>
            </a:r>
          </a:p>
          <a:p>
            <a:r>
              <a:rPr lang="en-US" dirty="0"/>
              <a:t>[5] </a:t>
            </a:r>
            <a:r>
              <a:rPr lang="sv-SE" dirty="0"/>
              <a:t>R4-1901658, channel raster of LTE-M and NR co-existing,Ericsson</a:t>
            </a:r>
          </a:p>
          <a:p>
            <a:r>
              <a:rPr lang="en-US" dirty="0"/>
              <a:t>[6] </a:t>
            </a:r>
            <a:r>
              <a:rPr lang="sv-SE" dirty="0"/>
              <a:t>R4-1901971, Recommendations on LTE-MTC coexistence with NR	Nokia, Nokia Shanghai Bell</a:t>
            </a:r>
          </a:p>
          <a:p>
            <a:endParaRPr lang="sv-SE" dirty="0"/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168867445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AB03022-CD80-49AD-AA51-FD1E7B413BF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/>
              <a:t>References (NB-IoT</a:t>
            </a:r>
            <a:r>
              <a:rPr lang="sv-SE" dirty="0"/>
              <a:t>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EB474F-2E41-491D-9F2E-25C10183A7C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sv-SE" dirty="0"/>
              <a:t>[7] R4-1900507, Discussion on NR and NB-IoT coexistence,	ZTE Corporation</a:t>
            </a:r>
          </a:p>
          <a:p>
            <a:r>
              <a:rPr lang="sv-SE" dirty="0"/>
              <a:t>[8] R4-1901400,NB-IoT NR coexistence - Channel raster,Ericsson</a:t>
            </a:r>
          </a:p>
          <a:p>
            <a:r>
              <a:rPr lang="sv-SE" dirty="0"/>
              <a:t>[9]R4-1901401, NB-IoT and NR coexistence scope,Ericsson</a:t>
            </a:r>
          </a:p>
          <a:p>
            <a:r>
              <a:rPr lang="sv-SE" dirty="0"/>
              <a:t>[10] R4-1901487,Recommendations on NB-IoT coexistence with NR	, Nokia, Nokia Shanghai Bell</a:t>
            </a:r>
          </a:p>
          <a:p>
            <a:endParaRPr lang="sv-SE" dirty="0"/>
          </a:p>
        </p:txBody>
      </p:sp>
    </p:spTree>
    <p:extLst>
      <p:ext uri="{BB962C8B-B14F-4D97-AF65-F5344CB8AC3E}">
        <p14:creationId xmlns:p14="http://schemas.microsoft.com/office/powerpoint/2010/main" val="30753749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871</Words>
  <Application>Microsoft Office PowerPoint</Application>
  <PresentationFormat>Widescreen</PresentationFormat>
  <Paragraphs>69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 Unicode MS</vt:lpstr>
      <vt:lpstr>Arial</vt:lpstr>
      <vt:lpstr>Calibri</vt:lpstr>
      <vt:lpstr>Calibri Light</vt:lpstr>
      <vt:lpstr>Office Theme</vt:lpstr>
      <vt:lpstr>WF for R16 LTE-MTC/NB-IoT coexistence with NR</vt:lpstr>
      <vt:lpstr>Background</vt:lpstr>
      <vt:lpstr>WF on scope of the R16 co-exsiting study - LTE-M </vt:lpstr>
      <vt:lpstr>WF on scope of the R16 co-exsiting study - NB-IoT</vt:lpstr>
      <vt:lpstr>WF on clarification on the WID scope</vt:lpstr>
      <vt:lpstr>References (LTE-M)</vt:lpstr>
      <vt:lpstr>References (NB-IoT)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R15 MTC</dc:title>
  <dc:creator>Chunhui Zhang</dc:creator>
  <cp:lastModifiedBy>Chunhui Zhang</cp:lastModifiedBy>
  <cp:revision>58</cp:revision>
  <dcterms:created xsi:type="dcterms:W3CDTF">2018-11-12T22:28:56Z</dcterms:created>
  <dcterms:modified xsi:type="dcterms:W3CDTF">2019-02-28T13:21:50Z</dcterms:modified>
</cp:coreProperties>
</file>