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9" r:id="rId3"/>
    <p:sldId id="347" r:id="rId4"/>
    <p:sldId id="348" r:id="rId5"/>
    <p:sldId id="350" r:id="rId6"/>
    <p:sldId id="349" r:id="rId7"/>
    <p:sldId id="25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65" d="100"/>
          <a:sy n="65" d="100"/>
        </p:scale>
        <p:origin x="657" y="6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0A93AB7-16CA-4224-8CBD-BC223CBB987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A93AB7-16CA-4224-8CBD-BC223CBB987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A93AB7-16CA-4224-8CBD-BC223CBB987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02453" y="152400"/>
            <a:ext cx="9589347" cy="514350"/>
          </a:xfr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1003299" y="1371599"/>
            <a:ext cx="9563101" cy="4727448"/>
          </a:xfrm>
        </p:spPr>
        <p:txBody>
          <a:bodyPr/>
          <a:lstStyle>
            <a:lvl2pPr>
              <a:spcBef>
                <a:spcPts val="1000"/>
              </a:spcBef>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a:t>Customizable in Footer</a:t>
            </a:r>
          </a:p>
        </p:txBody>
      </p:sp>
      <p:sp>
        <p:nvSpPr>
          <p:cNvPr id="24" name="Text Placeholder 17"/>
          <p:cNvSpPr>
            <a:spLocks noGrp="1"/>
          </p:cNvSpPr>
          <p:nvPr>
            <p:ph type="body" sz="quarter" idx="13" hasCustomPrompt="1"/>
          </p:nvPr>
        </p:nvSpPr>
        <p:spPr>
          <a:xfrm>
            <a:off x="1016000" y="685800"/>
            <a:ext cx="9652000" cy="457200"/>
          </a:xfrm>
        </p:spPr>
        <p:txBody>
          <a:bodyPr/>
          <a:lstStyle>
            <a:lvl1pPr marL="0" indent="0">
              <a:buNone/>
              <a:defRPr sz="2800" baseline="0">
                <a:solidFill>
                  <a:schemeClr val="tx2"/>
                </a:solidFill>
                <a:latin typeface="Arial Narrow" panose="020B0606020202030204" pitchFamily="34" charset="0"/>
              </a:defRPr>
            </a:lvl1pPr>
          </a:lstStyle>
          <a:p>
            <a:pPr lvl="0"/>
            <a:r>
              <a:rPr lang="en-US" dirty="0"/>
              <a:t>Add Secondary Title in Keysight Gray (28 Pt)</a:t>
            </a:r>
          </a:p>
        </p:txBody>
      </p:sp>
      <p:sp>
        <p:nvSpPr>
          <p:cNvPr id="7" name="Slide Number Placeholder 5"/>
          <p:cNvSpPr>
            <a:spLocks noGrp="1"/>
          </p:cNvSpPr>
          <p:nvPr>
            <p:ph type="sldNum" sz="quarter" idx="4"/>
          </p:nvPr>
        </p:nvSpPr>
        <p:spPr>
          <a:xfrm>
            <a:off x="11215371" y="6492826"/>
            <a:ext cx="367029" cy="212774"/>
          </a:xfrm>
          <a:prstGeom prst="rect">
            <a:avLst/>
          </a:prstGeom>
        </p:spPr>
        <p:txBody>
          <a:bodyPr vert="horz" lIns="0" tIns="0" rIns="0" bIns="0" rtlCol="0" anchor="b"/>
          <a:lstStyle>
            <a:lvl1pPr algn="l">
              <a:lnSpc>
                <a:spcPct val="110000"/>
              </a:lnSpc>
              <a:defRPr sz="900">
                <a:solidFill>
                  <a:srgbClr val="E90029"/>
                </a:solidFill>
              </a:defRPr>
            </a:lvl1pPr>
          </a:lstStyle>
          <a:p>
            <a:fld id="{0D558541-60C9-42A2-8392-FF12533A6B7A}" type="slidenum">
              <a:rPr lang="en-US" smtClean="0"/>
              <a:t>‹#›</a:t>
            </a:fld>
            <a:endParaRPr lang="en-US" dirty="0"/>
          </a:p>
        </p:txBody>
      </p:sp>
      <p:sp>
        <p:nvSpPr>
          <p:cNvPr id="8" name="Date Placeholder 3"/>
          <p:cNvSpPr>
            <a:spLocks noGrp="1"/>
          </p:cNvSpPr>
          <p:nvPr>
            <p:ph type="dt" sz="half" idx="2"/>
          </p:nvPr>
        </p:nvSpPr>
        <p:spPr>
          <a:xfrm>
            <a:off x="10737933" y="6150943"/>
            <a:ext cx="1454068" cy="365125"/>
          </a:xfrm>
          <a:prstGeom prst="rect">
            <a:avLst/>
          </a:prstGeom>
        </p:spPr>
        <p:txBody>
          <a:bodyPr vert="horz" lIns="0" tIns="0" rIns="0" bIns="0" rtlCol="0" anchor="b"/>
          <a:lstStyle>
            <a:lvl1pPr algn="l">
              <a:defRPr sz="900">
                <a:solidFill>
                  <a:schemeClr val="accent5"/>
                </a:solidFill>
              </a:defRPr>
            </a:lvl1pPr>
          </a:lstStyle>
          <a:p>
            <a:fld id="{27BE5575-4215-476F-8D7B-AD4FC39B77BD}" type="datetime1">
              <a:rPr lang="en-US" smtClean="0"/>
              <a:t>2/28/2019</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A93AB7-16CA-4224-8CBD-BC223CBB987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0A93AB7-16CA-4224-8CBD-BC223CBB987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A93AB7-16CA-4224-8CBD-BC223CBB987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A93AB7-16CA-4224-8CBD-BC223CBB9872}" type="datetimeFigureOut">
              <a:rPr lang="en-US" smtClean="0"/>
              <a:t>2/28/2019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A93AB7-16CA-4224-8CBD-BC223CBB9872}" type="datetimeFigureOut">
              <a:rPr lang="en-US" smtClean="0"/>
              <a:t>2/28/2019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A93AB7-16CA-4224-8CBD-BC223CBB9872}" type="datetimeFigureOut">
              <a:rPr lang="en-US" smtClean="0"/>
              <a:t>2/28/2019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A93AB7-16CA-4224-8CBD-BC223CBB987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A93AB7-16CA-4224-8CBD-BC223CBB987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5DF656-2E18-4B49-A453-7DDFCF7605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A93AB7-16CA-4224-8CBD-BC223CBB9872}" type="datetimeFigureOut">
              <a:rPr lang="en-US" smtClean="0"/>
              <a:t>2/28/2019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5DF656-2E18-4B49-A453-7DDFCF7605C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2750458"/>
            <a:ext cx="7881257" cy="795792"/>
          </a:xfrm>
        </p:spPr>
        <p:txBody>
          <a:bodyPr>
            <a:noAutofit/>
          </a:bodyPr>
          <a:lstStyle/>
          <a:p>
            <a:r>
              <a:rPr lang="en-US" sz="4000" dirty="0"/>
              <a:t>  </a:t>
            </a:r>
            <a:br>
              <a:rPr lang="en-US" sz="4000" dirty="0"/>
            </a:br>
            <a:br>
              <a:rPr lang="en-US" sz="4000" dirty="0"/>
            </a:br>
            <a:br>
              <a:rPr lang="en-US" sz="4000" dirty="0"/>
            </a:br>
            <a:r>
              <a:rPr lang="en-US" sz="4400" b="1" dirty="0"/>
              <a:t>WF on FR2 Transient Period</a:t>
            </a:r>
            <a:br>
              <a:rPr lang="en-US" sz="4400" b="1" dirty="0"/>
            </a:br>
            <a:endParaRPr lang="en-US" sz="4000" b="1" dirty="0">
              <a:solidFill>
                <a:srgbClr val="FF0000"/>
              </a:solidFill>
            </a:endParaRPr>
          </a:p>
        </p:txBody>
      </p:sp>
      <p:sp>
        <p:nvSpPr>
          <p:cNvPr id="4" name="TextBox 3"/>
          <p:cNvSpPr txBox="1"/>
          <p:nvPr/>
        </p:nvSpPr>
        <p:spPr>
          <a:xfrm>
            <a:off x="9485086" y="248920"/>
            <a:ext cx="2207656" cy="584775"/>
          </a:xfrm>
          <a:prstGeom prst="rect">
            <a:avLst/>
          </a:prstGeom>
          <a:noFill/>
        </p:spPr>
        <p:txBody>
          <a:bodyPr wrap="none" rtlCol="0">
            <a:spAutoFit/>
          </a:bodyPr>
          <a:lstStyle/>
          <a:p>
            <a:r>
              <a:rPr lang="en-US" sz="3200" b="1" dirty="0"/>
              <a:t>R4-1902286</a:t>
            </a:r>
          </a:p>
        </p:txBody>
      </p:sp>
      <p:sp>
        <p:nvSpPr>
          <p:cNvPr id="5" name="TextBox 4">
            <a:extLst>
              <a:ext uri="{FF2B5EF4-FFF2-40B4-BE49-F238E27FC236}">
                <a16:creationId xmlns:a16="http://schemas.microsoft.com/office/drawing/2014/main" id="{EA4CAA0F-7B17-4DD7-9C13-E48FF6EAC7CD}"/>
              </a:ext>
            </a:extLst>
          </p:cNvPr>
          <p:cNvSpPr txBox="1"/>
          <p:nvPr/>
        </p:nvSpPr>
        <p:spPr>
          <a:xfrm>
            <a:off x="584926" y="248920"/>
            <a:ext cx="5162247" cy="707886"/>
          </a:xfrm>
          <a:prstGeom prst="rect">
            <a:avLst/>
          </a:prstGeom>
          <a:noFill/>
        </p:spPr>
        <p:txBody>
          <a:bodyPr wrap="none" rtlCol="0">
            <a:spAutoFit/>
          </a:bodyPr>
          <a:lstStyle/>
          <a:p>
            <a:r>
              <a:rPr lang="en-US" sz="2000" b="1" dirty="0"/>
              <a:t>3GPP TSG-RAN WG4  Meeting # 90</a:t>
            </a:r>
          </a:p>
          <a:p>
            <a:r>
              <a:rPr lang="en-US" sz="2000" b="1" dirty="0"/>
              <a:t>Athens, Greece, 25</a:t>
            </a:r>
            <a:r>
              <a:rPr lang="en-US" sz="2000" b="1" baseline="30000" dirty="0"/>
              <a:t>th</a:t>
            </a:r>
            <a:r>
              <a:rPr lang="en-US" sz="2000" b="1" dirty="0"/>
              <a:t> February – 1</a:t>
            </a:r>
            <a:r>
              <a:rPr lang="en-US" sz="2000" b="1" baseline="30000" dirty="0"/>
              <a:t>st</a:t>
            </a:r>
            <a:r>
              <a:rPr lang="en-US" sz="2000" b="1" dirty="0"/>
              <a:t> March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algn="ctr" eaLnBrk="1" hangingPunct="1"/>
            <a:r>
              <a:rPr lang="en-US" altLang="zh-CN" dirty="0"/>
              <a:t>Background</a:t>
            </a:r>
            <a:endParaRPr lang="zh-CN" altLang="en-US" dirty="0"/>
          </a:p>
        </p:txBody>
      </p:sp>
      <p:sp>
        <p:nvSpPr>
          <p:cNvPr id="4099" name="内容占位符 2"/>
          <p:cNvSpPr>
            <a:spLocks noGrp="1"/>
          </p:cNvSpPr>
          <p:nvPr>
            <p:ph idx="1"/>
          </p:nvPr>
        </p:nvSpPr>
        <p:spPr>
          <a:xfrm>
            <a:off x="838200" y="1825625"/>
            <a:ext cx="11150600" cy="4351338"/>
          </a:xfrm>
        </p:spPr>
        <p:txBody>
          <a:bodyPr/>
          <a:lstStyle/>
          <a:p>
            <a:pPr eaLnBrk="1" hangingPunct="1"/>
            <a:r>
              <a:rPr lang="en-US" altLang="zh-CN" sz="2400" dirty="0"/>
              <a:t>During RAN4#90 meeting, OTA </a:t>
            </a:r>
            <a:r>
              <a:rPr lang="en-US" altLang="zh-CN" sz="2400" dirty="0" err="1"/>
              <a:t>Tx</a:t>
            </a:r>
            <a:r>
              <a:rPr lang="en-US" altLang="zh-CN" sz="2400" baseline="-25000" dirty="0" err="1"/>
              <a:t>OFF</a:t>
            </a:r>
            <a:r>
              <a:rPr lang="en-US" altLang="zh-CN" sz="2400" dirty="0"/>
              <a:t> power and transient time was discussed based on [1-9]. References included comments but no suggested measurement methodology</a:t>
            </a:r>
          </a:p>
          <a:p>
            <a:pPr>
              <a:spcBef>
                <a:spcPts val="1800"/>
              </a:spcBef>
            </a:pPr>
            <a:r>
              <a:rPr lang="en-US" altLang="zh-CN" sz="2400" dirty="0"/>
              <a:t>One proposal was to determine if there was sufficient sensitivity to measure to a limit of -36dBm/MHz + 27dB (estimated </a:t>
            </a:r>
            <a:r>
              <a:rPr lang="en-US" altLang="zh-CN" sz="2400" dirty="0" err="1"/>
              <a:t>Tx</a:t>
            </a:r>
            <a:r>
              <a:rPr lang="en-US" altLang="zh-CN" sz="2400" baseline="-25000" dirty="0" err="1"/>
              <a:t>on</a:t>
            </a:r>
            <a:r>
              <a:rPr lang="en-US" altLang="zh-CN" sz="2400" dirty="0"/>
              <a:t> antenna gain, mentioned in R4-1900463)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70"/>
          <p:cNvCxnSpPr/>
          <p:nvPr/>
        </p:nvCxnSpPr>
        <p:spPr>
          <a:xfrm>
            <a:off x="8003763" y="1233281"/>
            <a:ext cx="0" cy="4865369"/>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Date Placeholder 6"/>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defRPr/>
            </a:pPr>
            <a:fld id="{27BE5575-4215-476F-8D7B-AD4FC39B77BD}" type="datetime1">
              <a:rPr kumimoji="0" lang="en-US" sz="900" b="0" i="0" u="none" strike="noStrike" kern="1200" cap="none" spc="0" normalizeH="0" baseline="0" noProof="0" smtClean="0">
                <a:ln>
                  <a:noFill/>
                </a:ln>
                <a:solidFill>
                  <a:srgbClr val="225792"/>
                </a:solidFill>
                <a:effectLst/>
                <a:uLnTx/>
                <a:uFillTx/>
                <a:latin typeface="Arial" panose="020B0604020202020204"/>
                <a:ea typeface="+mn-ea"/>
                <a:cs typeface="+mn-cs"/>
              </a:rPr>
              <a:t>2/28/2019</a:t>
            </a:fld>
            <a:endParaRPr kumimoji="0" lang="en-US" sz="900" b="0" i="0" u="none" strike="noStrike" kern="1200" cap="none" spc="0" normalizeH="0" baseline="0" noProof="0" dirty="0">
              <a:ln>
                <a:noFill/>
              </a:ln>
              <a:solidFill>
                <a:srgbClr val="225792"/>
              </a:solidFill>
              <a:effectLst/>
              <a:uLnTx/>
              <a:uFillTx/>
              <a:latin typeface="Arial" panose="020B0604020202020204"/>
              <a:ea typeface="+mn-ea"/>
              <a:cs typeface="+mn-cs"/>
            </a:endParaRPr>
          </a:p>
        </p:txBody>
      </p:sp>
      <p:sp>
        <p:nvSpPr>
          <p:cNvPr id="9" name="Oval 8"/>
          <p:cNvSpPr/>
          <p:nvPr/>
        </p:nvSpPr>
        <p:spPr>
          <a:xfrm>
            <a:off x="10801558" y="3415088"/>
            <a:ext cx="551543" cy="514350"/>
          </a:xfrm>
          <a:prstGeom prst="ellipse">
            <a:avLst/>
          </a:prstGeom>
          <a:solidFill>
            <a:schemeClr val="bg1"/>
          </a:solid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0070C0"/>
                </a:solidFill>
                <a:effectLst/>
                <a:uLnTx/>
                <a:uFillTx/>
                <a:latin typeface="Arial" panose="020B0604020202020204"/>
                <a:ea typeface="+mn-ea"/>
                <a:cs typeface="+mn-cs"/>
              </a:rPr>
              <a:t>DUT</a:t>
            </a:r>
            <a:endParaRPr kumimoji="0" lang="en-US" sz="3600" b="0" i="0" u="none" strike="noStrike" kern="1200" cap="none" spc="0" normalizeH="0" baseline="0" noProof="0" dirty="0">
              <a:ln>
                <a:noFill/>
              </a:ln>
              <a:solidFill>
                <a:srgbClr val="0070C0"/>
              </a:solidFill>
              <a:effectLst/>
              <a:uLnTx/>
              <a:uFillTx/>
              <a:latin typeface="Arial" panose="020B0604020202020204"/>
              <a:ea typeface="+mn-ea"/>
              <a:cs typeface="+mn-cs"/>
            </a:endParaRPr>
          </a:p>
        </p:txBody>
      </p:sp>
      <p:sp>
        <p:nvSpPr>
          <p:cNvPr id="10" name="TextBox 9"/>
          <p:cNvSpPr txBox="1"/>
          <p:nvPr/>
        </p:nvSpPr>
        <p:spPr>
          <a:xfrm>
            <a:off x="10537069" y="4580043"/>
            <a:ext cx="1025922" cy="1107996"/>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Tx emission</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sng"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TRP limit: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-36 dBm / MHz</a:t>
            </a:r>
          </a:p>
          <a:p>
            <a:pPr marL="0" marR="0" lvl="0" indent="0" algn="ctr" defTabSz="914400" rtl="0" eaLnBrk="1" fontAlgn="auto" latinLnBrk="0" hangingPunct="1">
              <a:lnSpc>
                <a:spcPct val="100000"/>
              </a:lnSpc>
              <a:spcBef>
                <a:spcPts val="0"/>
              </a:spcBef>
              <a:spcAft>
                <a:spcPts val="0"/>
              </a:spcAft>
              <a:buClrTx/>
              <a:buSzTx/>
              <a:buFontTx/>
              <a:buNone/>
              <a:defRPr/>
            </a:pPr>
            <a:endParaRPr lang="en-US" sz="1200" dirty="0">
              <a:solidFill>
                <a:prstClr val="black">
                  <a:lumMod val="85000"/>
                  <a:lumOff val="15000"/>
                </a:prstClr>
              </a:solidFill>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sng" strike="noStrike" kern="1200" cap="none" spc="0" normalizeH="0" baseline="0" noProof="0" dirty="0" err="1">
                <a:ln>
                  <a:noFill/>
                </a:ln>
                <a:solidFill>
                  <a:prstClr val="black">
                    <a:lumMod val="85000"/>
                    <a:lumOff val="15000"/>
                  </a:prstClr>
                </a:solidFill>
                <a:effectLst/>
                <a:uLnTx/>
                <a:uFillTx/>
                <a:latin typeface="Arial" panose="020B0604020202020204"/>
                <a:ea typeface="+mn-ea"/>
                <a:cs typeface="+mn-cs"/>
              </a:rPr>
              <a:t>Txoff</a:t>
            </a:r>
            <a:r>
              <a:rPr kumimoji="0" lang="en-US" sz="1200" b="0" i="0" u="sng"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 gain</a:t>
            </a:r>
          </a:p>
          <a:p>
            <a:pPr marL="0" marR="0" lvl="0" indent="0" algn="ctr" defTabSz="914400" rtl="0" eaLnBrk="1" fontAlgn="auto" latinLnBrk="0" hangingPunct="1">
              <a:lnSpc>
                <a:spcPct val="100000"/>
              </a:lnSpc>
              <a:spcBef>
                <a:spcPts val="0"/>
              </a:spcBef>
              <a:spcAft>
                <a:spcPts val="0"/>
              </a:spcAft>
              <a:buClrTx/>
              <a:buSzTx/>
              <a:buFontTx/>
              <a:buNone/>
              <a:defRPr/>
            </a:pPr>
            <a:r>
              <a:rPr lang="en-US" sz="1200" dirty="0">
                <a:solidFill>
                  <a:prstClr val="black">
                    <a:lumMod val="85000"/>
                    <a:lumOff val="15000"/>
                  </a:prstClr>
                </a:solidFill>
                <a:latin typeface="Arial" panose="020B0604020202020204"/>
              </a:rPr>
              <a:t>27dB</a:t>
            </a:r>
            <a:endPar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endParaRPr>
          </a:p>
        </p:txBody>
      </p:sp>
      <p:sp>
        <p:nvSpPr>
          <p:cNvPr id="12" name="TextBox 11"/>
          <p:cNvSpPr txBox="1"/>
          <p:nvPr/>
        </p:nvSpPr>
        <p:spPr>
          <a:xfrm>
            <a:off x="8801294" y="3264801"/>
            <a:ext cx="1065997" cy="5078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sng"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OTA loss</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 68dB @ 28 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71dB @ 40 GHz</a:t>
            </a:r>
          </a:p>
        </p:txBody>
      </p:sp>
      <p:sp>
        <p:nvSpPr>
          <p:cNvPr id="14" name="TextBox 13"/>
          <p:cNvSpPr txBox="1"/>
          <p:nvPr/>
        </p:nvSpPr>
        <p:spPr>
          <a:xfrm>
            <a:off x="8055149" y="3161718"/>
            <a:ext cx="636393" cy="169277"/>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10dB gain</a:t>
            </a:r>
          </a:p>
        </p:txBody>
      </p:sp>
      <p:sp>
        <p:nvSpPr>
          <p:cNvPr id="1045" name="TextBox 1044"/>
          <p:cNvSpPr txBox="1"/>
          <p:nvPr/>
        </p:nvSpPr>
        <p:spPr>
          <a:xfrm>
            <a:off x="3897256" y="2969660"/>
            <a:ext cx="1611018" cy="55399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Cable Loss (4m cables)</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10 dB @ 28GHz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12 dB @ 40GHz</a:t>
            </a:r>
          </a:p>
        </p:txBody>
      </p:sp>
      <p:sp>
        <p:nvSpPr>
          <p:cNvPr id="81" name="TextBox 80"/>
          <p:cNvSpPr txBox="1"/>
          <p:nvPr/>
        </p:nvSpPr>
        <p:spPr>
          <a:xfrm>
            <a:off x="1164473" y="3923702"/>
            <a:ext cx="3167534" cy="6463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sng" strike="noStrike" kern="1200" cap="none" spc="0" normalizeH="0" baseline="0" noProof="0" dirty="0" err="1">
                <a:ln>
                  <a:noFill/>
                </a:ln>
                <a:solidFill>
                  <a:prstClr val="black"/>
                </a:solidFill>
                <a:effectLst/>
                <a:uLnTx/>
                <a:uFillTx/>
                <a:latin typeface="Arial" panose="020B0604020202020204"/>
                <a:ea typeface="+mn-ea"/>
                <a:cs typeface="+mn-cs"/>
              </a:rPr>
              <a:t>Avg</a:t>
            </a:r>
            <a:r>
              <a:rPr kumimoji="0" lang="en-US" sz="1400" b="0" i="0" u="sng" strike="noStrike" kern="1200" cap="none" spc="0" normalizeH="0" baseline="0" noProof="0" dirty="0">
                <a:ln>
                  <a:noFill/>
                </a:ln>
                <a:solidFill>
                  <a:prstClr val="black"/>
                </a:solidFill>
                <a:effectLst/>
                <a:uLnTx/>
                <a:uFillTx/>
                <a:latin typeface="Arial" panose="020B0604020202020204"/>
                <a:ea typeface="+mn-ea"/>
                <a:cs typeface="+mn-cs"/>
              </a:rPr>
              <a:t> noise level</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-162dBm + 60dB = -102 dBm @ 28GHz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-156dBm + 60dB = -96 dBm @ 40GHz</a:t>
            </a:r>
          </a:p>
        </p:txBody>
      </p:sp>
      <p:sp>
        <p:nvSpPr>
          <p:cNvPr id="82" name="TextBox 81"/>
          <p:cNvSpPr txBox="1"/>
          <p:nvPr/>
        </p:nvSpPr>
        <p:spPr>
          <a:xfrm>
            <a:off x="419933" y="2244033"/>
            <a:ext cx="1320875" cy="80791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0 dB Input </a:t>
            </a:r>
            <a:r>
              <a:rPr kumimoji="0" lang="en-US" sz="1050" b="0" i="0" u="none" strike="noStrike" kern="1200" cap="none" spc="0" normalizeH="0" baseline="0" noProof="0" dirty="0" err="1">
                <a:ln>
                  <a:noFill/>
                </a:ln>
                <a:solidFill>
                  <a:prstClr val="black">
                    <a:lumMod val="85000"/>
                    <a:lumOff val="15000"/>
                  </a:prstClr>
                </a:solidFill>
                <a:effectLst/>
                <a:uLnTx/>
                <a:uFillTx/>
                <a:latin typeface="Arial" panose="020B0604020202020204"/>
                <a:ea typeface="+mn-ea"/>
                <a:cs typeface="+mn-cs"/>
              </a:rPr>
              <a:t>atten</a:t>
            </a:r>
            <a:endPar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Low Noise Path</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Noise Floor Extension</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RMS detector</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1 MHz RBW</a:t>
            </a:r>
          </a:p>
        </p:txBody>
      </p:sp>
      <mc:AlternateContent xmlns:mc="http://schemas.openxmlformats.org/markup-compatibility/2006" xmlns:a14="http://schemas.microsoft.com/office/drawing/2010/main">
        <mc:Choice Requires="a14">
          <p:sp>
            <p:nvSpPr>
              <p:cNvPr id="35" name="TextBox 34">
                <a:extLst/>
              </p:cNvPr>
              <p:cNvSpPr txBox="1"/>
              <p:nvPr/>
            </p:nvSpPr>
            <p:spPr>
              <a:xfrm>
                <a:off x="8938031" y="3861493"/>
                <a:ext cx="857330" cy="3572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t>( </m:t>
                    </m:r>
                    <m:f>
                      <m:fPr>
                        <m:ctrlPr>
                          <a:rPr kumimoji="0" lang="en-US"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ctrlPr>
                      </m:fPr>
                      <m:num>
                        <m:r>
                          <a:rPr kumimoji="0" lang="en-US"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t>𝑐</m:t>
                        </m:r>
                      </m:num>
                      <m:den>
                        <m:r>
                          <a:rPr kumimoji="0" lang="en-US"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t>4</m:t>
                        </m:r>
                        <m:r>
                          <m:rPr>
                            <m:sty m:val="p"/>
                          </m:rPr>
                          <a:rPr kumimoji="0" lang="el-GR"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t>π</m:t>
                        </m:r>
                        <m:r>
                          <a:rPr kumimoji="0" lang="en-US"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t>𝑓𝑑</m:t>
                        </m:r>
                      </m:den>
                    </m:f>
                    <m:r>
                      <a:rPr kumimoji="0" lang="en-US" sz="1600" b="0" i="1" u="none" strike="noStrike" kern="1200" cap="none" spc="0" normalizeH="0" baseline="0" noProof="0" smtClean="0">
                        <a:ln>
                          <a:noFill/>
                        </a:ln>
                        <a:solidFill>
                          <a:prstClr val="black">
                            <a:lumMod val="85000"/>
                            <a:lumOff val="15000"/>
                          </a:prstClr>
                        </a:solidFill>
                        <a:effectLst/>
                        <a:uLnTx/>
                        <a:uFillTx/>
                        <a:latin typeface="Cambria Math" panose="02040503050406030204" pitchFamily="18" charset="0"/>
                        <a:ea typeface="+mn-ea"/>
                        <a:cs typeface="+mn-cs"/>
                      </a:rPr>
                      <m:t> </m:t>
                    </m:r>
                  </m:oMath>
                </a14:m>
                <a:r>
                  <a:rPr kumimoji="0" lang="en-US" sz="16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a:t>
                </a:r>
                <a:r>
                  <a:rPr kumimoji="0" lang="en-US" sz="1600" b="0" i="0" u="none" strike="noStrike" kern="1200" cap="none" spc="0" normalizeH="0" baseline="30000" noProof="0" dirty="0">
                    <a:ln>
                      <a:noFill/>
                    </a:ln>
                    <a:solidFill>
                      <a:prstClr val="black">
                        <a:lumMod val="85000"/>
                        <a:lumOff val="15000"/>
                      </a:prstClr>
                    </a:solidFill>
                    <a:effectLst/>
                    <a:uLnTx/>
                    <a:uFillTx/>
                    <a:latin typeface="Arial" panose="020B0604020202020204"/>
                    <a:ea typeface="+mn-ea"/>
                    <a:cs typeface="+mn-cs"/>
                  </a:rPr>
                  <a:t>2</a:t>
                </a:r>
                <a:endParaRPr kumimoji="0" lang="en-US" sz="1200" b="0" i="0" u="none" strike="noStrike" kern="1200" cap="none" spc="0" normalizeH="0" baseline="30000" noProof="0" dirty="0" err="1">
                  <a:ln>
                    <a:noFill/>
                  </a:ln>
                  <a:solidFill>
                    <a:prstClr val="black">
                      <a:lumMod val="85000"/>
                      <a:lumOff val="15000"/>
                    </a:prstClr>
                  </a:solidFill>
                  <a:effectLst/>
                  <a:uLnTx/>
                  <a:uFillTx/>
                  <a:latin typeface="Arial" panose="020B0604020202020204"/>
                  <a:ea typeface="+mn-ea"/>
                  <a:cs typeface="+mn-cs"/>
                </a:endParaRPr>
              </a:p>
            </p:txBody>
          </p:sp>
        </mc:Choice>
        <mc:Fallback xmlns="">
          <p:sp>
            <p:nvSpPr>
              <p:cNvPr id="35" name="TextBox 34"/>
              <p:cNvSpPr txBox="1">
                <a:spLocks noRot="1" noChangeAspect="1" noMove="1" noResize="1" noEditPoints="1" noAdjustHandles="1" noChangeArrowheads="1" noChangeShapeType="1" noTextEdit="1"/>
              </p:cNvSpPr>
              <p:nvPr/>
            </p:nvSpPr>
            <p:spPr>
              <a:xfrm>
                <a:off x="8938031" y="3861493"/>
                <a:ext cx="857330" cy="357277"/>
              </a:xfrm>
              <a:prstGeom prst="rect">
                <a:avLst/>
              </a:prstGeom>
              <a:blipFill rotWithShape="1">
                <a:blip r:embed="rId2"/>
                <a:stretch>
                  <a:fillRect l="-10638" t="-8475" b="-18644"/>
                </a:stretch>
              </a:blipFill>
            </p:spPr>
            <p:txBody>
              <a:bodyPr/>
              <a:lstStyle/>
              <a:p>
                <a:r>
                  <a:rPr lang="en-US">
                    <a:noFill/>
                  </a:rPr>
                  <a:t> </a:t>
                </a:r>
                <a:endParaRPr lang="en-US">
                  <a:noFill/>
                </a:endParaRPr>
              </a:p>
            </p:txBody>
          </p:sp>
        </mc:Fallback>
      </mc:AlternateContent>
      <p:sp>
        <p:nvSpPr>
          <p:cNvPr id="34" name="TextBox 33"/>
          <p:cNvSpPr txBox="1"/>
          <p:nvPr/>
        </p:nvSpPr>
        <p:spPr>
          <a:xfrm>
            <a:off x="5885130" y="2086188"/>
            <a:ext cx="843180" cy="24622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7030A0"/>
                </a:solidFill>
                <a:effectLst/>
                <a:uLnTx/>
                <a:uFillTx/>
                <a:latin typeface="Arial" panose="020B0604020202020204"/>
                <a:ea typeface="+mn-ea"/>
                <a:cs typeface="+mn-cs"/>
              </a:rPr>
              <a:t>Chamber</a:t>
            </a:r>
          </a:p>
        </p:txBody>
      </p:sp>
      <p:sp>
        <p:nvSpPr>
          <p:cNvPr id="118" name="TextBox 117"/>
          <p:cNvSpPr txBox="1"/>
          <p:nvPr/>
        </p:nvSpPr>
        <p:spPr>
          <a:xfrm>
            <a:off x="1881545" y="1194051"/>
            <a:ext cx="1831629" cy="48474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sng"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Broadband IF Clipping level </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P</a:t>
            </a:r>
            <a:r>
              <a:rPr kumimoji="0" lang="en-US" sz="1050" b="0" i="0" u="none" strike="noStrike" kern="1200" cap="none" spc="0" normalizeH="0" baseline="-25000" noProof="0" dirty="0">
                <a:ln>
                  <a:noFill/>
                </a:ln>
                <a:solidFill>
                  <a:prstClr val="black">
                    <a:lumMod val="85000"/>
                    <a:lumOff val="15000"/>
                  </a:prstClr>
                </a:solidFill>
                <a:effectLst/>
                <a:uLnTx/>
                <a:uFillTx/>
                <a:latin typeface="Arial" panose="020B0604020202020204"/>
                <a:ea typeface="+mn-ea"/>
                <a:cs typeface="+mn-cs"/>
              </a:rPr>
              <a:t>1dB</a:t>
            </a: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 ~ -30dBm//MHz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in 1 MHz RBW </a:t>
            </a:r>
          </a:p>
        </p:txBody>
      </p:sp>
      <p:sp>
        <p:nvSpPr>
          <p:cNvPr id="67" name="TextBox 66"/>
          <p:cNvSpPr txBox="1"/>
          <p:nvPr/>
        </p:nvSpPr>
        <p:spPr>
          <a:xfrm>
            <a:off x="10169185" y="2880639"/>
            <a:ext cx="1679947" cy="33855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sng"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Tx EIRP levels:</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+50 to +75 dBm / 100 MHz</a:t>
            </a:r>
          </a:p>
        </p:txBody>
      </p:sp>
      <p:sp>
        <p:nvSpPr>
          <p:cNvPr id="68" name="TextBox 67"/>
          <p:cNvSpPr txBox="1"/>
          <p:nvPr/>
        </p:nvSpPr>
        <p:spPr>
          <a:xfrm>
            <a:off x="8201984" y="1203784"/>
            <a:ext cx="2265043" cy="507831"/>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sng" strike="noStrike" kern="1200" cap="none" spc="0" normalizeH="0" baseline="0" noProof="0" dirty="0" err="1">
                <a:ln>
                  <a:noFill/>
                </a:ln>
                <a:solidFill>
                  <a:prstClr val="black">
                    <a:lumMod val="85000"/>
                    <a:lumOff val="15000"/>
                  </a:prstClr>
                </a:solidFill>
                <a:effectLst/>
                <a:uLnTx/>
                <a:uFillTx/>
                <a:latin typeface="Arial" panose="020B0604020202020204"/>
                <a:ea typeface="+mn-ea"/>
                <a:cs typeface="+mn-cs"/>
              </a:rPr>
              <a:t>Tx</a:t>
            </a:r>
            <a:r>
              <a:rPr kumimoji="0" lang="en-US" sz="1100" b="0" i="0" u="sng" strike="noStrike" kern="1200" cap="none" spc="0" normalizeH="0" baseline="-25000" noProof="0" dirty="0" err="1">
                <a:ln>
                  <a:noFill/>
                </a:ln>
                <a:solidFill>
                  <a:prstClr val="black">
                    <a:lumMod val="85000"/>
                    <a:lumOff val="15000"/>
                  </a:prstClr>
                </a:solidFill>
                <a:effectLst/>
                <a:uLnTx/>
                <a:uFillTx/>
                <a:latin typeface="Arial" panose="020B0604020202020204"/>
                <a:ea typeface="+mn-ea"/>
                <a:cs typeface="+mn-cs"/>
              </a:rPr>
              <a:t>on</a:t>
            </a:r>
            <a:r>
              <a:rPr kumimoji="0" lang="en-US" sz="1100" b="0" i="0" u="sng"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 Power out of OMT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 - 8 to +17 dBm/100 MHz @ 28 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-11 to +14 dBm/100 MHz @ 40 GHz</a:t>
            </a:r>
          </a:p>
        </p:txBody>
      </p:sp>
      <p:sp>
        <p:nvSpPr>
          <p:cNvPr id="3" name="TextBox 2"/>
          <p:cNvSpPr txBox="1"/>
          <p:nvPr/>
        </p:nvSpPr>
        <p:spPr>
          <a:xfrm>
            <a:off x="1372382" y="5257842"/>
            <a:ext cx="2751715" cy="1046440"/>
          </a:xfrm>
          <a:prstGeom prst="rect">
            <a:avLst/>
          </a:prstGeom>
          <a:noFill/>
        </p:spPr>
        <p:txBody>
          <a:bodyPr wrap="none" lIns="0" tIns="0" rIns="0" bIns="0" rtlCol="0">
            <a:spAutoFit/>
          </a:bodyPr>
          <a:lstStyle/>
          <a:p>
            <a:pPr algn="l"/>
            <a:r>
              <a:rPr lang="en-US" dirty="0">
                <a:solidFill>
                  <a:srgbClr val="7030A0"/>
                </a:solidFill>
              </a:rPr>
              <a:t>Assumptions:</a:t>
            </a:r>
            <a:br>
              <a:rPr lang="en-US" dirty="0">
                <a:solidFill>
                  <a:srgbClr val="7030A0"/>
                </a:solidFill>
              </a:rPr>
            </a:br>
            <a:r>
              <a:rPr lang="en-US" dirty="0">
                <a:solidFill>
                  <a:srgbClr val="7030A0"/>
                </a:solidFill>
              </a:rPr>
              <a:t>	</a:t>
            </a:r>
            <a:r>
              <a:rPr lang="en-US" sz="1600" dirty="0">
                <a:solidFill>
                  <a:srgbClr val="7030A0"/>
                </a:solidFill>
              </a:rPr>
              <a:t>CATR (~4.5mx3mx3m)</a:t>
            </a:r>
          </a:p>
          <a:p>
            <a:pPr algn="l"/>
            <a:r>
              <a:rPr lang="en-US" dirty="0">
                <a:solidFill>
                  <a:srgbClr val="7030A0"/>
                </a:solidFill>
              </a:rPr>
              <a:t>	       ~</a:t>
            </a:r>
            <a:r>
              <a:rPr lang="en-US" sz="1400" dirty="0">
                <a:solidFill>
                  <a:srgbClr val="7030A0"/>
                </a:solidFill>
              </a:rPr>
              <a:t>1m Quiet Zone</a:t>
            </a:r>
          </a:p>
          <a:p>
            <a:pPr algn="l"/>
            <a:r>
              <a:rPr lang="en-US" sz="1400" dirty="0">
                <a:solidFill>
                  <a:srgbClr val="7030A0"/>
                </a:solidFill>
              </a:rPr>
              <a:t>	         ~ 2m focal length</a:t>
            </a:r>
          </a:p>
        </p:txBody>
      </p:sp>
      <p:sp>
        <p:nvSpPr>
          <p:cNvPr id="4" name="Rectangle 3"/>
          <p:cNvSpPr/>
          <p:nvPr/>
        </p:nvSpPr>
        <p:spPr>
          <a:xfrm>
            <a:off x="1852773" y="2037827"/>
            <a:ext cx="1790935" cy="1133154"/>
          </a:xfrm>
          <a:prstGeom prst="rect">
            <a:avLst/>
          </a:prstGeom>
          <a:no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dirty="0">
                <a:solidFill>
                  <a:schemeClr val="tx1"/>
                </a:solidFill>
              </a:rPr>
              <a:t>Receiver</a:t>
            </a:r>
          </a:p>
        </p:txBody>
      </p:sp>
      <p:grpSp>
        <p:nvGrpSpPr>
          <p:cNvPr id="13" name="Group 12"/>
          <p:cNvGrpSpPr/>
          <p:nvPr/>
        </p:nvGrpSpPr>
        <p:grpSpPr>
          <a:xfrm>
            <a:off x="7788132" y="3454060"/>
            <a:ext cx="671571" cy="383880"/>
            <a:chOff x="6146259" y="2060180"/>
            <a:chExt cx="671571" cy="383880"/>
          </a:xfrm>
          <a:effectLst>
            <a:outerShdw blurRad="50800" dist="38100" dir="2700000" algn="tl" rotWithShape="0">
              <a:prstClr val="black">
                <a:alpha val="40000"/>
              </a:prstClr>
            </a:outerShdw>
          </a:effectLst>
        </p:grpSpPr>
        <p:sp>
          <p:nvSpPr>
            <p:cNvPr id="8" name="Isosceles Triangle 7"/>
            <p:cNvSpPr/>
            <p:nvPr/>
          </p:nvSpPr>
          <p:spPr>
            <a:xfrm rot="16200000">
              <a:off x="6410258" y="2036488"/>
              <a:ext cx="383880" cy="431264"/>
            </a:xfrm>
            <a:prstGeom prst="triangle">
              <a:avLst>
                <a:gd name="adj" fmla="val 48501"/>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dirty="0" err="1"/>
            </a:p>
          </p:txBody>
        </p:sp>
        <p:sp>
          <p:nvSpPr>
            <p:cNvPr id="5" name="Rectangle 4"/>
            <p:cNvSpPr/>
            <p:nvPr/>
          </p:nvSpPr>
          <p:spPr>
            <a:xfrm>
              <a:off x="6146259" y="2075445"/>
              <a:ext cx="431262" cy="347047"/>
            </a:xfrm>
            <a:prstGeom prst="rect">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en-US" sz="1400" dirty="0">
                  <a:solidFill>
                    <a:schemeClr val="tx1"/>
                  </a:solidFill>
                </a:rPr>
                <a:t>OMT</a:t>
              </a:r>
            </a:p>
          </p:txBody>
        </p:sp>
      </p:grpSp>
      <p:sp>
        <p:nvSpPr>
          <p:cNvPr id="21" name="Rectangle 20"/>
          <p:cNvSpPr/>
          <p:nvPr/>
        </p:nvSpPr>
        <p:spPr>
          <a:xfrm>
            <a:off x="5753636" y="2050239"/>
            <a:ext cx="6229097" cy="3776829"/>
          </a:xfrm>
          <a:prstGeom prst="rect">
            <a:avLst/>
          </a:prstGeom>
          <a:noFill/>
          <a:ln w="25400">
            <a:solidFill>
              <a:srgbClr val="7030A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dirty="0" err="1"/>
          </a:p>
        </p:txBody>
      </p:sp>
      <p:grpSp>
        <p:nvGrpSpPr>
          <p:cNvPr id="107" name="Group 106"/>
          <p:cNvGrpSpPr/>
          <p:nvPr/>
        </p:nvGrpSpPr>
        <p:grpSpPr>
          <a:xfrm>
            <a:off x="7115476" y="3395546"/>
            <a:ext cx="491846" cy="492600"/>
            <a:chOff x="2215691" y="3042372"/>
            <a:chExt cx="427141" cy="497663"/>
          </a:xfrm>
        </p:grpSpPr>
        <p:sp>
          <p:nvSpPr>
            <p:cNvPr id="124" name="Rectangle 123"/>
            <p:cNvSpPr/>
            <p:nvPr/>
          </p:nvSpPr>
          <p:spPr>
            <a:xfrm>
              <a:off x="2258646" y="3133975"/>
              <a:ext cx="384186" cy="349516"/>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en-US" dirty="0" err="1"/>
            </a:p>
          </p:txBody>
        </p:sp>
        <p:grpSp>
          <p:nvGrpSpPr>
            <p:cNvPr id="125" name="Group 124"/>
            <p:cNvGrpSpPr/>
            <p:nvPr/>
          </p:nvGrpSpPr>
          <p:grpSpPr>
            <a:xfrm>
              <a:off x="2215691" y="3042372"/>
              <a:ext cx="287514" cy="497663"/>
              <a:chOff x="4726753" y="2891800"/>
              <a:chExt cx="406124" cy="717827"/>
            </a:xfrm>
          </p:grpSpPr>
          <p:cxnSp>
            <p:nvCxnSpPr>
              <p:cNvPr id="126" name="Straight Connector 125"/>
              <p:cNvCxnSpPr/>
              <p:nvPr/>
            </p:nvCxnSpPr>
            <p:spPr>
              <a:xfrm>
                <a:off x="5058775" y="3400452"/>
                <a:ext cx="0" cy="209175"/>
              </a:xfrm>
              <a:prstGeom prst="line">
                <a:avLst/>
              </a:prstGeom>
              <a:ln w="19050">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726753" y="3272170"/>
                <a:ext cx="155080" cy="0"/>
              </a:xfrm>
              <a:prstGeom prst="line">
                <a:avLst/>
              </a:prstGeom>
              <a:ln w="1905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4905151" y="3207758"/>
                <a:ext cx="227726" cy="8883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5065066" y="2891800"/>
                <a:ext cx="0" cy="245760"/>
              </a:xfrm>
              <a:prstGeom prst="line">
                <a:avLst/>
              </a:prstGeom>
              <a:ln w="19050">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cxnSp>
        <p:nvCxnSpPr>
          <p:cNvPr id="29" name="Connector: Elbow 28"/>
          <p:cNvCxnSpPr>
            <a:stCxn id="5" idx="2"/>
            <a:endCxn id="124" idx="2"/>
          </p:cNvCxnSpPr>
          <p:nvPr/>
        </p:nvCxnSpPr>
        <p:spPr>
          <a:xfrm rot="5400000">
            <a:off x="7687048" y="3515459"/>
            <a:ext cx="15803" cy="617629"/>
          </a:xfrm>
          <a:prstGeom prst="bentConnector3">
            <a:avLst>
              <a:gd name="adj1" fmla="val 872663"/>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Connector: Elbow 31"/>
          <p:cNvCxnSpPr>
            <a:stCxn id="5" idx="0"/>
            <a:endCxn id="124" idx="0"/>
          </p:cNvCxnSpPr>
          <p:nvPr/>
        </p:nvCxnSpPr>
        <p:spPr>
          <a:xfrm rot="16200000" flipH="1" flipV="1">
            <a:off x="7686504" y="3168955"/>
            <a:ext cx="16890" cy="617629"/>
          </a:xfrm>
          <a:prstGeom prst="bentConnector3">
            <a:avLst>
              <a:gd name="adj1" fmla="val -744677"/>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6706561" y="2751710"/>
            <a:ext cx="1261564" cy="553998"/>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Switch/Cable Loss</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2 dB @ 28GHz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4 dB @ 40GHz</a:t>
            </a:r>
          </a:p>
        </p:txBody>
      </p:sp>
      <p:cxnSp>
        <p:nvCxnSpPr>
          <p:cNvPr id="65" name="Connector: Elbow 64"/>
          <p:cNvCxnSpPr>
            <a:stCxn id="4" idx="2"/>
            <a:endCxn id="124" idx="1"/>
          </p:cNvCxnSpPr>
          <p:nvPr/>
        </p:nvCxnSpPr>
        <p:spPr>
          <a:xfrm rot="16200000" flipH="1">
            <a:off x="4712482" y="1206740"/>
            <a:ext cx="488216" cy="4416698"/>
          </a:xfrm>
          <a:prstGeom prst="bentConnector2">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6357255" y="4713406"/>
            <a:ext cx="1516441" cy="86177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400" dirty="0">
                <a:solidFill>
                  <a:prstClr val="black"/>
                </a:solidFill>
                <a:latin typeface="Arial" panose="020B0604020202020204"/>
              </a:rPr>
              <a:t>System </a:t>
            </a:r>
            <a:r>
              <a:rPr kumimoji="0" lang="en-US" sz="1400" b="0" i="0" strike="noStrike" kern="1200" cap="none" spc="0" normalizeH="0" baseline="0" noProof="0" dirty="0">
                <a:ln>
                  <a:noFill/>
                </a:ln>
                <a:solidFill>
                  <a:prstClr val="black"/>
                </a:solidFill>
                <a:effectLst/>
                <a:uLnTx/>
                <a:uFillTx/>
                <a:latin typeface="Arial" panose="020B0604020202020204"/>
                <a:ea typeface="+mn-ea"/>
                <a:cs typeface="+mn-cs"/>
              </a:rPr>
              <a:t>Avg </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sng" strike="noStrike" kern="1200" cap="none" spc="0" normalizeH="0" baseline="0" noProof="0" dirty="0">
                <a:ln>
                  <a:noFill/>
                </a:ln>
                <a:solidFill>
                  <a:prstClr val="black"/>
                </a:solidFill>
                <a:effectLst/>
                <a:uLnTx/>
                <a:uFillTx/>
                <a:latin typeface="Arial" panose="020B0604020202020204"/>
                <a:ea typeface="+mn-ea"/>
                <a:cs typeface="+mn-cs"/>
              </a:rPr>
              <a:t>noise level at OMT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-90 dBm @ 28GHz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-80 dBm @ 40GHz</a:t>
            </a:r>
          </a:p>
        </p:txBody>
      </p:sp>
      <p:sp>
        <p:nvSpPr>
          <p:cNvPr id="136" name="TextBox 135"/>
          <p:cNvSpPr txBox="1"/>
          <p:nvPr/>
        </p:nvSpPr>
        <p:spPr>
          <a:xfrm>
            <a:off x="8119058" y="4700309"/>
            <a:ext cx="1934825" cy="86177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strike="noStrike" kern="1200" cap="none" spc="0" normalizeH="0" baseline="0" noProof="0" dirty="0" err="1">
                <a:ln>
                  <a:noFill/>
                </a:ln>
                <a:solidFill>
                  <a:prstClr val="black"/>
                </a:solidFill>
                <a:effectLst/>
                <a:uLnTx/>
                <a:uFillTx/>
                <a:latin typeface="Arial" panose="020B0604020202020204"/>
                <a:ea typeface="+mn-ea"/>
                <a:cs typeface="+mn-cs"/>
              </a:rPr>
              <a:t>Txoff</a:t>
            </a:r>
            <a:r>
              <a:rPr kumimoji="0" lang="en-US" sz="1400" b="0" i="0" strike="noStrike" kern="1200" cap="none" spc="0" normalizeH="0" baseline="0" noProof="0" dirty="0">
                <a:ln>
                  <a:noFill/>
                </a:ln>
                <a:solidFill>
                  <a:prstClr val="black"/>
                </a:solidFill>
                <a:effectLst/>
                <a:uLnTx/>
                <a:uFillTx/>
                <a:latin typeface="Arial" panose="020B0604020202020204"/>
                <a:ea typeface="+mn-ea"/>
                <a:cs typeface="+mn-cs"/>
              </a:rPr>
              <a:t> emission </a:t>
            </a:r>
          </a:p>
          <a:p>
            <a:pPr marL="0" marR="0" lvl="0" indent="0" algn="ctr" defTabSz="914400" rtl="0" eaLnBrk="1" fontAlgn="auto" latinLnBrk="0" hangingPunct="1">
              <a:lnSpc>
                <a:spcPct val="100000"/>
              </a:lnSpc>
              <a:spcBef>
                <a:spcPts val="0"/>
              </a:spcBef>
              <a:spcAft>
                <a:spcPts val="0"/>
              </a:spcAft>
              <a:buClrTx/>
              <a:buSzTx/>
              <a:buFontTx/>
              <a:buNone/>
              <a:defRPr/>
            </a:pPr>
            <a:r>
              <a:rPr lang="en-US" sz="1400" u="sng" dirty="0">
                <a:solidFill>
                  <a:prstClr val="black"/>
                </a:solidFill>
                <a:latin typeface="Arial" panose="020B0604020202020204"/>
              </a:rPr>
              <a:t>        at OMT      </a:t>
            </a:r>
            <a:endParaRPr kumimoji="0" lang="en-US" sz="1400" b="0" i="0" u="sng"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-67 dBm/MHz @ 28GHz</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-70 dBm/MHz @ 40GHz</a:t>
            </a:r>
          </a:p>
        </p:txBody>
      </p:sp>
      <p:sp>
        <p:nvSpPr>
          <p:cNvPr id="140" name="Title 1"/>
          <p:cNvSpPr>
            <a:spLocks noGrp="1"/>
          </p:cNvSpPr>
          <p:nvPr>
            <p:ph type="title"/>
          </p:nvPr>
        </p:nvSpPr>
        <p:spPr>
          <a:xfrm>
            <a:off x="180401" y="157016"/>
            <a:ext cx="9686888" cy="514350"/>
          </a:xfrm>
        </p:spPr>
        <p:txBody>
          <a:bodyPr/>
          <a:lstStyle/>
          <a:p>
            <a:pPr algn="ctr"/>
            <a:r>
              <a:rPr lang="en-US" sz="3000" b="1" dirty="0" err="1">
                <a:latin typeface="+mj-lt"/>
              </a:rPr>
              <a:t>Txoff</a:t>
            </a:r>
            <a:r>
              <a:rPr lang="en-US" sz="3000" b="1" dirty="0">
                <a:latin typeface="+mj-lt"/>
              </a:rPr>
              <a:t> Link Budget Analysis w/ 27dB </a:t>
            </a:r>
            <a:r>
              <a:rPr lang="en-US" sz="3000" b="1" dirty="0" err="1">
                <a:latin typeface="+mj-lt"/>
              </a:rPr>
              <a:t>Tx</a:t>
            </a:r>
            <a:r>
              <a:rPr lang="en-US" sz="3000" b="1" baseline="-25000" dirty="0" err="1">
                <a:latin typeface="+mj-lt"/>
              </a:rPr>
              <a:t>off</a:t>
            </a:r>
            <a:r>
              <a:rPr lang="en-US" sz="3000" b="1" dirty="0">
                <a:latin typeface="+mj-lt"/>
              </a:rPr>
              <a:t> Relaxation (example)</a:t>
            </a:r>
          </a:p>
        </p:txBody>
      </p:sp>
      <p:sp>
        <p:nvSpPr>
          <p:cNvPr id="141" name="TextBox 140"/>
          <p:cNvSpPr txBox="1"/>
          <p:nvPr/>
        </p:nvSpPr>
        <p:spPr>
          <a:xfrm>
            <a:off x="6014609" y="1160825"/>
            <a:ext cx="1790934" cy="484748"/>
          </a:xfrm>
          <a:prstGeom prst="rect">
            <a:avLst/>
          </a:prstGeom>
          <a:noFill/>
        </p:spPr>
        <p:txBody>
          <a:bodyPr wrap="square" lIns="0" tIns="0" rIns="0" bIns="0" rtlCol="0">
            <a:spAutoFit/>
          </a:bodyPr>
          <a:lstStyle/>
          <a:p>
            <a:pPr algn="ctr"/>
            <a:r>
              <a:rPr lang="en-US" sz="1050" u="sng" dirty="0">
                <a:solidFill>
                  <a:prstClr val="black">
                    <a:lumMod val="85000"/>
                    <a:lumOff val="15000"/>
                  </a:prstClr>
                </a:solidFill>
                <a:latin typeface="Arial" panose="020B0604020202020204"/>
              </a:rPr>
              <a:t>Broadband IF Clipping level </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P</a:t>
            </a:r>
            <a:r>
              <a:rPr kumimoji="0" lang="en-US" sz="1050" b="0" i="0" u="none" strike="noStrike" kern="1200" cap="none" spc="0" normalizeH="0" baseline="-25000" noProof="0" dirty="0">
                <a:ln>
                  <a:noFill/>
                </a:ln>
                <a:solidFill>
                  <a:prstClr val="black">
                    <a:lumMod val="85000"/>
                    <a:lumOff val="15000"/>
                  </a:prstClr>
                </a:solidFill>
                <a:effectLst/>
                <a:uLnTx/>
                <a:uFillTx/>
                <a:latin typeface="Arial" panose="020B0604020202020204"/>
                <a:ea typeface="+mn-ea"/>
                <a:cs typeface="+mn-cs"/>
              </a:rPr>
              <a:t>1dB</a:t>
            </a:r>
            <a:r>
              <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rPr>
              <a:t>= ~ -20dBm//MHz</a:t>
            </a:r>
          </a:p>
          <a:p>
            <a:pPr marL="0" marR="0" lvl="0" indent="0" algn="ctr" defTabSz="914400" rtl="0" eaLnBrk="1" fontAlgn="auto" latinLnBrk="0" hangingPunct="1">
              <a:lnSpc>
                <a:spcPct val="100000"/>
              </a:lnSpc>
              <a:spcBef>
                <a:spcPts val="0"/>
              </a:spcBef>
              <a:spcAft>
                <a:spcPts val="0"/>
              </a:spcAft>
              <a:buClrTx/>
              <a:buSzTx/>
              <a:buFontTx/>
              <a:buNone/>
              <a:defRPr/>
            </a:pPr>
            <a:r>
              <a:rPr lang="en-US" sz="1050" dirty="0">
                <a:solidFill>
                  <a:prstClr val="black">
                    <a:lumMod val="85000"/>
                    <a:lumOff val="15000"/>
                  </a:prstClr>
                </a:solidFill>
                <a:latin typeface="Arial" panose="020B0604020202020204"/>
              </a:rPr>
              <a:t>~ -16dBm/MHz</a:t>
            </a:r>
            <a:endParaRPr kumimoji="0" lang="en-US" sz="1050" b="0" i="0" u="none" strike="noStrike" kern="1200" cap="none" spc="0" normalizeH="0" baseline="0" noProof="0" dirty="0">
              <a:ln>
                <a:noFill/>
              </a:ln>
              <a:solidFill>
                <a:prstClr val="black">
                  <a:lumMod val="85000"/>
                  <a:lumOff val="15000"/>
                </a:prstClr>
              </a:solidFill>
              <a:effectLst/>
              <a:uLnTx/>
              <a:uFillTx/>
              <a:latin typeface="Arial" panose="020B0604020202020204"/>
              <a:ea typeface="+mn-ea"/>
              <a:cs typeface="+mn-cs"/>
            </a:endParaRPr>
          </a:p>
        </p:txBody>
      </p:sp>
      <p:sp>
        <p:nvSpPr>
          <p:cNvPr id="1028" name="TextBox 1027"/>
          <p:cNvSpPr txBox="1"/>
          <p:nvPr/>
        </p:nvSpPr>
        <p:spPr>
          <a:xfrm>
            <a:off x="7485993" y="6083762"/>
            <a:ext cx="1035540" cy="169277"/>
          </a:xfrm>
          <a:prstGeom prst="rect">
            <a:avLst/>
          </a:prstGeom>
          <a:noFill/>
        </p:spPr>
        <p:txBody>
          <a:bodyPr wrap="none" lIns="0" tIns="0" rIns="0" bIns="0" rtlCol="0">
            <a:spAutoFit/>
          </a:bodyPr>
          <a:lstStyle/>
          <a:p>
            <a:pPr algn="l"/>
            <a:r>
              <a:rPr lang="en-US" sz="1100" dirty="0">
                <a:solidFill>
                  <a:schemeClr val="tx1">
                    <a:lumMod val="85000"/>
                    <a:lumOff val="15000"/>
                  </a:schemeClr>
                </a:solidFill>
              </a:rPr>
              <a:t>Reference plane</a:t>
            </a:r>
          </a:p>
        </p:txBody>
      </p:sp>
      <p:sp>
        <p:nvSpPr>
          <p:cNvPr id="1030" name="TextBox 1029"/>
          <p:cNvSpPr txBox="1"/>
          <p:nvPr/>
        </p:nvSpPr>
        <p:spPr>
          <a:xfrm>
            <a:off x="7262388" y="3353880"/>
            <a:ext cx="76944" cy="138499"/>
          </a:xfrm>
          <a:prstGeom prst="rect">
            <a:avLst/>
          </a:prstGeom>
          <a:noFill/>
        </p:spPr>
        <p:txBody>
          <a:bodyPr wrap="square" lIns="0" tIns="0" rIns="0" bIns="0" rtlCol="0">
            <a:spAutoFit/>
          </a:bodyPr>
          <a:lstStyle/>
          <a:p>
            <a:pPr algn="l"/>
            <a:r>
              <a:rPr lang="en-US" sz="900" dirty="0">
                <a:solidFill>
                  <a:schemeClr val="tx1">
                    <a:lumMod val="85000"/>
                    <a:lumOff val="15000"/>
                  </a:schemeClr>
                </a:solidFill>
              </a:rPr>
              <a:t>V</a:t>
            </a:r>
          </a:p>
        </p:txBody>
      </p:sp>
      <p:sp>
        <p:nvSpPr>
          <p:cNvPr id="145" name="TextBox 144"/>
          <p:cNvSpPr txBox="1"/>
          <p:nvPr/>
        </p:nvSpPr>
        <p:spPr>
          <a:xfrm>
            <a:off x="7255789" y="3842352"/>
            <a:ext cx="76944" cy="138499"/>
          </a:xfrm>
          <a:prstGeom prst="rect">
            <a:avLst/>
          </a:prstGeom>
          <a:noFill/>
        </p:spPr>
        <p:txBody>
          <a:bodyPr wrap="square" lIns="0" tIns="0" rIns="0" bIns="0" rtlCol="0">
            <a:spAutoFit/>
          </a:bodyPr>
          <a:lstStyle/>
          <a:p>
            <a:pPr algn="l"/>
            <a:r>
              <a:rPr lang="en-US" sz="900" dirty="0">
                <a:solidFill>
                  <a:schemeClr val="tx1">
                    <a:lumMod val="85000"/>
                    <a:lumOff val="15000"/>
                  </a:schemeClr>
                </a:solidFill>
              </a:rPr>
              <a:t>H</a:t>
            </a:r>
          </a:p>
        </p:txBody>
      </p:sp>
      <p:sp>
        <p:nvSpPr>
          <p:cNvPr id="1034" name="TextBox 1033"/>
          <p:cNvSpPr txBox="1"/>
          <p:nvPr/>
        </p:nvSpPr>
        <p:spPr>
          <a:xfrm>
            <a:off x="11276052" y="4092255"/>
            <a:ext cx="573875" cy="246221"/>
          </a:xfrm>
          <a:prstGeom prst="rect">
            <a:avLst/>
          </a:prstGeom>
          <a:noFill/>
        </p:spPr>
        <p:txBody>
          <a:bodyPr wrap="none" lIns="0" tIns="0" rIns="0" bIns="0" rtlCol="0">
            <a:spAutoFit/>
          </a:bodyPr>
          <a:lstStyle/>
          <a:p>
            <a:pPr algn="ctr"/>
            <a:r>
              <a:rPr lang="en-US" sz="800" dirty="0">
                <a:solidFill>
                  <a:schemeClr val="tx1">
                    <a:lumMod val="85000"/>
                    <a:lumOff val="15000"/>
                  </a:schemeClr>
                </a:solidFill>
              </a:rPr>
              <a:t>Gate trigger </a:t>
            </a:r>
          </a:p>
          <a:p>
            <a:pPr algn="ctr"/>
            <a:r>
              <a:rPr lang="en-US" sz="800" dirty="0">
                <a:solidFill>
                  <a:schemeClr val="tx1">
                    <a:lumMod val="85000"/>
                    <a:lumOff val="15000"/>
                  </a:schemeClr>
                </a:solidFill>
              </a:rPr>
              <a:t>to receiver</a:t>
            </a:r>
          </a:p>
        </p:txBody>
      </p:sp>
      <p:cxnSp>
        <p:nvCxnSpPr>
          <p:cNvPr id="6" name="Connector: Elbow 5"/>
          <p:cNvCxnSpPr>
            <a:stCxn id="9" idx="6"/>
            <a:endCxn id="1034" idx="0"/>
          </p:cNvCxnSpPr>
          <p:nvPr/>
        </p:nvCxnSpPr>
        <p:spPr>
          <a:xfrm>
            <a:off x="11353101" y="3672263"/>
            <a:ext cx="209889" cy="41999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299" y="139521"/>
            <a:ext cx="9589347" cy="514350"/>
          </a:xfrm>
        </p:spPr>
        <p:txBody>
          <a:bodyPr>
            <a:normAutofit fontScale="90000"/>
          </a:bodyPr>
          <a:lstStyle/>
          <a:p>
            <a:pPr algn="ctr"/>
            <a:r>
              <a:rPr lang="en-US" dirty="0"/>
              <a:t>Measurement budget - summary</a:t>
            </a:r>
          </a:p>
        </p:txBody>
      </p:sp>
      <p:sp>
        <p:nvSpPr>
          <p:cNvPr id="3" name="Content Placeholder 2"/>
          <p:cNvSpPr>
            <a:spLocks noGrp="1"/>
          </p:cNvSpPr>
          <p:nvPr>
            <p:ph idx="1"/>
          </p:nvPr>
        </p:nvSpPr>
        <p:spPr>
          <a:xfrm>
            <a:off x="1003299" y="1371599"/>
            <a:ext cx="10332358" cy="4727448"/>
          </a:xfrm>
        </p:spPr>
        <p:txBody>
          <a:bodyPr>
            <a:normAutofit/>
          </a:bodyPr>
          <a:lstStyle/>
          <a:p>
            <a:r>
              <a:rPr lang="en-US" dirty="0"/>
              <a:t>Using the assumption in the previous slide</a:t>
            </a:r>
          </a:p>
          <a:p>
            <a:pPr lvl="1"/>
            <a:r>
              <a:rPr lang="en-US" dirty="0"/>
              <a:t>The TX OFF level at the analyzer input is -86dBm/1MHz @ 40GHz</a:t>
            </a:r>
          </a:p>
          <a:p>
            <a:pPr lvl="1"/>
            <a:r>
              <a:rPr lang="en-US" dirty="0"/>
              <a:t>The analyzer sensitivity is -96dBm/MHz @ 40GHz</a:t>
            </a:r>
          </a:p>
          <a:p>
            <a:pPr lvl="1"/>
            <a:r>
              <a:rPr lang="en-US" dirty="0">
                <a:sym typeface="+mn-ea"/>
              </a:rPr>
              <a:t>The TX OFF level at the analyzer input is -79dBm/1MHz @ 28GHz</a:t>
            </a:r>
            <a:endParaRPr lang="en-US" dirty="0"/>
          </a:p>
          <a:p>
            <a:pPr lvl="1"/>
            <a:r>
              <a:rPr lang="en-US" dirty="0">
                <a:sym typeface="+mn-ea"/>
              </a:rPr>
              <a:t>The analyzer sensitivity is -102dBm/MHz @ 28GHz</a:t>
            </a:r>
            <a:endParaRPr lang="en-US" dirty="0"/>
          </a:p>
          <a:p>
            <a:r>
              <a:rPr lang="en-US" dirty="0"/>
              <a:t>Under these conditions there is sufficient margin to measure the TX OFF level.</a:t>
            </a:r>
          </a:p>
          <a:p>
            <a:pPr marL="0" indent="0">
              <a:buNone/>
            </a:pPr>
            <a:endParaRPr lang="en-US"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3299" y="139521"/>
            <a:ext cx="9589347" cy="514350"/>
          </a:xfrm>
        </p:spPr>
        <p:txBody>
          <a:bodyPr>
            <a:normAutofit fontScale="90000"/>
          </a:bodyPr>
          <a:lstStyle/>
          <a:p>
            <a:pPr algn="ctr"/>
            <a:r>
              <a:rPr lang="en-US" dirty="0"/>
              <a:t>Agreements</a:t>
            </a:r>
          </a:p>
        </p:txBody>
      </p:sp>
      <p:sp>
        <p:nvSpPr>
          <p:cNvPr id="3" name="Content Placeholder 2"/>
          <p:cNvSpPr>
            <a:spLocks noGrp="1"/>
          </p:cNvSpPr>
          <p:nvPr>
            <p:ph idx="1"/>
          </p:nvPr>
        </p:nvSpPr>
        <p:spPr>
          <a:xfrm>
            <a:off x="1003299" y="927279"/>
            <a:ext cx="10332358" cy="5171768"/>
          </a:xfrm>
        </p:spPr>
        <p:txBody>
          <a:bodyPr>
            <a:normAutofit fontScale="85000" lnSpcReduction="20000"/>
          </a:bodyPr>
          <a:lstStyle/>
          <a:p>
            <a:r>
              <a:rPr lang="en-US" dirty="0"/>
              <a:t>If it assumed that the OFF antenna gain is equal to the ON antenna gain (27dBi in this example) then</a:t>
            </a:r>
            <a:r>
              <a:rPr lang="en-US" strike="sngStrike" dirty="0"/>
              <a:t> </a:t>
            </a:r>
            <a:r>
              <a:rPr lang="en-US" dirty="0"/>
              <a:t>the link budget for measuring  </a:t>
            </a:r>
            <a:r>
              <a:rPr lang="en-US" dirty="0" err="1"/>
              <a:t>Tx</a:t>
            </a:r>
            <a:r>
              <a:rPr lang="en-US" baseline="-25000" dirty="0" err="1"/>
              <a:t>off</a:t>
            </a:r>
            <a:r>
              <a:rPr lang="en-US" dirty="0"/>
              <a:t> power (with +27dBi antenna gain) demonstrates sufficient system sensitivity for the CATR-based system with &lt;= 2m focal length and direct far-field measurement systems with measurement distances &lt;= 2m.</a:t>
            </a:r>
          </a:p>
          <a:p>
            <a:r>
              <a:rPr lang="en-US" dirty="0"/>
              <a:t>Assuming OFF antenna gain is equal to ON antenna gain is accepted to be ‘best case’ however as TX transient can only be measured under this assumption RAN4 agrees that this assumption will be used to estimate an EIRP level conformance level from the TRP core specification level for the purpose of the transient test.</a:t>
            </a:r>
          </a:p>
          <a:p>
            <a:endParaRPr lang="en-US" dirty="0"/>
          </a:p>
          <a:p>
            <a:r>
              <a:rPr lang="en-US" dirty="0"/>
              <a:t>Agreements</a:t>
            </a:r>
          </a:p>
          <a:p>
            <a:pPr lvl="1"/>
            <a:r>
              <a:rPr lang="en-US" dirty="0"/>
              <a:t>Measuring TX OFF power level with assumption OFF ant gain = ON antenna gain (= full array gain) is feasible</a:t>
            </a:r>
          </a:p>
          <a:p>
            <a:pPr lvl="1"/>
            <a:r>
              <a:rPr lang="en-US" dirty="0"/>
              <a:t>The conformance EIRP OFF level for the transient test will be Core TRP level plus the ON antenna directivity.</a:t>
            </a:r>
          </a:p>
          <a:p>
            <a:pPr marL="0" indent="0">
              <a:buNone/>
            </a:pPr>
            <a:endParaRPr lang="en-US"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Way Forward</a:t>
            </a:r>
          </a:p>
        </p:txBody>
      </p:sp>
      <p:sp>
        <p:nvSpPr>
          <p:cNvPr id="3" name="Content Placeholder 2"/>
          <p:cNvSpPr>
            <a:spLocks noGrp="1"/>
          </p:cNvSpPr>
          <p:nvPr>
            <p:ph idx="1"/>
          </p:nvPr>
        </p:nvSpPr>
        <p:spPr>
          <a:xfrm>
            <a:off x="1003299" y="811369"/>
            <a:ext cx="10332358" cy="5287678"/>
          </a:xfrm>
        </p:spPr>
        <p:txBody>
          <a:bodyPr>
            <a:normAutofit/>
          </a:bodyPr>
          <a:lstStyle/>
          <a:p>
            <a:r>
              <a:rPr lang="en-US" dirty="0"/>
              <a:t>More work needed to study the test system specifically:</a:t>
            </a:r>
          </a:p>
          <a:p>
            <a:pPr lvl="1"/>
            <a:r>
              <a:rPr lang="en-US" dirty="0"/>
              <a:t>verify measurement receiver/spectrum analyzer will be out of compression during </a:t>
            </a:r>
            <a:r>
              <a:rPr lang="en-US" dirty="0" err="1"/>
              <a:t>Tx</a:t>
            </a:r>
            <a:r>
              <a:rPr lang="en-US" baseline="-25000" dirty="0" err="1"/>
              <a:t>off</a:t>
            </a:r>
            <a:r>
              <a:rPr lang="en-US" dirty="0"/>
              <a:t> period when using TM 1.1 test signal.</a:t>
            </a:r>
          </a:p>
          <a:p>
            <a:pPr lvl="1"/>
            <a:r>
              <a:rPr lang="en-US" dirty="0"/>
              <a:t>Transient period measurement still needs to be developed.  </a:t>
            </a:r>
          </a:p>
          <a:p>
            <a:pPr lvl="1"/>
            <a:r>
              <a:rPr lang="en-US" dirty="0"/>
              <a:t>MU table needs to be developed.  </a:t>
            </a:r>
          </a:p>
          <a:p>
            <a:pPr lvl="1"/>
            <a:endParaRPr lang="en-US" dirty="0"/>
          </a:p>
          <a:p>
            <a:r>
              <a:rPr lang="en-US" dirty="0"/>
              <a:t>CR’s prepared next meeting</a:t>
            </a:r>
          </a:p>
          <a:p>
            <a:pPr lvl="1"/>
            <a:r>
              <a:rPr lang="en-US" dirty="0"/>
              <a:t> to capture the background in the TR</a:t>
            </a:r>
          </a:p>
          <a:p>
            <a:pPr lvl="1"/>
            <a:r>
              <a:rPr lang="en-US" dirty="0"/>
              <a:t>To capture the test requirement and test procedure in the conformance specification</a:t>
            </a:r>
          </a:p>
          <a:p>
            <a:pPr lvl="1"/>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References</a:t>
            </a:r>
          </a:p>
        </p:txBody>
      </p:sp>
      <p:sp>
        <p:nvSpPr>
          <p:cNvPr id="4" name="Rectangle 3"/>
          <p:cNvSpPr/>
          <p:nvPr/>
        </p:nvSpPr>
        <p:spPr>
          <a:xfrm>
            <a:off x="755652" y="1625991"/>
            <a:ext cx="10812234" cy="3754874"/>
          </a:xfrm>
          <a:prstGeom prst="rect">
            <a:avLst/>
          </a:prstGeom>
        </p:spPr>
        <p:txBody>
          <a:bodyPr wrap="square">
            <a:spAutoFit/>
          </a:bodyPr>
          <a:lstStyle/>
          <a:p>
            <a:pPr defTabSz="516255"/>
            <a:r>
              <a:rPr lang="en-GB" altLang="zh-CN" sz="2000" dirty="0"/>
              <a:t>[1]	</a:t>
            </a:r>
            <a:r>
              <a:rPr lang="en-US" sz="2000" dirty="0"/>
              <a:t>R4-1900234 </a:t>
            </a:r>
            <a:r>
              <a:rPr lang="en-GB" sz="2000" b="1" dirty="0"/>
              <a:t>Further discussion and test result on FR2 OTA TDD transient time</a:t>
            </a:r>
            <a:r>
              <a:rPr lang="en-US" sz="2000" dirty="0"/>
              <a:t> </a:t>
            </a:r>
          </a:p>
          <a:p>
            <a:pPr defTabSz="516255"/>
            <a:r>
              <a:rPr lang="en-US" sz="2000" dirty="0"/>
              <a:t>[2]	R4-1900463  </a:t>
            </a:r>
            <a:r>
              <a:rPr lang="en-GB" sz="2000" b="1" dirty="0"/>
              <a:t>Discussion on EIRP OFF power for measuring FR2 transient period</a:t>
            </a:r>
            <a:endParaRPr lang="en-US" sz="2000" dirty="0"/>
          </a:p>
          <a:p>
            <a:pPr defTabSz="516255"/>
            <a:r>
              <a:rPr lang="en-US" sz="2000" dirty="0"/>
              <a:t>[3]	R4-1900492  </a:t>
            </a:r>
            <a:r>
              <a:rPr lang="en-GB" sz="2000" b="1" dirty="0"/>
              <a:t>Further discussion on FR2 transient period measurement</a:t>
            </a:r>
            <a:endParaRPr lang="en-US" sz="2000" dirty="0"/>
          </a:p>
          <a:p>
            <a:pPr defTabSz="516255"/>
            <a:r>
              <a:rPr lang="en-US" sz="2000" dirty="0"/>
              <a:t>[4]	R4-1900493  </a:t>
            </a:r>
            <a:r>
              <a:rPr lang="en-GB" sz="2000" b="1" dirty="0"/>
              <a:t>Comments on WF (R4-186577) concerning options for measuring FR2 OTA </a:t>
            </a:r>
            <a:r>
              <a:rPr lang="en-GB" sz="2000" b="1" dirty="0" err="1"/>
              <a:t>Tx</a:t>
            </a:r>
            <a:r>
              <a:rPr lang="en-GB" sz="2000" b="1" baseline="-25000" dirty="0" err="1"/>
              <a:t>off</a:t>
            </a:r>
            <a:r>
              <a:rPr lang="en-GB" sz="2000" b="1" dirty="0"/>
              <a:t> 				      power and 	</a:t>
            </a:r>
            <a:r>
              <a:rPr lang="en-GB" sz="2000" b="1" dirty="0" err="1"/>
              <a:t>Tx</a:t>
            </a:r>
            <a:r>
              <a:rPr lang="en-GB" sz="2000" b="1" baseline="-25000" dirty="0" err="1"/>
              <a:t>on</a:t>
            </a:r>
            <a:r>
              <a:rPr lang="en-GB" sz="2000" b="1" baseline="-25000" dirty="0"/>
              <a:t>/off </a:t>
            </a:r>
            <a:r>
              <a:rPr lang="en-GB" sz="2000" b="1" dirty="0"/>
              <a:t>transient.</a:t>
            </a:r>
            <a:endParaRPr lang="en-US" sz="2000" dirty="0"/>
          </a:p>
          <a:p>
            <a:pPr defTabSz="516255"/>
            <a:r>
              <a:rPr lang="en-US" sz="2000" dirty="0"/>
              <a:t>[5]	R4-1900741  </a:t>
            </a:r>
            <a:r>
              <a:rPr lang="en-GB" sz="2000" b="1" dirty="0"/>
              <a:t>Discussion on OTA OFF power and transient period requirements for BS type 2-O</a:t>
            </a:r>
            <a:endParaRPr lang="en-US" sz="2000" dirty="0"/>
          </a:p>
          <a:p>
            <a:pPr defTabSz="516255"/>
            <a:r>
              <a:rPr lang="en-US" sz="2000" dirty="0"/>
              <a:t>[6]	R4-1901543  </a:t>
            </a:r>
            <a:r>
              <a:rPr lang="en-GB" sz="2000" b="1" dirty="0"/>
              <a:t>Discuss FR2 TX OFF and ON/OFF transient</a:t>
            </a:r>
            <a:endParaRPr lang="en-US" sz="2000" dirty="0"/>
          </a:p>
          <a:p>
            <a:pPr defTabSz="516255"/>
            <a:r>
              <a:rPr lang="en-US" sz="2000" dirty="0"/>
              <a:t>[7]	R4-1901544  </a:t>
            </a:r>
            <a:r>
              <a:rPr lang="en-GB" sz="2000" b="1" dirty="0"/>
              <a:t>Draft CR to TS 38.141-2 update TX OFF measurement procedure.</a:t>
            </a:r>
            <a:endParaRPr lang="en-US" sz="2000" dirty="0"/>
          </a:p>
          <a:p>
            <a:pPr defTabSz="516255"/>
            <a:r>
              <a:rPr lang="en-US" sz="2000" dirty="0"/>
              <a:t>[8]	R4-1901545  </a:t>
            </a:r>
            <a:r>
              <a:rPr lang="en-GB" sz="2000" b="1" dirty="0"/>
              <a:t>CR to TR 38.817-02  - capture FR2 TX ON/OFF transient background</a:t>
            </a:r>
            <a:endParaRPr lang="en-US" sz="2000" dirty="0"/>
          </a:p>
          <a:p>
            <a:pPr defTabSz="516255"/>
            <a:r>
              <a:rPr lang="en-US" sz="2000" dirty="0"/>
              <a:t>[9]	R4-1901549  </a:t>
            </a:r>
            <a:r>
              <a:rPr lang="en-GB" sz="2000" b="1" dirty="0"/>
              <a:t>Discuss FR2 TX OFF MU</a:t>
            </a:r>
            <a:endParaRPr lang="en-US" sz="2000" dirty="0"/>
          </a:p>
          <a:p>
            <a:pPr defTabSz="516255"/>
            <a:r>
              <a:rPr lang="en-US" sz="2000" dirty="0"/>
              <a:t>	</a:t>
            </a:r>
          </a:p>
          <a:p>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619</Words>
  <Application>Microsoft Office PowerPoint</Application>
  <PresentationFormat>Widescreen</PresentationFormat>
  <Paragraphs>99</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等线</vt:lpstr>
      <vt:lpstr>等线 Light</vt:lpstr>
      <vt:lpstr>Arial</vt:lpstr>
      <vt:lpstr>Arial Narrow</vt:lpstr>
      <vt:lpstr>Calibri</vt:lpstr>
      <vt:lpstr>Calibri Light</vt:lpstr>
      <vt:lpstr>Cambria Math</vt:lpstr>
      <vt:lpstr>Office Theme</vt:lpstr>
      <vt:lpstr>     WF on FR2 Transient Period </vt:lpstr>
      <vt:lpstr>Background</vt:lpstr>
      <vt:lpstr>Txoff Link Budget Analysis w/ 27dB Txoff Relaxation (example)</vt:lpstr>
      <vt:lpstr>Measurement budget - summary</vt:lpstr>
      <vt:lpstr>Agreements</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FR2 Transient Period</dc:title>
  <dc:creator>Mark Terrien</dc:creator>
  <cp:lastModifiedBy>Mark Terrien</cp:lastModifiedBy>
  <cp:revision>34</cp:revision>
  <dcterms:created xsi:type="dcterms:W3CDTF">2019-02-27T12:43:00Z</dcterms:created>
  <dcterms:modified xsi:type="dcterms:W3CDTF">2019-03-01T07:01:38Z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1551339261</vt:lpwstr>
  </property>
  <property fmtid="{D5CDD505-2E9C-101B-9397-08002B2CF9AE}" pid="6" name="KSOProductBuildVer">
    <vt:lpwstr>2052-10.8.2.7027</vt:lpwstr>
  </property>
</Properties>
</file>