
<file path=[Content_Types].xml><?xml version="1.0" encoding="utf-8"?>
<Types xmlns="http://schemas.openxmlformats.org/package/2006/content-types">
  <Default Extension="bin" ContentType="application/vnd.openxmlformats-officedocument.oleObject"/>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7" r:id="rId2"/>
    <p:sldId id="256" r:id="rId3"/>
    <p:sldId id="261" r:id="rId4"/>
    <p:sldId id="260" r:id="rId5"/>
    <p:sldId id="258" r:id="rId6"/>
    <p:sldId id="262" r:id="rId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86" userDrawn="1">
          <p15:clr>
            <a:srgbClr val="A4A3A4"/>
          </p15:clr>
        </p15:guide>
        <p15:guide id="2" pos="34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7094" autoAdjust="0"/>
    <p:restoredTop sz="94686" autoAdjust="0"/>
  </p:normalViewPr>
  <p:slideViewPr>
    <p:cSldViewPr snapToGrid="0">
      <p:cViewPr varScale="1">
        <p:scale>
          <a:sx n="72" d="100"/>
          <a:sy n="72" d="100"/>
        </p:scale>
        <p:origin x="60" y="210"/>
      </p:cViewPr>
      <p:guideLst>
        <p:guide orient="horz" pos="686"/>
        <p:guide pos="34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1.wmf"/><Relationship Id="rId4" Type="http://schemas.openxmlformats.org/officeDocument/2006/relationships/image" Target="../media/image4.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3BFA787D-7439-408E-B334-FA7227EA1C11}" type="datetimeFigureOut">
              <a:rPr kumimoji="1" lang="ja-JP" altLang="en-US" smtClean="0"/>
              <a:t>2019/3/1</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E6CEE08E-D942-4154-8E7B-1DE323FAC5DD}" type="slidenum">
              <a:rPr kumimoji="1" lang="ja-JP" altLang="en-US" smtClean="0"/>
              <a:t>‹#›</a:t>
            </a:fld>
            <a:endParaRPr kumimoji="1" lang="ja-JP" altLang="en-US"/>
          </a:p>
        </p:txBody>
      </p:sp>
    </p:spTree>
    <p:extLst>
      <p:ext uri="{BB962C8B-B14F-4D97-AF65-F5344CB8AC3E}">
        <p14:creationId xmlns:p14="http://schemas.microsoft.com/office/powerpoint/2010/main" val="24078936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3BFA787D-7439-408E-B334-FA7227EA1C11}" type="datetimeFigureOut">
              <a:rPr kumimoji="1" lang="ja-JP" altLang="en-US" smtClean="0"/>
              <a:t>2019/3/1</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E6CEE08E-D942-4154-8E7B-1DE323FAC5DD}" type="slidenum">
              <a:rPr kumimoji="1" lang="ja-JP" altLang="en-US" smtClean="0"/>
              <a:t>‹#›</a:t>
            </a:fld>
            <a:endParaRPr kumimoji="1" lang="ja-JP" altLang="en-US"/>
          </a:p>
        </p:txBody>
      </p:sp>
    </p:spTree>
    <p:extLst>
      <p:ext uri="{BB962C8B-B14F-4D97-AF65-F5344CB8AC3E}">
        <p14:creationId xmlns:p14="http://schemas.microsoft.com/office/powerpoint/2010/main" val="14612282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3BFA787D-7439-408E-B334-FA7227EA1C11}" type="datetimeFigureOut">
              <a:rPr kumimoji="1" lang="ja-JP" altLang="en-US" smtClean="0"/>
              <a:t>2019/3/1</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E6CEE08E-D942-4154-8E7B-1DE323FAC5DD}" type="slidenum">
              <a:rPr kumimoji="1" lang="ja-JP" altLang="en-US" smtClean="0"/>
              <a:t>‹#›</a:t>
            </a:fld>
            <a:endParaRPr kumimoji="1" lang="ja-JP" altLang="en-US"/>
          </a:p>
        </p:txBody>
      </p:sp>
    </p:spTree>
    <p:extLst>
      <p:ext uri="{BB962C8B-B14F-4D97-AF65-F5344CB8AC3E}">
        <p14:creationId xmlns:p14="http://schemas.microsoft.com/office/powerpoint/2010/main" val="16742782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3BFA787D-7439-408E-B334-FA7227EA1C11}" type="datetimeFigureOut">
              <a:rPr kumimoji="1" lang="ja-JP" altLang="en-US" smtClean="0"/>
              <a:t>2019/3/1</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E6CEE08E-D942-4154-8E7B-1DE323FAC5DD}" type="slidenum">
              <a:rPr kumimoji="1" lang="ja-JP" altLang="en-US" smtClean="0"/>
              <a:t>‹#›</a:t>
            </a:fld>
            <a:endParaRPr kumimoji="1" lang="ja-JP" altLang="en-US"/>
          </a:p>
        </p:txBody>
      </p:sp>
    </p:spTree>
    <p:extLst>
      <p:ext uri="{BB962C8B-B14F-4D97-AF65-F5344CB8AC3E}">
        <p14:creationId xmlns:p14="http://schemas.microsoft.com/office/powerpoint/2010/main" val="38193283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3BFA787D-7439-408E-B334-FA7227EA1C11}" type="datetimeFigureOut">
              <a:rPr kumimoji="1" lang="ja-JP" altLang="en-US" smtClean="0"/>
              <a:t>2019/3/1</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E6CEE08E-D942-4154-8E7B-1DE323FAC5DD}" type="slidenum">
              <a:rPr kumimoji="1" lang="ja-JP" altLang="en-US" smtClean="0"/>
              <a:t>‹#›</a:t>
            </a:fld>
            <a:endParaRPr kumimoji="1" lang="ja-JP" altLang="en-US"/>
          </a:p>
        </p:txBody>
      </p:sp>
    </p:spTree>
    <p:extLst>
      <p:ext uri="{BB962C8B-B14F-4D97-AF65-F5344CB8AC3E}">
        <p14:creationId xmlns:p14="http://schemas.microsoft.com/office/powerpoint/2010/main" val="1014817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3BFA787D-7439-408E-B334-FA7227EA1C11}" type="datetimeFigureOut">
              <a:rPr kumimoji="1" lang="ja-JP" altLang="en-US" smtClean="0"/>
              <a:t>2019/3/1</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E6CEE08E-D942-4154-8E7B-1DE323FAC5DD}" type="slidenum">
              <a:rPr kumimoji="1" lang="ja-JP" altLang="en-US" smtClean="0"/>
              <a:t>‹#›</a:t>
            </a:fld>
            <a:endParaRPr kumimoji="1" lang="ja-JP" altLang="en-US"/>
          </a:p>
        </p:txBody>
      </p:sp>
    </p:spTree>
    <p:extLst>
      <p:ext uri="{BB962C8B-B14F-4D97-AF65-F5344CB8AC3E}">
        <p14:creationId xmlns:p14="http://schemas.microsoft.com/office/powerpoint/2010/main" val="319508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839788" y="2505075"/>
            <a:ext cx="5157787"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6172200" y="2505075"/>
            <a:ext cx="5183188"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3BFA787D-7439-408E-B334-FA7227EA1C11}" type="datetimeFigureOut">
              <a:rPr kumimoji="1" lang="ja-JP" altLang="en-US" smtClean="0"/>
              <a:t>2019/3/1</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E6CEE08E-D942-4154-8E7B-1DE323FAC5DD}" type="slidenum">
              <a:rPr kumimoji="1" lang="ja-JP" altLang="en-US" smtClean="0"/>
              <a:t>‹#›</a:t>
            </a:fld>
            <a:endParaRPr kumimoji="1" lang="ja-JP" altLang="en-US"/>
          </a:p>
        </p:txBody>
      </p:sp>
    </p:spTree>
    <p:extLst>
      <p:ext uri="{BB962C8B-B14F-4D97-AF65-F5344CB8AC3E}">
        <p14:creationId xmlns:p14="http://schemas.microsoft.com/office/powerpoint/2010/main" val="19388755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3BFA787D-7439-408E-B334-FA7227EA1C11}" type="datetimeFigureOut">
              <a:rPr kumimoji="1" lang="ja-JP" altLang="en-US" smtClean="0"/>
              <a:t>2019/3/1</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E6CEE08E-D942-4154-8E7B-1DE323FAC5DD}" type="slidenum">
              <a:rPr kumimoji="1" lang="ja-JP" altLang="en-US" smtClean="0"/>
              <a:t>‹#›</a:t>
            </a:fld>
            <a:endParaRPr kumimoji="1" lang="ja-JP" altLang="en-US"/>
          </a:p>
        </p:txBody>
      </p:sp>
    </p:spTree>
    <p:extLst>
      <p:ext uri="{BB962C8B-B14F-4D97-AF65-F5344CB8AC3E}">
        <p14:creationId xmlns:p14="http://schemas.microsoft.com/office/powerpoint/2010/main" val="33574022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BFA787D-7439-408E-B334-FA7227EA1C11}" type="datetimeFigureOut">
              <a:rPr kumimoji="1" lang="ja-JP" altLang="en-US" smtClean="0"/>
              <a:t>2019/3/1</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E6CEE08E-D942-4154-8E7B-1DE323FAC5DD}" type="slidenum">
              <a:rPr kumimoji="1" lang="ja-JP" altLang="en-US" smtClean="0"/>
              <a:t>‹#›</a:t>
            </a:fld>
            <a:endParaRPr kumimoji="1" lang="ja-JP" altLang="en-US"/>
          </a:p>
        </p:txBody>
      </p:sp>
    </p:spTree>
    <p:extLst>
      <p:ext uri="{BB962C8B-B14F-4D97-AF65-F5344CB8AC3E}">
        <p14:creationId xmlns:p14="http://schemas.microsoft.com/office/powerpoint/2010/main" val="20401890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3BFA787D-7439-408E-B334-FA7227EA1C11}" type="datetimeFigureOut">
              <a:rPr kumimoji="1" lang="ja-JP" altLang="en-US" smtClean="0"/>
              <a:t>2019/3/1</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E6CEE08E-D942-4154-8E7B-1DE323FAC5DD}" type="slidenum">
              <a:rPr kumimoji="1" lang="ja-JP" altLang="en-US" smtClean="0"/>
              <a:t>‹#›</a:t>
            </a:fld>
            <a:endParaRPr kumimoji="1" lang="ja-JP" altLang="en-US"/>
          </a:p>
        </p:txBody>
      </p:sp>
    </p:spTree>
    <p:extLst>
      <p:ext uri="{BB962C8B-B14F-4D97-AF65-F5344CB8AC3E}">
        <p14:creationId xmlns:p14="http://schemas.microsoft.com/office/powerpoint/2010/main" val="27094087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図を追加</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3BFA787D-7439-408E-B334-FA7227EA1C11}" type="datetimeFigureOut">
              <a:rPr kumimoji="1" lang="ja-JP" altLang="en-US" smtClean="0"/>
              <a:t>2019/3/1</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E6CEE08E-D942-4154-8E7B-1DE323FAC5DD}" type="slidenum">
              <a:rPr kumimoji="1" lang="ja-JP" altLang="en-US" smtClean="0"/>
              <a:t>‹#›</a:t>
            </a:fld>
            <a:endParaRPr kumimoji="1" lang="ja-JP" altLang="en-US"/>
          </a:p>
        </p:txBody>
      </p:sp>
    </p:spTree>
    <p:extLst>
      <p:ext uri="{BB962C8B-B14F-4D97-AF65-F5344CB8AC3E}">
        <p14:creationId xmlns:p14="http://schemas.microsoft.com/office/powerpoint/2010/main" val="26341048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BFA787D-7439-408E-B334-FA7227EA1C11}" type="datetimeFigureOut">
              <a:rPr kumimoji="1" lang="ja-JP" altLang="en-US" smtClean="0"/>
              <a:t>2019/3/1</a:t>
            </a:fld>
            <a:endParaRPr kumimoji="1" lang="ja-JP"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6CEE08E-D942-4154-8E7B-1DE323FAC5DD}" type="slidenum">
              <a:rPr kumimoji="1" lang="ja-JP" altLang="en-US" smtClean="0"/>
              <a:t>‹#›</a:t>
            </a:fld>
            <a:endParaRPr kumimoji="1" lang="ja-JP" altLang="en-US"/>
          </a:p>
        </p:txBody>
      </p:sp>
    </p:spTree>
    <p:extLst>
      <p:ext uri="{BB962C8B-B14F-4D97-AF65-F5344CB8AC3E}">
        <p14:creationId xmlns:p14="http://schemas.microsoft.com/office/powerpoint/2010/main" val="3604892395"/>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oleObject" Target="../embeddings/oleObject1.bin"/><Relationship Id="rId7" Type="http://schemas.openxmlformats.org/officeDocument/2006/relationships/oleObject" Target="../embeddings/oleObject3.bin"/><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image" Target="../media/image2.wmf"/><Relationship Id="rId5" Type="http://schemas.openxmlformats.org/officeDocument/2006/relationships/oleObject" Target="../embeddings/oleObject2.bin"/><Relationship Id="rId10" Type="http://schemas.openxmlformats.org/officeDocument/2006/relationships/image" Target="../media/image4.wmf"/><Relationship Id="rId4" Type="http://schemas.openxmlformats.org/officeDocument/2006/relationships/image" Target="../media/image1.wmf"/><Relationship Id="rId9" Type="http://schemas.openxmlformats.org/officeDocument/2006/relationships/oleObject" Target="../embeddings/oleObject4.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2110339" y="2627191"/>
            <a:ext cx="7772400" cy="734299"/>
          </a:xfrm>
          <a:prstGeom prst="rect">
            <a:avLst/>
          </a:prstGeom>
          <a:noFill/>
          <a:ln>
            <a:noFill/>
          </a:ln>
        </p:spPr>
        <p:txBody>
          <a:bodyPr vert="horz" lIns="91440" tIns="45720" rIns="91440" bIns="45720" rtlCol="0" anchor="ctr">
            <a:norm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r>
              <a:rPr lang="en-US" altLang="zh-CN" sz="4400" dirty="0"/>
              <a:t>WF on FBW</a:t>
            </a:r>
            <a:endParaRPr lang="zh-CN" altLang="en-US" sz="4400" dirty="0"/>
          </a:p>
        </p:txBody>
      </p:sp>
      <p:sp>
        <p:nvSpPr>
          <p:cNvPr id="5" name="副标题 2"/>
          <p:cNvSpPr txBox="1">
            <a:spLocks/>
          </p:cNvSpPr>
          <p:nvPr/>
        </p:nvSpPr>
        <p:spPr>
          <a:xfrm>
            <a:off x="2110339" y="3942280"/>
            <a:ext cx="7772400" cy="1752600"/>
          </a:xfrm>
          <a:prstGeom prst="rect">
            <a:avLst/>
          </a:prstGeom>
          <a:noFill/>
          <a:ln>
            <a:noFill/>
          </a:ln>
        </p:spPr>
        <p:txBody>
          <a:bodyPr vert="horz" lIns="91440" tIns="45720" rIns="9144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r>
              <a:rPr lang="en-US" altLang="zh-CN" sz="3200" dirty="0"/>
              <a:t>NEC</a:t>
            </a:r>
            <a:endParaRPr lang="zh-CN" altLang="en-US" sz="3200" dirty="0"/>
          </a:p>
        </p:txBody>
      </p:sp>
      <p:sp>
        <p:nvSpPr>
          <p:cNvPr id="6" name="文本框 3"/>
          <p:cNvSpPr txBox="1"/>
          <p:nvPr/>
        </p:nvSpPr>
        <p:spPr>
          <a:xfrm>
            <a:off x="10565347" y="351130"/>
            <a:ext cx="1441420" cy="400110"/>
          </a:xfrm>
          <a:prstGeom prst="rect">
            <a:avLst/>
          </a:prstGeom>
          <a:noFill/>
          <a:ln>
            <a:noFill/>
          </a:ln>
        </p:spPr>
        <p:txBody>
          <a:bodyPr wrap="none" rtlCol="0">
            <a:spAutoFit/>
          </a:bodyPr>
          <a:lstStyle/>
          <a:p>
            <a:r>
              <a:rPr lang="en-US" altLang="zh-CN" sz="2000" dirty="0"/>
              <a:t>R4-1902244</a:t>
            </a:r>
            <a:endParaRPr lang="zh-CN" altLang="en-US" sz="2000" dirty="0"/>
          </a:p>
        </p:txBody>
      </p:sp>
      <p:sp>
        <p:nvSpPr>
          <p:cNvPr id="7" name="TextBox 3">
            <a:extLst>
              <a:ext uri="{FF2B5EF4-FFF2-40B4-BE49-F238E27FC236}">
                <a16:creationId xmlns:a16="http://schemas.microsoft.com/office/drawing/2014/main" id="{EE330FE9-9BD0-45A1-84D4-27998E340E24}"/>
              </a:ext>
            </a:extLst>
          </p:cNvPr>
          <p:cNvSpPr txBox="1">
            <a:spLocks noChangeArrowheads="1"/>
          </p:cNvSpPr>
          <p:nvPr/>
        </p:nvSpPr>
        <p:spPr bwMode="auto">
          <a:xfrm>
            <a:off x="395112" y="351130"/>
            <a:ext cx="4404539" cy="1077218"/>
          </a:xfrm>
          <a:prstGeom prst="rect">
            <a:avLst/>
          </a:prstGeom>
          <a:noFill/>
          <a:ln w="9525">
            <a:noFill/>
            <a:miter lim="800000"/>
            <a:headEnd/>
            <a:tailEnd/>
          </a:ln>
          <a:extLst/>
        </p:spPr>
        <p:txBody>
          <a:bodyPr wrap="none">
            <a:spAutoFit/>
          </a:bodyPr>
          <a:lstStyle>
            <a:lvl1pPr>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16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buNone/>
            </a:pPr>
            <a:r>
              <a:rPr lang="en-US" altLang="zh-CN" sz="2000" dirty="0"/>
              <a:t>3GPP TSG-RAN WG4 Meeting #90</a:t>
            </a:r>
            <a:br>
              <a:rPr lang="en-US" altLang="zh-CN" sz="2000" dirty="0"/>
            </a:br>
            <a:r>
              <a:rPr lang="en-US" altLang="zh-CN" sz="2000" dirty="0"/>
              <a:t>Athens</a:t>
            </a:r>
            <a:r>
              <a:rPr lang="en-US" sz="2000" dirty="0"/>
              <a:t>, Greece, 25</a:t>
            </a:r>
            <a:r>
              <a:rPr lang="en-US" sz="2000" baseline="30000" dirty="0"/>
              <a:t>th</a:t>
            </a:r>
            <a:r>
              <a:rPr lang="en-US" sz="2000" dirty="0"/>
              <a:t> Feb – 1</a:t>
            </a:r>
            <a:r>
              <a:rPr lang="en-US" sz="2000" baseline="30000" dirty="0"/>
              <a:t>st</a:t>
            </a:r>
            <a:r>
              <a:rPr lang="en-US" sz="2000" dirty="0"/>
              <a:t>  Mar, 2019</a:t>
            </a:r>
          </a:p>
          <a:p>
            <a:pPr>
              <a:buNone/>
            </a:pPr>
            <a:r>
              <a:rPr lang="en-US" sz="2000" dirty="0"/>
              <a:t>Agenda item: 6.9.2.1</a:t>
            </a:r>
            <a:endParaRPr lang="en-GB" sz="2000" dirty="0"/>
          </a:p>
        </p:txBody>
      </p:sp>
    </p:spTree>
    <p:extLst>
      <p:ext uri="{BB962C8B-B14F-4D97-AF65-F5344CB8AC3E}">
        <p14:creationId xmlns:p14="http://schemas.microsoft.com/office/powerpoint/2010/main" val="19489860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1"/>
          <p:cNvSpPr txBox="1">
            <a:spLocks/>
          </p:cNvSpPr>
          <p:nvPr/>
        </p:nvSpPr>
        <p:spPr>
          <a:xfrm>
            <a:off x="581891" y="297960"/>
            <a:ext cx="11028218" cy="563292"/>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pPr algn="l"/>
            <a:r>
              <a:rPr lang="en-US" altLang="zh-CN" sz="4000" dirty="0"/>
              <a:t>Background</a:t>
            </a:r>
            <a:endParaRPr lang="zh-CN" altLang="en-US" sz="4000" dirty="0"/>
          </a:p>
        </p:txBody>
      </p:sp>
      <p:sp>
        <p:nvSpPr>
          <p:cNvPr id="11" name="内容占位符 2"/>
          <p:cNvSpPr txBox="1">
            <a:spLocks/>
          </p:cNvSpPr>
          <p:nvPr/>
        </p:nvSpPr>
        <p:spPr>
          <a:xfrm>
            <a:off x="581891" y="1268413"/>
            <a:ext cx="11028218" cy="535747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marL="342900" indent="-342900" algn="l">
              <a:buFont typeface="Arial" panose="020B0604020202020204" pitchFamily="34" charset="0"/>
              <a:buChar char="•"/>
            </a:pPr>
            <a:r>
              <a:rPr lang="sv-SE" altLang="zh-CN" sz="2800" dirty="0"/>
              <a:t>In RAN4 #90, FBW was discussed based on [1].</a:t>
            </a:r>
          </a:p>
          <a:p>
            <a:pPr marL="800100" lvl="1" indent="-342900" algn="l">
              <a:buFont typeface="Arial" panose="020B0604020202020204" pitchFamily="34" charset="0"/>
              <a:buChar char="•"/>
            </a:pPr>
            <a:r>
              <a:rPr lang="sv-SE" altLang="zh-CN" sz="2400" dirty="0"/>
              <a:t>Corresponding draft CRs were submitted in [2] and [3].</a:t>
            </a:r>
          </a:p>
          <a:p>
            <a:pPr marL="342900" indent="-342900" algn="l">
              <a:spcBef>
                <a:spcPts val="1800"/>
              </a:spcBef>
              <a:buFont typeface="Arial" panose="020B0604020202020204" pitchFamily="34" charset="0"/>
              <a:buChar char="•"/>
            </a:pPr>
            <a:r>
              <a:rPr lang="sv-SE" altLang="zh-CN" sz="2800" dirty="0"/>
              <a:t>After the 1st round on-line discussin, chairman provided the note that says; </a:t>
            </a:r>
          </a:p>
          <a:p>
            <a:pPr marL="800100" lvl="1" indent="-342900" algn="l">
              <a:buFont typeface="Arial" panose="020B0604020202020204" pitchFamily="34" charset="0"/>
              <a:buChar char="•"/>
            </a:pPr>
            <a:r>
              <a:rPr lang="en-GB" altLang="ja-JP" sz="2400" dirty="0"/>
              <a:t>Companies are encouraged to discuss the following aspects: </a:t>
            </a:r>
            <a:endParaRPr lang="ja-JP" altLang="ja-JP" sz="2400" dirty="0"/>
          </a:p>
          <a:p>
            <a:pPr lvl="1" algn="l" hangingPunct="0"/>
            <a:r>
              <a:rPr lang="en-GB" altLang="ja-JP" sz="2400" dirty="0"/>
              <a:t>- In Rel-15, for band n77, BS vendors are allowed to declare up to 3 EIRP values </a:t>
            </a:r>
            <a:endParaRPr lang="ja-JP" altLang="ja-JP" sz="2400" dirty="0"/>
          </a:p>
          <a:p>
            <a:pPr lvl="1" algn="l" hangingPunct="0"/>
            <a:r>
              <a:rPr lang="en-GB" altLang="ja-JP" sz="2400" dirty="0"/>
              <a:t>- For other bands (including new bands), FFS on more than 3 declarations in Rel-16 and beyond. </a:t>
            </a:r>
            <a:endParaRPr lang="ja-JP" altLang="ja-JP" sz="2400" dirty="0"/>
          </a:p>
        </p:txBody>
      </p:sp>
    </p:spTree>
    <p:extLst>
      <p:ext uri="{BB962C8B-B14F-4D97-AF65-F5344CB8AC3E}">
        <p14:creationId xmlns:p14="http://schemas.microsoft.com/office/powerpoint/2010/main" val="30267611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1"/>
          <p:cNvSpPr txBox="1">
            <a:spLocks/>
          </p:cNvSpPr>
          <p:nvPr/>
        </p:nvSpPr>
        <p:spPr>
          <a:xfrm>
            <a:off x="581891" y="297960"/>
            <a:ext cx="11028218" cy="563292"/>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pPr algn="l"/>
            <a:r>
              <a:rPr lang="en-US" altLang="zh-CN" sz="4000" dirty="0"/>
              <a:t>Discussion</a:t>
            </a:r>
            <a:endParaRPr lang="zh-CN" altLang="en-US" sz="4000" dirty="0"/>
          </a:p>
        </p:txBody>
      </p:sp>
      <p:sp>
        <p:nvSpPr>
          <p:cNvPr id="11" name="内容占位符 2"/>
          <p:cNvSpPr txBox="1">
            <a:spLocks/>
          </p:cNvSpPr>
          <p:nvPr/>
        </p:nvSpPr>
        <p:spPr>
          <a:xfrm>
            <a:off x="581891" y="1089025"/>
            <a:ext cx="11028218" cy="5536858"/>
          </a:xfrm>
          <a:prstGeom prst="rect">
            <a:avLst/>
          </a:prstGeom>
        </p:spPr>
        <p:txBody>
          <a:bodyPr vert="horz" lIns="91440" tIns="45720" rIns="91440" bIns="45720" rtlCol="0">
            <a:normAutofit fontScale="92500"/>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marL="342900" indent="-342900" algn="l">
              <a:buFont typeface="Arial" panose="020B0604020202020204" pitchFamily="34" charset="0"/>
              <a:buChar char="•"/>
            </a:pPr>
            <a:r>
              <a:rPr lang="sv-SE" altLang="zh-CN" sz="2800" dirty="0"/>
              <a:t>Discussion to support up to 3 declaration</a:t>
            </a:r>
          </a:p>
          <a:p>
            <a:pPr marL="800100" lvl="1" indent="-342900" algn="l">
              <a:buFont typeface="Arial" panose="020B0604020202020204" pitchFamily="34" charset="0"/>
              <a:buChar char="•"/>
            </a:pPr>
            <a:r>
              <a:rPr lang="sv-SE" altLang="zh-CN" sz="2400" dirty="0"/>
              <a:t>It is allowed to declare up to 2 EIRP values for the band with FBW of more than 6%, why further declaration is not allowed for the sub-band with FBW of more than 6%?</a:t>
            </a:r>
          </a:p>
          <a:p>
            <a:pPr marL="800100" lvl="1" indent="-342900" algn="l">
              <a:buFont typeface="Arial" panose="020B0604020202020204" pitchFamily="34" charset="0"/>
              <a:buChar char="•"/>
            </a:pPr>
            <a:r>
              <a:rPr lang="en-US" altLang="zh-CN" sz="2400" dirty="0"/>
              <a:t>Contribution of antenna directivity was not considered to define the accuracy requirements. There is little room to allow additional contributions in </a:t>
            </a:r>
            <a:r>
              <a:rPr lang="en-US" altLang="ja-JP" sz="2400" dirty="0"/>
              <a:t>±2.2 dB accuracy</a:t>
            </a:r>
            <a:endParaRPr lang="sv-SE" altLang="zh-CN" sz="2400" dirty="0"/>
          </a:p>
          <a:p>
            <a:pPr lvl="2" algn="l"/>
            <a:r>
              <a:rPr lang="ja-JP" altLang="en-US" sz="2400" dirty="0"/>
              <a:t>→　</a:t>
            </a:r>
            <a:r>
              <a:rPr lang="sv-SE" altLang="zh-CN" sz="2400" dirty="0"/>
              <a:t>Compromized that the number of declarations is up to 3 in Rel-15</a:t>
            </a:r>
          </a:p>
          <a:p>
            <a:pPr lvl="2" algn="l"/>
            <a:r>
              <a:rPr lang="ja-JP" altLang="en-US" sz="2400" dirty="0"/>
              <a:t>→　</a:t>
            </a:r>
            <a:r>
              <a:rPr lang="sv-SE" altLang="zh-CN" sz="2400" dirty="0"/>
              <a:t>Up to 3 declarations are applied only to n77 in Rel-15</a:t>
            </a:r>
          </a:p>
          <a:p>
            <a:pPr lvl="2" algn="l"/>
            <a:endParaRPr lang="sv-SE" altLang="zh-CN" sz="2400" dirty="0"/>
          </a:p>
          <a:p>
            <a:pPr marL="342900" indent="-342900" algn="l">
              <a:buFont typeface="Arial" panose="020B0604020202020204" pitchFamily="34" charset="0"/>
              <a:buChar char="•"/>
            </a:pPr>
            <a:r>
              <a:rPr lang="en-US" altLang="zh-CN" sz="2800" dirty="0"/>
              <a:t>Discussion to disagree up to 3 declaration</a:t>
            </a:r>
          </a:p>
          <a:p>
            <a:pPr marL="800100" lvl="1" indent="-342900" algn="l">
              <a:buFont typeface="Arial" panose="020B0604020202020204" pitchFamily="34" charset="0"/>
              <a:buChar char="•"/>
            </a:pPr>
            <a:r>
              <a:rPr lang="en-GB" altLang="ja-JP" sz="2400" dirty="0"/>
              <a:t>The antenna aperture sets the directivity but it is not the only factor in the radiated EIRP so it is not clear that the EIRP will increase in the simple way only looking at the antenna aperture indicates</a:t>
            </a:r>
            <a:r>
              <a:rPr lang="en-GB" altLang="ja-JP" sz="2400" dirty="0" smtClean="0"/>
              <a:t>.</a:t>
            </a:r>
          </a:p>
          <a:p>
            <a:pPr marL="800100" lvl="1" indent="-342900" algn="l">
              <a:buFont typeface="Arial" panose="020B0604020202020204" pitchFamily="34" charset="0"/>
              <a:buChar char="•"/>
            </a:pPr>
            <a:r>
              <a:rPr lang="en-GB" altLang="ja-JP" sz="2400" dirty="0" smtClean="0"/>
              <a:t>Data sheet of antenna product was shown which shows less gain variance than calculated by directivity due to fixed aperture</a:t>
            </a:r>
          </a:p>
          <a:p>
            <a:pPr lvl="1" algn="l"/>
            <a:r>
              <a:rPr lang="sv-SE" altLang="zh-CN" sz="2400" dirty="0" smtClean="0"/>
              <a:t>	</a:t>
            </a:r>
            <a:r>
              <a:rPr lang="en-US" altLang="zh-CN" sz="2400" dirty="0"/>
              <a:t>→</a:t>
            </a:r>
            <a:r>
              <a:rPr lang="zh-CN" altLang="en-US" sz="2400" dirty="0"/>
              <a:t>　</a:t>
            </a:r>
            <a:r>
              <a:rPr lang="en-US" altLang="zh-CN" sz="2400" dirty="0" smtClean="0"/>
              <a:t>2 declarations is sufficient</a:t>
            </a:r>
          </a:p>
          <a:p>
            <a:pPr lvl="1" algn="l"/>
            <a:endParaRPr lang="sv-SE" altLang="zh-CN" sz="3600" dirty="0"/>
          </a:p>
        </p:txBody>
      </p:sp>
    </p:spTree>
    <p:extLst>
      <p:ext uri="{BB962C8B-B14F-4D97-AF65-F5344CB8AC3E}">
        <p14:creationId xmlns:p14="http://schemas.microsoft.com/office/powerpoint/2010/main" val="11763841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1"/>
          <p:cNvSpPr txBox="1">
            <a:spLocks/>
          </p:cNvSpPr>
          <p:nvPr/>
        </p:nvSpPr>
        <p:spPr>
          <a:xfrm>
            <a:off x="581891" y="294784"/>
            <a:ext cx="11028218" cy="579439"/>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pPr algn="l"/>
            <a:r>
              <a:rPr lang="en-US" altLang="zh-CN" sz="4000" dirty="0"/>
              <a:t>Way Forward</a:t>
            </a:r>
            <a:endParaRPr lang="zh-CN" altLang="en-US" sz="4000" dirty="0"/>
          </a:p>
        </p:txBody>
      </p:sp>
      <p:sp>
        <p:nvSpPr>
          <p:cNvPr id="11" name="内容占位符 2"/>
          <p:cNvSpPr txBox="1">
            <a:spLocks/>
          </p:cNvSpPr>
          <p:nvPr/>
        </p:nvSpPr>
        <p:spPr>
          <a:xfrm>
            <a:off x="581891" y="1089025"/>
            <a:ext cx="11028218" cy="553685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marL="914400" lvl="1" indent="-457200" algn="l" hangingPunct="0">
              <a:spcBef>
                <a:spcPts val="1800"/>
              </a:spcBef>
              <a:buFontTx/>
              <a:buChar char="-"/>
            </a:pPr>
            <a:r>
              <a:rPr lang="en-US" altLang="ja-JP" sz="2800" dirty="0" smtClean="0"/>
              <a:t>Companies are encouraged to study the actual antenna gain variation caused by frequency difference</a:t>
            </a:r>
          </a:p>
          <a:p>
            <a:pPr marL="914400" lvl="1" indent="-457200" algn="l" hangingPunct="0">
              <a:spcBef>
                <a:spcPts val="1800"/>
              </a:spcBef>
              <a:buFontTx/>
              <a:buChar char="-"/>
            </a:pPr>
            <a:r>
              <a:rPr lang="en-US" altLang="ja-JP" sz="2800" dirty="0" smtClean="0"/>
              <a:t>Consider revising TR 38.817-02 </a:t>
            </a:r>
            <a:endParaRPr lang="ja-JP" altLang="ja-JP" sz="2800" dirty="0"/>
          </a:p>
        </p:txBody>
      </p:sp>
    </p:spTree>
    <p:extLst>
      <p:ext uri="{BB962C8B-B14F-4D97-AF65-F5344CB8AC3E}">
        <p14:creationId xmlns:p14="http://schemas.microsoft.com/office/powerpoint/2010/main" val="37940964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1"/>
          <p:cNvSpPr txBox="1">
            <a:spLocks/>
          </p:cNvSpPr>
          <p:nvPr/>
        </p:nvSpPr>
        <p:spPr>
          <a:xfrm>
            <a:off x="550863" y="294786"/>
            <a:ext cx="11090274" cy="579438"/>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pPr algn="l"/>
            <a:r>
              <a:rPr lang="en-US" altLang="zh-CN" sz="4000" dirty="0"/>
              <a:t>References</a:t>
            </a:r>
            <a:endParaRPr lang="zh-CN" altLang="en-US" sz="4000" dirty="0"/>
          </a:p>
        </p:txBody>
      </p:sp>
      <p:sp>
        <p:nvSpPr>
          <p:cNvPr id="11" name="内容占位符 2"/>
          <p:cNvSpPr txBox="1">
            <a:spLocks/>
          </p:cNvSpPr>
          <p:nvPr/>
        </p:nvSpPr>
        <p:spPr>
          <a:xfrm>
            <a:off x="550863" y="1089026"/>
            <a:ext cx="11090274" cy="554355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r>
              <a:rPr lang="en-GB" altLang="ja-JP" dirty="0"/>
              <a:t>[1] R4-1900743, Discussion on FBW, NEC</a:t>
            </a:r>
          </a:p>
          <a:p>
            <a:pPr algn="l"/>
            <a:r>
              <a:rPr lang="en-GB" altLang="ja-JP" dirty="0"/>
              <a:t>[2] R4-1900744, </a:t>
            </a:r>
            <a:r>
              <a:rPr lang="en-US" altLang="ja-JP" dirty="0"/>
              <a:t>Draft CR to TS 38.104: Radiated transmit power requirement with wideband operation (9.2), NEC</a:t>
            </a:r>
          </a:p>
          <a:p>
            <a:pPr algn="l"/>
            <a:r>
              <a:rPr lang="en-US" altLang="ja-JP" dirty="0"/>
              <a:t>[3] R4-1900745, Draft CR to TS38.141-2: Radiated transmit power requirement with wideband operation (6.2), NEC</a:t>
            </a:r>
            <a:endParaRPr lang="en-GB" altLang="ja-JP" dirty="0"/>
          </a:p>
        </p:txBody>
      </p:sp>
    </p:spTree>
    <p:extLst>
      <p:ext uri="{BB962C8B-B14F-4D97-AF65-F5344CB8AC3E}">
        <p14:creationId xmlns:p14="http://schemas.microsoft.com/office/powerpoint/2010/main" val="8882501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1"/>
          <p:cNvSpPr txBox="1">
            <a:spLocks/>
          </p:cNvSpPr>
          <p:nvPr/>
        </p:nvSpPr>
        <p:spPr>
          <a:xfrm>
            <a:off x="550863" y="294786"/>
            <a:ext cx="11090274" cy="579438"/>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pPr algn="l"/>
            <a:r>
              <a:rPr lang="en-US" altLang="zh-CN" sz="4000" dirty="0"/>
              <a:t>Appendix</a:t>
            </a:r>
            <a:endParaRPr lang="zh-CN" altLang="en-US" sz="4000" dirty="0"/>
          </a:p>
        </p:txBody>
      </p:sp>
      <p:sp>
        <p:nvSpPr>
          <p:cNvPr id="11" name="内容占位符 2"/>
          <p:cNvSpPr txBox="1">
            <a:spLocks/>
          </p:cNvSpPr>
          <p:nvPr/>
        </p:nvSpPr>
        <p:spPr>
          <a:xfrm>
            <a:off x="550863" y="1089026"/>
            <a:ext cx="11090274" cy="554355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marL="342900" indent="-342900" algn="l">
              <a:buFont typeface="Arial" panose="020B0604020202020204" pitchFamily="34" charset="0"/>
              <a:buChar char="•"/>
            </a:pPr>
            <a:r>
              <a:rPr lang="en-GB" altLang="ja-JP" sz="2800" dirty="0"/>
              <a:t>EIRP accuracy requirement (BS type 1-H, 1-O, normal condition)</a:t>
            </a:r>
          </a:p>
          <a:p>
            <a:pPr marL="800100" lvl="1" indent="-342900" algn="l">
              <a:buFont typeface="Arial" panose="020B0604020202020204" pitchFamily="34" charset="0"/>
              <a:buChar char="•"/>
            </a:pPr>
            <a:r>
              <a:rPr lang="en-US" altLang="ja-JP" sz="2400" dirty="0"/>
              <a:t>±2.2 dB was agreed based on the assumption </a:t>
            </a:r>
          </a:p>
          <a:p>
            <a:pPr marL="1257300" lvl="2" indent="-342900" algn="l">
              <a:buFont typeface="Arial" panose="020B0604020202020204" pitchFamily="34" charset="0"/>
              <a:buChar char="•"/>
            </a:pPr>
            <a:r>
              <a:rPr lang="en-US" altLang="ja-JP" sz="2200" dirty="0"/>
              <a:t>	                                                      [dB]</a:t>
            </a:r>
          </a:p>
          <a:p>
            <a:pPr lvl="2" algn="l"/>
            <a:r>
              <a:rPr lang="en-US" altLang="ja-JP" sz="2200" dirty="0"/>
              <a:t>where:</a:t>
            </a:r>
          </a:p>
          <a:p>
            <a:pPr lvl="2" algn="l"/>
            <a:r>
              <a:rPr lang="en-US" altLang="ja-JP" sz="2200" dirty="0"/>
              <a:t>  -      is the maximum conducted output power error at the transceiver unit output.</a:t>
            </a:r>
          </a:p>
          <a:p>
            <a:pPr lvl="2" algn="l"/>
            <a:r>
              <a:rPr lang="en-US" altLang="ja-JP" sz="2200" dirty="0"/>
              <a:t>  -          is the variation in main beam EIRP due to beamforming errors caused by phase error at the transceiver unit output.</a:t>
            </a:r>
          </a:p>
          <a:p>
            <a:pPr lvl="2" algn="l"/>
            <a:r>
              <a:rPr lang="en-US" altLang="ja-JP" sz="2200" dirty="0"/>
              <a:t>   -           is the variation due to the error in the passive elements, the RDN, the antenna array gain errors, mismatch errors and insertion losses variations.</a:t>
            </a:r>
          </a:p>
          <a:p>
            <a:pPr marL="342900" indent="-342900" algn="l">
              <a:buFont typeface="Arial" panose="020B0604020202020204" pitchFamily="34" charset="0"/>
              <a:buChar char="•"/>
            </a:pPr>
            <a:r>
              <a:rPr lang="en-US" altLang="ja-JP" sz="2800" dirty="0"/>
              <a:t>BS output power requirement (BS type 1-H, normal condition)</a:t>
            </a:r>
          </a:p>
          <a:p>
            <a:pPr marL="800100" lvl="1" indent="-342900" algn="l">
              <a:buFont typeface="Arial" panose="020B0604020202020204" pitchFamily="34" charset="0"/>
              <a:buChar char="•"/>
            </a:pPr>
            <a:r>
              <a:rPr lang="en-US" altLang="ja-JP" sz="2400" dirty="0"/>
              <a:t>±2.0 dB</a:t>
            </a:r>
          </a:p>
          <a:p>
            <a:pPr marL="342900" indent="-342900" algn="l">
              <a:buFont typeface="Arial" panose="020B0604020202020204" pitchFamily="34" charset="0"/>
              <a:buChar char="•"/>
            </a:pPr>
            <a:r>
              <a:rPr lang="en-US" altLang="ja-JP" sz="2800" dirty="0"/>
              <a:t>OTA output power requirement (BS type 1-O, normal condition)</a:t>
            </a:r>
          </a:p>
          <a:p>
            <a:pPr marL="800100" lvl="1" indent="-342900" algn="l">
              <a:buFont typeface="Arial" panose="020B0604020202020204" pitchFamily="34" charset="0"/>
              <a:buChar char="•"/>
            </a:pPr>
            <a:r>
              <a:rPr lang="en-US" altLang="ja-JP" sz="2400" dirty="0"/>
              <a:t>±2.0 dB</a:t>
            </a:r>
          </a:p>
          <a:p>
            <a:pPr marL="800100" lvl="1" indent="-342900" algn="l">
              <a:buFont typeface="Arial" panose="020B0604020202020204" pitchFamily="34" charset="0"/>
              <a:buChar char="•"/>
            </a:pPr>
            <a:endParaRPr lang="en-US" altLang="ja-JP" sz="2400" dirty="0"/>
          </a:p>
          <a:p>
            <a:pPr marL="800100" lvl="1" indent="-342900" algn="l">
              <a:buFont typeface="Arial" panose="020B0604020202020204" pitchFamily="34" charset="0"/>
              <a:buChar char="•"/>
            </a:pPr>
            <a:endParaRPr lang="en-GB" altLang="ja-JP" sz="2400" dirty="0"/>
          </a:p>
        </p:txBody>
      </p:sp>
      <p:sp>
        <p:nvSpPr>
          <p:cNvPr id="25" name="Rectangle 23"/>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ja-JP" altLang="en-US"/>
          </a:p>
        </p:txBody>
      </p:sp>
      <p:graphicFrame>
        <p:nvGraphicFramePr>
          <p:cNvPr id="26" name="オブジェクト 25"/>
          <p:cNvGraphicFramePr>
            <a:graphicFrameLocks noChangeAspect="1"/>
          </p:cNvGraphicFramePr>
          <p:nvPr>
            <p:extLst>
              <p:ext uri="{D42A27DB-BD31-4B8C-83A1-F6EECF244321}">
                <p14:modId xmlns:p14="http://schemas.microsoft.com/office/powerpoint/2010/main" val="4244949992"/>
              </p:ext>
            </p:extLst>
          </p:nvPr>
        </p:nvGraphicFramePr>
        <p:xfrm>
          <a:off x="1882048" y="1856514"/>
          <a:ext cx="3827319" cy="554182"/>
        </p:xfrm>
        <a:graphic>
          <a:graphicData uri="http://schemas.openxmlformats.org/presentationml/2006/ole">
            <mc:AlternateContent xmlns:mc="http://schemas.openxmlformats.org/markup-compatibility/2006">
              <mc:Choice xmlns:v="urn:schemas-microsoft-com:vml" Requires="v">
                <p:oleObj spid="_x0000_s1091" r:id="rId3" imgW="2108200" imgH="304800" progId="Equation.3">
                  <p:embed/>
                </p:oleObj>
              </mc:Choice>
              <mc:Fallback>
                <p:oleObj r:id="rId3" imgW="2108200" imgH="304800" progId="Equation.3">
                  <p:embed/>
                  <p:pic>
                    <p:nvPicPr>
                      <p:cNvPr id="0" name="Object 2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82048" y="1856514"/>
                        <a:ext cx="3827319" cy="554182"/>
                      </a:xfrm>
                      <a:prstGeom prst="rect">
                        <a:avLst/>
                      </a:prstGeom>
                      <a:noFill/>
                    </p:spPr>
                  </p:pic>
                </p:oleObj>
              </mc:Fallback>
            </mc:AlternateContent>
          </a:graphicData>
        </a:graphic>
      </p:graphicFrame>
      <p:sp>
        <p:nvSpPr>
          <p:cNvPr id="30" name="Rectangle 28"/>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ja-JP" altLang="en-US"/>
          </a:p>
        </p:txBody>
      </p:sp>
      <p:graphicFrame>
        <p:nvGraphicFramePr>
          <p:cNvPr id="31" name="オブジェクト 30"/>
          <p:cNvGraphicFramePr>
            <a:graphicFrameLocks noChangeAspect="1"/>
          </p:cNvGraphicFramePr>
          <p:nvPr>
            <p:extLst>
              <p:ext uri="{D42A27DB-BD31-4B8C-83A1-F6EECF244321}">
                <p14:modId xmlns:p14="http://schemas.microsoft.com/office/powerpoint/2010/main" val="3105778386"/>
              </p:ext>
            </p:extLst>
          </p:nvPr>
        </p:nvGraphicFramePr>
        <p:xfrm>
          <a:off x="1828800" y="2673350"/>
          <a:ext cx="342428" cy="357316"/>
        </p:xfrm>
        <a:graphic>
          <a:graphicData uri="http://schemas.openxmlformats.org/presentationml/2006/ole">
            <mc:AlternateContent xmlns:mc="http://schemas.openxmlformats.org/markup-compatibility/2006">
              <mc:Choice xmlns:v="urn:schemas-microsoft-com:vml" Requires="v">
                <p:oleObj spid="_x0000_s1092" r:id="rId5" imgW="215806" imgH="228501" progId="Equation.3">
                  <p:embed/>
                </p:oleObj>
              </mc:Choice>
              <mc:Fallback>
                <p:oleObj r:id="rId5" imgW="215806" imgH="228501" progId="Equation.3">
                  <p:embed/>
                  <p:pic>
                    <p:nvPicPr>
                      <p:cNvPr id="0" name="Object 2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28800" y="2673350"/>
                        <a:ext cx="342428" cy="357316"/>
                      </a:xfrm>
                      <a:prstGeom prst="rect">
                        <a:avLst/>
                      </a:prstGeom>
                      <a:noFill/>
                    </p:spPr>
                  </p:pic>
                </p:oleObj>
              </mc:Fallback>
            </mc:AlternateContent>
          </a:graphicData>
        </a:graphic>
      </p:graphicFrame>
      <p:graphicFrame>
        <p:nvGraphicFramePr>
          <p:cNvPr id="33" name="オブジェクト 32"/>
          <p:cNvGraphicFramePr>
            <a:graphicFrameLocks noChangeAspect="1"/>
          </p:cNvGraphicFramePr>
          <p:nvPr>
            <p:extLst>
              <p:ext uri="{D42A27DB-BD31-4B8C-83A1-F6EECF244321}">
                <p14:modId xmlns:p14="http://schemas.microsoft.com/office/powerpoint/2010/main" val="2283906042"/>
              </p:ext>
            </p:extLst>
          </p:nvPr>
        </p:nvGraphicFramePr>
        <p:xfrm>
          <a:off x="1828800" y="2999525"/>
          <a:ext cx="521087" cy="357317"/>
        </p:xfrm>
        <a:graphic>
          <a:graphicData uri="http://schemas.openxmlformats.org/presentationml/2006/ole">
            <mc:AlternateContent xmlns:mc="http://schemas.openxmlformats.org/markup-compatibility/2006">
              <mc:Choice xmlns:v="urn:schemas-microsoft-com:vml" Requires="v">
                <p:oleObj spid="_x0000_s1093" r:id="rId7" imgW="330200" imgH="228600" progId="Equation.3">
                  <p:embed/>
                </p:oleObj>
              </mc:Choice>
              <mc:Fallback>
                <p:oleObj r:id="rId7" imgW="330200" imgH="228600" progId="Equation.3">
                  <p:embed/>
                  <p:pic>
                    <p:nvPicPr>
                      <p:cNvPr id="0" name="Object 3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828800" y="2999525"/>
                        <a:ext cx="521087" cy="357317"/>
                      </a:xfrm>
                      <a:prstGeom prst="rect">
                        <a:avLst/>
                      </a:prstGeom>
                      <a:noFill/>
                    </p:spPr>
                  </p:pic>
                </p:oleObj>
              </mc:Fallback>
            </mc:AlternateContent>
          </a:graphicData>
        </a:graphic>
      </p:graphicFrame>
      <p:graphicFrame>
        <p:nvGraphicFramePr>
          <p:cNvPr id="35" name="オブジェクト 34"/>
          <p:cNvGraphicFramePr>
            <a:graphicFrameLocks noChangeAspect="1"/>
          </p:cNvGraphicFramePr>
          <p:nvPr>
            <p:extLst>
              <p:ext uri="{D42A27DB-BD31-4B8C-83A1-F6EECF244321}">
                <p14:modId xmlns:p14="http://schemas.microsoft.com/office/powerpoint/2010/main" val="1398992864"/>
              </p:ext>
            </p:extLst>
          </p:nvPr>
        </p:nvGraphicFramePr>
        <p:xfrm>
          <a:off x="1949450" y="3683017"/>
          <a:ext cx="550863" cy="372205"/>
        </p:xfrm>
        <a:graphic>
          <a:graphicData uri="http://schemas.openxmlformats.org/presentationml/2006/ole">
            <mc:AlternateContent xmlns:mc="http://schemas.openxmlformats.org/markup-compatibility/2006">
              <mc:Choice xmlns:v="urn:schemas-microsoft-com:vml" Requires="v">
                <p:oleObj spid="_x0000_s1094" r:id="rId9" imgW="355446" imgH="241195" progId="Equation.3">
                  <p:embed/>
                </p:oleObj>
              </mc:Choice>
              <mc:Fallback>
                <p:oleObj r:id="rId9" imgW="355446" imgH="241195" progId="Equation.3">
                  <p:embed/>
                  <p:pic>
                    <p:nvPicPr>
                      <p:cNvPr id="0" name="Object 3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949450" y="3683017"/>
                        <a:ext cx="550863" cy="372205"/>
                      </a:xfrm>
                      <a:prstGeom prst="rect">
                        <a:avLst/>
                      </a:prstGeom>
                      <a:noFill/>
                    </p:spPr>
                  </p:pic>
                </p:oleObj>
              </mc:Fallback>
            </mc:AlternateContent>
          </a:graphicData>
        </a:graphic>
      </p:graphicFrame>
    </p:spTree>
    <p:extLst>
      <p:ext uri="{BB962C8B-B14F-4D97-AF65-F5344CB8AC3E}">
        <p14:creationId xmlns:p14="http://schemas.microsoft.com/office/powerpoint/2010/main" val="3635533543"/>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1392</TotalTime>
  <Words>268</Words>
  <Application>Microsoft Office PowerPoint</Application>
  <PresentationFormat>ワイド画面</PresentationFormat>
  <Paragraphs>42</Paragraphs>
  <Slides>6</Slides>
  <Notes>0</Notes>
  <HiddenSlides>0</HiddenSlides>
  <MMClips>0</MMClips>
  <ScaleCrop>false</ScaleCrop>
  <HeadingPairs>
    <vt:vector size="8" baseType="variant">
      <vt:variant>
        <vt:lpstr>使用されているフォント</vt:lpstr>
      </vt:variant>
      <vt:variant>
        <vt:i4>7</vt:i4>
      </vt:variant>
      <vt:variant>
        <vt:lpstr>テーマ</vt:lpstr>
      </vt:variant>
      <vt:variant>
        <vt:i4>1</vt:i4>
      </vt:variant>
      <vt:variant>
        <vt:lpstr>埋め込まれた OLE サーバー</vt:lpstr>
      </vt:variant>
      <vt:variant>
        <vt:i4>1</vt:i4>
      </vt:variant>
      <vt:variant>
        <vt:lpstr>スライド タイトル</vt:lpstr>
      </vt:variant>
      <vt:variant>
        <vt:i4>6</vt:i4>
      </vt:variant>
    </vt:vector>
  </HeadingPairs>
  <TitlesOfParts>
    <vt:vector size="15" baseType="lpstr">
      <vt:lpstr>等线</vt:lpstr>
      <vt:lpstr>等线 Light</vt:lpstr>
      <vt:lpstr>游ゴシック</vt:lpstr>
      <vt:lpstr>游ゴシック Light</vt:lpstr>
      <vt:lpstr>Arial</vt:lpstr>
      <vt:lpstr>Calibri</vt:lpstr>
      <vt:lpstr>Calibri Light</vt:lpstr>
      <vt:lpstr>Office テーマ</vt:lpstr>
      <vt:lpstr>Equation.3</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Tetsu Ikeda</dc:creator>
  <cp:lastModifiedBy>Tetsu Ikeda</cp:lastModifiedBy>
  <cp:revision>48</cp:revision>
  <dcterms:created xsi:type="dcterms:W3CDTF">2018-10-09T21:01:40Z</dcterms:created>
  <dcterms:modified xsi:type="dcterms:W3CDTF">2019-03-01T05:54:00Z</dcterms:modified>
</cp:coreProperties>
</file>