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0"/>
  </p:notesMasterIdLst>
  <p:sldIdLst>
    <p:sldId id="256" r:id="rId5"/>
    <p:sldId id="286" r:id="rId6"/>
    <p:sldId id="284" r:id="rId7"/>
    <p:sldId id="283" r:id="rId8"/>
    <p:sldId id="300" r:id="rId9"/>
  </p:sldIdLst>
  <p:sldSz cx="9144000" cy="6858000" type="screen4x3"/>
  <p:notesSz cx="6858000" cy="9144000"/>
  <p:custDataLst>
    <p:tags r:id="rId11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nritsu" initials="AC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503" autoAdjust="0"/>
    <p:restoredTop sz="94660"/>
  </p:normalViewPr>
  <p:slideViewPr>
    <p:cSldViewPr>
      <p:cViewPr varScale="1">
        <p:scale>
          <a:sx n="75" d="100"/>
          <a:sy n="75" d="100"/>
        </p:scale>
        <p:origin x="442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gs" Target="tags/tag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RTEL,THORSTEN (K-SantaClara,ex1)" userId="5fa40fbe-6787-4208-8551-db92c4e538ea" providerId="ADAL" clId="{205C7A9F-247E-4B66-9429-E38FA645A981}"/>
    <pc:docChg chg="undo custSel addSld modSld">
      <pc:chgData name="HERTEL,THORSTEN (K-SantaClara,ex1)" userId="5fa40fbe-6787-4208-8551-db92c4e538ea" providerId="ADAL" clId="{205C7A9F-247E-4B66-9429-E38FA645A981}" dt="2018-11-15T22:22:39.603" v="533" actId="6549"/>
      <pc:docMkLst>
        <pc:docMk/>
      </pc:docMkLst>
      <pc:sldChg chg="modSp">
        <pc:chgData name="HERTEL,THORSTEN (K-SantaClara,ex1)" userId="5fa40fbe-6787-4208-8551-db92c4e538ea" providerId="ADAL" clId="{205C7A9F-247E-4B66-9429-E38FA645A981}" dt="2018-11-15T22:02:52.770" v="523" actId="207"/>
        <pc:sldMkLst>
          <pc:docMk/>
          <pc:sldMk cId="1697088316" sldId="278"/>
        </pc:sldMkLst>
        <pc:spChg chg="mod">
          <ac:chgData name="HERTEL,THORSTEN (K-SantaClara,ex1)" userId="5fa40fbe-6787-4208-8551-db92c4e538ea" providerId="ADAL" clId="{205C7A9F-247E-4B66-9429-E38FA645A981}" dt="2018-11-15T22:02:52.770" v="523" actId="207"/>
          <ac:spMkLst>
            <pc:docMk/>
            <pc:sldMk cId="1697088316" sldId="278"/>
            <ac:spMk id="2" creationId="{00000000-0000-0000-0000-000000000000}"/>
          </ac:spMkLst>
        </pc:spChg>
      </pc:sldChg>
      <pc:sldChg chg="modSp">
        <pc:chgData name="HERTEL,THORSTEN (K-SantaClara,ex1)" userId="5fa40fbe-6787-4208-8551-db92c4e538ea" providerId="ADAL" clId="{205C7A9F-247E-4B66-9429-E38FA645A981}" dt="2018-11-15T22:02:43.158" v="521" actId="207"/>
        <pc:sldMkLst>
          <pc:docMk/>
          <pc:sldMk cId="757948325" sldId="279"/>
        </pc:sldMkLst>
        <pc:spChg chg="mod">
          <ac:chgData name="HERTEL,THORSTEN (K-SantaClara,ex1)" userId="5fa40fbe-6787-4208-8551-db92c4e538ea" providerId="ADAL" clId="{205C7A9F-247E-4B66-9429-E38FA645A981}" dt="2018-11-15T22:02:43.158" v="521" actId="207"/>
          <ac:spMkLst>
            <pc:docMk/>
            <pc:sldMk cId="757948325" sldId="279"/>
            <ac:spMk id="3" creationId="{00000000-0000-0000-0000-000000000000}"/>
          </ac:spMkLst>
        </pc:spChg>
      </pc:sldChg>
      <pc:sldChg chg="modSp">
        <pc:chgData name="HERTEL,THORSTEN (K-SantaClara,ex1)" userId="5fa40fbe-6787-4208-8551-db92c4e538ea" providerId="ADAL" clId="{205C7A9F-247E-4B66-9429-E38FA645A981}" dt="2018-11-15T22:22:39.603" v="533" actId="6549"/>
        <pc:sldMkLst>
          <pc:docMk/>
          <pc:sldMk cId="3014962000" sldId="283"/>
        </pc:sldMkLst>
        <pc:spChg chg="mod">
          <ac:chgData name="HERTEL,THORSTEN (K-SantaClara,ex1)" userId="5fa40fbe-6787-4208-8551-db92c4e538ea" providerId="ADAL" clId="{205C7A9F-247E-4B66-9429-E38FA645A981}" dt="2018-11-15T22:22:39.603" v="533" actId="6549"/>
          <ac:spMkLst>
            <pc:docMk/>
            <pc:sldMk cId="3014962000" sldId="283"/>
            <ac:spMk id="3" creationId="{00000000-0000-0000-0000-000000000000}"/>
          </ac:spMkLst>
        </pc:spChg>
      </pc:sldChg>
      <pc:sldChg chg="modSp">
        <pc:chgData name="HERTEL,THORSTEN (K-SantaClara,ex1)" userId="5fa40fbe-6787-4208-8551-db92c4e538ea" providerId="ADAL" clId="{205C7A9F-247E-4B66-9429-E38FA645A981}" dt="2018-11-15T22:02:48.040" v="522" actId="207"/>
        <pc:sldMkLst>
          <pc:docMk/>
          <pc:sldMk cId="1706025475" sldId="285"/>
        </pc:sldMkLst>
        <pc:spChg chg="mod">
          <ac:chgData name="HERTEL,THORSTEN (K-SantaClara,ex1)" userId="5fa40fbe-6787-4208-8551-db92c4e538ea" providerId="ADAL" clId="{205C7A9F-247E-4B66-9429-E38FA645A981}" dt="2018-11-15T22:02:48.040" v="522" actId="207"/>
          <ac:spMkLst>
            <pc:docMk/>
            <pc:sldMk cId="1706025475" sldId="285"/>
            <ac:spMk id="3" creationId="{00000000-0000-0000-0000-000000000000}"/>
          </ac:spMkLst>
        </pc:spChg>
      </pc:sldChg>
      <pc:sldChg chg="addSp delSp modSp add">
        <pc:chgData name="HERTEL,THORSTEN (K-SantaClara,ex1)" userId="5fa40fbe-6787-4208-8551-db92c4e538ea" providerId="ADAL" clId="{205C7A9F-247E-4B66-9429-E38FA645A981}" dt="2018-11-15T22:03:42.870" v="525" actId="207"/>
        <pc:sldMkLst>
          <pc:docMk/>
          <pc:sldMk cId="2332323572" sldId="286"/>
        </pc:sldMkLst>
        <pc:spChg chg="mod">
          <ac:chgData name="HERTEL,THORSTEN (K-SantaClara,ex1)" userId="5fa40fbe-6787-4208-8551-db92c4e538ea" providerId="ADAL" clId="{205C7A9F-247E-4B66-9429-E38FA645A981}" dt="2018-11-15T22:03:39.617" v="524" actId="207"/>
          <ac:spMkLst>
            <pc:docMk/>
            <pc:sldMk cId="2332323572" sldId="286"/>
            <ac:spMk id="2" creationId="{9195A470-9A52-47E5-8104-499FA5E06176}"/>
          </ac:spMkLst>
        </pc:spChg>
        <pc:spChg chg="mod">
          <ac:chgData name="HERTEL,THORSTEN (K-SantaClara,ex1)" userId="5fa40fbe-6787-4208-8551-db92c4e538ea" providerId="ADAL" clId="{205C7A9F-247E-4B66-9429-E38FA645A981}" dt="2018-11-15T22:03:42.870" v="525" actId="207"/>
          <ac:spMkLst>
            <pc:docMk/>
            <pc:sldMk cId="2332323572" sldId="286"/>
            <ac:spMk id="3" creationId="{883F93FD-EA99-4709-B50B-42C69675407B}"/>
          </ac:spMkLst>
        </pc:spChg>
        <pc:spChg chg="add del">
          <ac:chgData name="HERTEL,THORSTEN (K-SantaClara,ex1)" userId="5fa40fbe-6787-4208-8551-db92c4e538ea" providerId="ADAL" clId="{205C7A9F-247E-4B66-9429-E38FA645A981}" dt="2018-11-15T21:47:13.460" v="116" actId="207"/>
          <ac:spMkLst>
            <pc:docMk/>
            <pc:sldMk cId="2332323572" sldId="286"/>
            <ac:spMk id="5" creationId="{B9C9C431-A494-4791-B99E-BD4DDF5B551D}"/>
          </ac:spMkLst>
        </pc:spChg>
        <pc:graphicFrameChg chg="add del mod">
          <ac:chgData name="HERTEL,THORSTEN (K-SantaClara,ex1)" userId="5fa40fbe-6787-4208-8551-db92c4e538ea" providerId="ADAL" clId="{205C7A9F-247E-4B66-9429-E38FA645A981}" dt="2018-11-15T21:47:13.460" v="116" actId="207"/>
          <ac:graphicFrameMkLst>
            <pc:docMk/>
            <pc:sldMk cId="2332323572" sldId="286"/>
            <ac:graphicFrameMk id="4" creationId="{69A87F6B-A56D-4068-AE22-2CB2AA837296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2A44C0-4679-45EA-917A-5A42CCD58AE5}" type="datetimeFigureOut">
              <a:rPr lang="en-US"/>
              <a:pPr>
                <a:defRPr/>
              </a:pPr>
              <a:t>3/1/2019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05257B-5D90-4E7F-8BDE-EB245DF1B9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505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9979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1775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05257B-5D90-4E7F-8BDE-EB245DF1B938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0736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A152-21A8-4B23-8938-264CDDD209BB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A845F-6455-484F-A297-7811B5B1A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31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1C953-3DEB-4085-8B36-F394993EF815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46AFB-B1EC-468C-A3E4-7207DD14269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168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0821-8D2E-4737-903C-74EFEFAAA750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6C46B-869B-447D-94FD-CADEB08E28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151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03A3E-58EA-44D2-8968-B8B5B3FFFA99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BF5B9-6568-49B3-8312-0AD424538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059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92667-A61F-4AAF-BFDD-198583104BFC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05271-7825-4D56-8FD0-E41A07367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504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A9641-AAE3-4BF4-9ACB-29BF3E0989AA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1753-0D64-42F1-B138-ABE891DAE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64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556C25-E921-4EDA-ABD4-DC774CDC6C8D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F488A-459D-4167-99E3-2F034CE9C3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228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47461-D668-47BB-9E39-1448001554E4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B33DE8-CD03-407E-96DB-47547C6FD81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821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8C1A7-97FB-4A11-A61D-B1FAD2AD8D05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08EE0-006D-405F-818A-D203B959C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794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214A9-B979-4990-B8AC-694E305C1A35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E1D65A-7CA3-4A39-9AF9-0B09F2872B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6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234E9-F91C-4D0B-B850-E0D2F4973DBB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DC276-F2AF-41B0-A424-2ABBEAB3B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243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C626EF-4B5C-44C8-BAFF-AE4552E9086C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DB7C9E5-CC9D-4C93-944E-66B9C58CC2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467544" y="2276872"/>
            <a:ext cx="8278813" cy="1470025"/>
          </a:xfrm>
        </p:spPr>
        <p:txBody>
          <a:bodyPr/>
          <a:lstStyle/>
          <a:p>
            <a:pPr eaLnBrk="1" hangingPunct="1"/>
            <a:r>
              <a:rPr lang="fi-FI" altLang="zh-CN" sz="4000" b="1" dirty="0"/>
              <a:t>WF on NR MIMO OTA</a:t>
            </a:r>
            <a:endParaRPr lang="zh-CN" altLang="en-US" sz="4000" b="1" dirty="0"/>
          </a:p>
        </p:txBody>
      </p:sp>
      <p:sp>
        <p:nvSpPr>
          <p:cNvPr id="3075" name="副标题 2"/>
          <p:cNvSpPr>
            <a:spLocks noGrp="1"/>
          </p:cNvSpPr>
          <p:nvPr>
            <p:ph type="subTitle" idx="1"/>
          </p:nvPr>
        </p:nvSpPr>
        <p:spPr>
          <a:xfrm>
            <a:off x="1547664" y="3700727"/>
            <a:ext cx="6336704" cy="1752600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CAICT, Spirent, </a:t>
            </a:r>
            <a:r>
              <a:rPr lang="en-US" altLang="zh-CN" dirty="0" err="1" smtClean="0">
                <a:solidFill>
                  <a:schemeClr val="tx1"/>
                </a:solidFill>
              </a:rPr>
              <a:t>Keysight</a:t>
            </a:r>
            <a:r>
              <a:rPr lang="en-US" altLang="zh-CN" dirty="0" smtClean="0">
                <a:solidFill>
                  <a:schemeClr val="tx1"/>
                </a:solidFill>
              </a:rPr>
              <a:t>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250825" y="333375"/>
            <a:ext cx="871366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/>
              <a:t>3GPP TSG-RAN WG4 Meeting </a:t>
            </a:r>
            <a:r>
              <a:rPr lang="en-GB" altLang="zh-CN" sz="1800" b="1" dirty="0" smtClean="0"/>
              <a:t>#90</a:t>
            </a:r>
            <a:r>
              <a:rPr lang="en-GB" altLang="zh-CN" sz="1800" b="1" dirty="0"/>
              <a:t>	                                                                 </a:t>
            </a:r>
            <a:r>
              <a:rPr lang="en-US" altLang="zh-CN" sz="1800" b="1" dirty="0" smtClean="0"/>
              <a:t>R4-1901383</a:t>
            </a:r>
            <a:endParaRPr lang="zh-CN" altLang="zh-CN" sz="1800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Athens, GR, 25th Feb – 1st March, 2019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</a:t>
            </a:r>
            <a:r>
              <a:rPr lang="en-US" altLang="zh-CN" sz="1800" b="1" dirty="0" smtClean="0"/>
              <a:t>10.2.1</a:t>
            </a:r>
            <a:endParaRPr lang="zh-CN" altLang="zh-CN" sz="1800" b="1" dirty="0"/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1800" b="1" dirty="0"/>
              <a:t>Document for: Approval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  <p:sp>
        <p:nvSpPr>
          <p:cNvPr id="3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195A470-9A52-47E5-8104-499FA5E061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BS </a:t>
            </a:r>
            <a:r>
              <a:rPr lang="en-US" dirty="0" smtClean="0"/>
              <a:t>antenna pattern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83F93FD-EA99-4709-B50B-42C6967540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8356" y="1556792"/>
            <a:ext cx="8507288" cy="4525963"/>
          </a:xfrm>
        </p:spPr>
        <p:txBody>
          <a:bodyPr/>
          <a:lstStyle/>
          <a:p>
            <a:r>
              <a:rPr lang="en-US" sz="2800" dirty="0" smtClean="0"/>
              <a:t>BS antenna pattern assumption: </a:t>
            </a:r>
            <a:endParaRPr lang="en-US" sz="2800" dirty="0"/>
          </a:p>
          <a:p>
            <a:pPr lvl="1"/>
            <a:r>
              <a:rPr lang="en-GB" altLang="zh-CN" sz="2000" dirty="0"/>
              <a:t>Use example pattern in TR38.901 Table </a:t>
            </a:r>
            <a:r>
              <a:rPr lang="en-GB" altLang="zh-CN" sz="2000" dirty="0" smtClean="0"/>
              <a:t>7.3-1 for both FR1 and FR2, </a:t>
            </a:r>
            <a:r>
              <a:rPr lang="en-GB" altLang="zh-CN" sz="2000" dirty="0"/>
              <a:t>e.g. </a:t>
            </a:r>
            <a:r>
              <a:rPr lang="en-GB" altLang="zh-CN" sz="2000" dirty="0">
                <a:sym typeface="Symbol" panose="05050102010706020507" pitchFamily="18" charset="2"/>
              </a:rPr>
              <a:t></a:t>
            </a:r>
            <a:r>
              <a:rPr lang="en-GB" altLang="zh-CN" sz="2000" baseline="-25000" dirty="0"/>
              <a:t>3dB</a:t>
            </a:r>
            <a:r>
              <a:rPr lang="en-GB" altLang="zh-CN" sz="2000" dirty="0"/>
              <a:t> = 65</a:t>
            </a:r>
            <a:r>
              <a:rPr lang="en-GB" altLang="zh-CN" sz="2000" dirty="0">
                <a:sym typeface="Symbol" panose="05050102010706020507" pitchFamily="18" charset="2"/>
              </a:rPr>
              <a:t></a:t>
            </a:r>
            <a:r>
              <a:rPr lang="en-GB" altLang="zh-CN" sz="2000" dirty="0"/>
              <a:t>,  </a:t>
            </a:r>
            <a:r>
              <a:rPr lang="en-GB" altLang="zh-CN" sz="2000" dirty="0" err="1"/>
              <a:t>SLAv</a:t>
            </a:r>
            <a:r>
              <a:rPr lang="en-GB" altLang="zh-CN" sz="2000" dirty="0"/>
              <a:t> = 30dB,</a:t>
            </a:r>
            <a:r>
              <a:rPr lang="en-GB" altLang="zh-CN" sz="2000" i="1" dirty="0"/>
              <a:t> </a:t>
            </a:r>
            <a:r>
              <a:rPr lang="en-GB" altLang="zh-CN" sz="2000" i="1" dirty="0" err="1"/>
              <a:t>G</a:t>
            </a:r>
            <a:r>
              <a:rPr lang="en-GB" altLang="zh-CN" sz="2000" i="1" baseline="-25000" dirty="0" err="1"/>
              <a:t>E,max</a:t>
            </a:r>
            <a:r>
              <a:rPr lang="en-GB" altLang="zh-CN" sz="2000" dirty="0"/>
              <a:t> =8 </a:t>
            </a:r>
            <a:r>
              <a:rPr lang="en-GB" altLang="zh-CN" sz="2000" dirty="0" err="1"/>
              <a:t>dBi</a:t>
            </a:r>
            <a:r>
              <a:rPr lang="en-GB" altLang="zh-CN" sz="2000" dirty="0" smtClean="0"/>
              <a:t>;</a:t>
            </a:r>
            <a:endParaRPr lang="en-US" altLang="zh-CN" sz="2000" dirty="0"/>
          </a:p>
          <a:p>
            <a:pPr lvl="1"/>
            <a:r>
              <a:rPr lang="en-US" altLang="zh-CN" sz="2000" dirty="0"/>
              <a:t>2 transmitting beams for FR1 </a:t>
            </a:r>
            <a:endParaRPr lang="en-US" altLang="zh-CN" sz="2000" dirty="0" smtClean="0"/>
          </a:p>
          <a:p>
            <a:pPr lvl="3"/>
            <a:r>
              <a:rPr lang="en-US" altLang="zh-CN" sz="1600" dirty="0" smtClean="0"/>
              <a:t>Two </a:t>
            </a:r>
            <a:r>
              <a:rPr lang="en-US" altLang="zh-CN" sz="1600" dirty="0"/>
              <a:t>strongest </a:t>
            </a:r>
            <a:r>
              <a:rPr lang="en-US" altLang="zh-CN" sz="1600" dirty="0" smtClean="0"/>
              <a:t>beams</a:t>
            </a:r>
            <a:endParaRPr lang="en-US" altLang="zh-CN" sz="1600" dirty="0"/>
          </a:p>
          <a:p>
            <a:pPr lvl="1"/>
            <a:r>
              <a:rPr lang="en-US" altLang="zh-CN" sz="2000" dirty="0"/>
              <a:t>1 transmitting beam for </a:t>
            </a:r>
            <a:r>
              <a:rPr lang="en-US" altLang="zh-CN" sz="2000" dirty="0" smtClean="0"/>
              <a:t>FR2-</a:t>
            </a:r>
            <a:r>
              <a:rPr lang="en-US" altLang="zh-CN" sz="2000" dirty="0"/>
              <a:t> strongest </a:t>
            </a:r>
            <a:r>
              <a:rPr lang="en-US" altLang="zh-CN" sz="2000" dirty="0" smtClean="0"/>
              <a:t>beam to strongest cluster</a:t>
            </a:r>
            <a:endParaRPr lang="en-GB" altLang="zh-CN" sz="2000" dirty="0" smtClean="0"/>
          </a:p>
          <a:p>
            <a:pPr lvl="1"/>
            <a:r>
              <a:rPr lang="en-GB" altLang="zh-CN" sz="2000" dirty="0" smtClean="0"/>
              <a:t>F</a:t>
            </a:r>
            <a:r>
              <a:rPr lang="en-US" altLang="zh-CN" sz="2000" dirty="0" smtClean="0"/>
              <a:t>or </a:t>
            </a:r>
            <a:r>
              <a:rPr lang="en-GB" altLang="zh-CN" sz="2000" dirty="0" smtClean="0"/>
              <a:t>FR1</a:t>
            </a:r>
            <a:r>
              <a:rPr lang="zh-CN" altLang="en-US" sz="2000" dirty="0" smtClean="0"/>
              <a:t>：</a:t>
            </a:r>
            <a:r>
              <a:rPr lang="en-GB" altLang="zh-CN" sz="2000" dirty="0" smtClean="0"/>
              <a:t>A </a:t>
            </a:r>
            <a:r>
              <a:rPr lang="en-GB" altLang="zh-CN" sz="2000" dirty="0"/>
              <a:t>code book of 60 fixed beams is constructed to a grid of five elevation angles from –20</a:t>
            </a:r>
            <a:r>
              <a:rPr lang="en-GB" altLang="zh-CN" sz="2000" dirty="0">
                <a:sym typeface="Symbol" panose="05050102010706020507" pitchFamily="18" charset="2"/>
              </a:rPr>
              <a:t></a:t>
            </a:r>
            <a:r>
              <a:rPr lang="en-GB" altLang="zh-CN" sz="2000" dirty="0"/>
              <a:t> to +20</a:t>
            </a:r>
            <a:r>
              <a:rPr lang="en-GB" altLang="zh-CN" sz="2000" dirty="0">
                <a:sym typeface="Symbol" panose="05050102010706020507" pitchFamily="18" charset="2"/>
              </a:rPr>
              <a:t></a:t>
            </a:r>
            <a:r>
              <a:rPr lang="en-GB" altLang="zh-CN" sz="2000" dirty="0"/>
              <a:t> with 10</a:t>
            </a:r>
            <a:r>
              <a:rPr lang="en-GB" altLang="zh-CN" sz="2000" dirty="0">
                <a:sym typeface="Symbol" panose="05050102010706020507" pitchFamily="18" charset="2"/>
              </a:rPr>
              <a:t></a:t>
            </a:r>
            <a:r>
              <a:rPr lang="en-GB" altLang="zh-CN" sz="2000" dirty="0"/>
              <a:t> steps and 12 azimuth angles </a:t>
            </a:r>
            <a:r>
              <a:rPr lang="en-GB" altLang="zh-CN" sz="2000" dirty="0" smtClean="0"/>
              <a:t>from –80</a:t>
            </a:r>
            <a:r>
              <a:rPr lang="en-GB" altLang="zh-CN" sz="2000" dirty="0" smtClean="0">
                <a:sym typeface="Symbol" panose="05050102010706020507" pitchFamily="18" charset="2"/>
              </a:rPr>
              <a:t></a:t>
            </a:r>
            <a:r>
              <a:rPr lang="en-GB" altLang="zh-CN" sz="2000" dirty="0" smtClean="0"/>
              <a:t> to +80</a:t>
            </a:r>
            <a:r>
              <a:rPr lang="en-GB" altLang="zh-CN" sz="2000" dirty="0" smtClean="0">
                <a:sym typeface="Symbol" panose="05050102010706020507" pitchFamily="18" charset="2"/>
              </a:rPr>
              <a:t></a:t>
            </a:r>
            <a:r>
              <a:rPr lang="en-GB" altLang="zh-CN" sz="2000" dirty="0" smtClean="0"/>
              <a:t> with ~15</a:t>
            </a:r>
            <a:r>
              <a:rPr lang="en-GB" altLang="zh-CN" sz="2000" dirty="0" smtClean="0">
                <a:sym typeface="Symbol" panose="05050102010706020507" pitchFamily="18" charset="2"/>
              </a:rPr>
              <a:t></a:t>
            </a:r>
            <a:r>
              <a:rPr lang="en-GB" altLang="zh-CN" sz="2000" dirty="0" smtClean="0"/>
              <a:t> steps</a:t>
            </a:r>
          </a:p>
          <a:p>
            <a:pPr lvl="1"/>
            <a:r>
              <a:rPr lang="en-GB" altLang="zh-CN" sz="2000" dirty="0" smtClean="0"/>
              <a:t>For FR2</a:t>
            </a:r>
            <a:r>
              <a:rPr lang="zh-CN" altLang="en-US" sz="2000" dirty="0" smtClean="0"/>
              <a:t>：</a:t>
            </a:r>
            <a:r>
              <a:rPr lang="en-GB" altLang="zh-CN" sz="2000" dirty="0" smtClean="0"/>
              <a:t>A code book of 128 fixed beams is constructed to a grid of eight elevation angles from –25</a:t>
            </a:r>
            <a:r>
              <a:rPr lang="en-GB" altLang="zh-CN" sz="2000" dirty="0" smtClean="0">
                <a:sym typeface="Symbol" panose="05050102010706020507" pitchFamily="18" charset="2"/>
              </a:rPr>
              <a:t></a:t>
            </a:r>
            <a:r>
              <a:rPr lang="en-GB" altLang="zh-CN" sz="2000" dirty="0" smtClean="0"/>
              <a:t> to +25</a:t>
            </a:r>
            <a:r>
              <a:rPr lang="en-GB" altLang="zh-CN" sz="2000" dirty="0" smtClean="0">
                <a:sym typeface="Symbol" panose="05050102010706020507" pitchFamily="18" charset="2"/>
              </a:rPr>
              <a:t></a:t>
            </a:r>
            <a:r>
              <a:rPr lang="en-GB" altLang="zh-CN" sz="2000" dirty="0" smtClean="0"/>
              <a:t> with ~7.1</a:t>
            </a:r>
            <a:r>
              <a:rPr lang="en-GB" altLang="zh-CN" sz="2000" dirty="0" smtClean="0">
                <a:sym typeface="Symbol" panose="05050102010706020507" pitchFamily="18" charset="2"/>
              </a:rPr>
              <a:t></a:t>
            </a:r>
            <a:r>
              <a:rPr lang="en-GB" altLang="zh-CN" sz="2000" dirty="0" smtClean="0"/>
              <a:t> step size and 16</a:t>
            </a:r>
            <a:r>
              <a:rPr lang="en-GB" altLang="zh-CN" sz="2000" dirty="0" smtClean="0">
                <a:sym typeface="Symbol" panose="05050102010706020507" pitchFamily="18" charset="2"/>
              </a:rPr>
              <a:t></a:t>
            </a:r>
            <a:r>
              <a:rPr lang="en-GB" altLang="zh-CN" sz="2000" dirty="0" smtClean="0"/>
              <a:t> azimuth angles from –60</a:t>
            </a:r>
            <a:r>
              <a:rPr lang="en-GB" altLang="zh-CN" sz="2000" dirty="0" smtClean="0">
                <a:sym typeface="Symbol" panose="05050102010706020507" pitchFamily="18" charset="2"/>
              </a:rPr>
              <a:t></a:t>
            </a:r>
            <a:r>
              <a:rPr lang="en-GB" altLang="zh-CN" sz="2000" dirty="0" smtClean="0"/>
              <a:t> to +60</a:t>
            </a:r>
            <a:r>
              <a:rPr lang="en-GB" altLang="zh-CN" sz="2000" dirty="0" smtClean="0">
                <a:sym typeface="Symbol" panose="05050102010706020507" pitchFamily="18" charset="2"/>
              </a:rPr>
              <a:t></a:t>
            </a:r>
            <a:r>
              <a:rPr lang="en-GB" altLang="zh-CN" sz="2000" dirty="0" smtClean="0"/>
              <a:t> with 8</a:t>
            </a:r>
            <a:r>
              <a:rPr lang="en-GB" altLang="zh-CN" sz="2000" dirty="0" smtClean="0">
                <a:sym typeface="Symbol" panose="05050102010706020507" pitchFamily="18" charset="2"/>
              </a:rPr>
              <a:t></a:t>
            </a:r>
            <a:r>
              <a:rPr lang="en-GB" altLang="zh-CN" sz="2000" dirty="0" smtClean="0"/>
              <a:t> step size</a:t>
            </a:r>
            <a:endParaRPr lang="en-US" altLang="zh-CN" sz="2000" dirty="0" smtClean="0"/>
          </a:p>
          <a:p>
            <a:pPr lvl="1"/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3235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</a:t>
            </a:r>
            <a:r>
              <a:rPr lang="en-US" altLang="zh-CN" dirty="0" err="1" smtClean="0"/>
              <a:t>hannel</a:t>
            </a:r>
            <a:r>
              <a:rPr lang="en-US" altLang="zh-CN" dirty="0" smtClean="0"/>
              <a:t> </a:t>
            </a:r>
            <a:r>
              <a:rPr lang="en-US" altLang="zh-CN" dirty="0"/>
              <a:t>model simulation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633" y="1417638"/>
            <a:ext cx="8867328" cy="4925144"/>
          </a:xfrm>
        </p:spPr>
        <p:txBody>
          <a:bodyPr>
            <a:normAutofit/>
          </a:bodyPr>
          <a:lstStyle/>
          <a:p>
            <a:pPr lvl="1"/>
            <a:r>
              <a:rPr lang="en-US" dirty="0"/>
              <a:t>CDL-A and CDL-C </a:t>
            </a:r>
            <a:r>
              <a:rPr lang="en-US" altLang="zh-CN" dirty="0"/>
              <a:t>are </a:t>
            </a:r>
            <a:r>
              <a:rPr lang="en-US" altLang="zh-CN" dirty="0" smtClean="0"/>
              <a:t>selected </a:t>
            </a:r>
            <a:r>
              <a:rPr lang="en-US" dirty="0" smtClean="0"/>
              <a:t>for </a:t>
            </a:r>
            <a:r>
              <a:rPr lang="en-US" dirty="0"/>
              <a:t>both FR1 and FR2 </a:t>
            </a:r>
            <a:r>
              <a:rPr lang="en-US" dirty="0" smtClean="0"/>
              <a:t>for </a:t>
            </a:r>
            <a:r>
              <a:rPr lang="en-US" dirty="0"/>
              <a:t>simulation </a:t>
            </a:r>
            <a:r>
              <a:rPr lang="en-US" dirty="0" smtClean="0"/>
              <a:t>assumption</a:t>
            </a:r>
          </a:p>
          <a:p>
            <a:pPr lvl="1"/>
            <a:r>
              <a:rPr lang="en-US" altLang="zh-CN" dirty="0" smtClean="0"/>
              <a:t>3.5 </a:t>
            </a:r>
            <a:r>
              <a:rPr lang="en-US" altLang="zh-CN" dirty="0"/>
              <a:t>GHz and 28GHz is set as center frequency (f</a:t>
            </a:r>
            <a:r>
              <a:rPr lang="en-US" altLang="zh-CN" baseline="-25000" dirty="0"/>
              <a:t>c</a:t>
            </a:r>
            <a:r>
              <a:rPr lang="en-US" altLang="zh-CN" dirty="0"/>
              <a:t>) in TR38.901 for FR1 and FR2 channel model scaling, respectively.</a:t>
            </a:r>
          </a:p>
          <a:p>
            <a:pPr lvl="2"/>
            <a:r>
              <a:rPr lang="en-US" altLang="zh-CN" dirty="0"/>
              <a:t>Study the impact to FR1 range</a:t>
            </a:r>
          </a:p>
          <a:p>
            <a:pPr lvl="1"/>
            <a:r>
              <a:rPr lang="en-US" altLang="zh-CN" dirty="0"/>
              <a:t>FR1 RMS delay spread: </a:t>
            </a:r>
            <a:r>
              <a:rPr lang="en-US" altLang="zh-CN" dirty="0" err="1"/>
              <a:t>UMi</a:t>
            </a:r>
            <a:r>
              <a:rPr lang="en-US" altLang="zh-CN" dirty="0"/>
              <a:t> with 100ns, Uma with </a:t>
            </a:r>
            <a:r>
              <a:rPr lang="en-US" altLang="zh-CN" dirty="0" smtClean="0"/>
              <a:t>365ns</a:t>
            </a:r>
          </a:p>
          <a:p>
            <a:pPr lvl="1"/>
            <a:r>
              <a:rPr lang="en-US" altLang="zh-CN" dirty="0"/>
              <a:t>FR2 RMS delay spread: </a:t>
            </a:r>
            <a:r>
              <a:rPr lang="en-US" altLang="zh-CN" dirty="0" err="1"/>
              <a:t>UMi</a:t>
            </a:r>
            <a:r>
              <a:rPr lang="en-US" altLang="zh-CN" dirty="0"/>
              <a:t> with 60ns, </a:t>
            </a:r>
            <a:r>
              <a:rPr lang="en-US" altLang="zh-CN" dirty="0" err="1"/>
              <a:t>InO</a:t>
            </a:r>
            <a:r>
              <a:rPr lang="en-US" altLang="zh-CN" dirty="0"/>
              <a:t> with 30 ns</a:t>
            </a:r>
          </a:p>
          <a:p>
            <a:pPr lvl="1"/>
            <a:endParaRPr lang="en-US" altLang="zh-CN" dirty="0"/>
          </a:p>
          <a:p>
            <a:pPr lvl="1"/>
            <a:endParaRPr lang="en-US" dirty="0" smtClean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954439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r>
              <a:rPr lang="en-GB" dirty="0" smtClean="0"/>
              <a:t>Channel model scaling procedure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700808"/>
            <a:ext cx="8867328" cy="4925144"/>
          </a:xfrm>
        </p:spPr>
        <p:txBody>
          <a:bodyPr>
            <a:normAutofit/>
          </a:bodyPr>
          <a:lstStyle/>
          <a:p>
            <a:pPr lvl="1"/>
            <a:r>
              <a:rPr lang="en-US" dirty="0" smtClean="0"/>
              <a:t>Follow the procedure in TR38.901 </a:t>
            </a:r>
            <a:r>
              <a:rPr lang="en-US" altLang="zh-CN" dirty="0" smtClean="0"/>
              <a:t>on how to scale the channel model to map the Scenarios </a:t>
            </a:r>
            <a:endParaRPr lang="en-US" dirty="0" smtClean="0"/>
          </a:p>
          <a:p>
            <a:pPr lvl="2"/>
            <a:r>
              <a:rPr lang="en-US" dirty="0" smtClean="0"/>
              <a:t>Option 1: Scaling per TR38.901 </a:t>
            </a:r>
          </a:p>
          <a:p>
            <a:pPr lvl="2"/>
            <a:r>
              <a:rPr lang="en-US" dirty="0" smtClean="0"/>
              <a:t>Option </a:t>
            </a:r>
            <a:r>
              <a:rPr lang="en-US" dirty="0"/>
              <a:t>2:  </a:t>
            </a:r>
            <a:r>
              <a:rPr lang="en-US" dirty="0" smtClean="0"/>
              <a:t>Rotate </a:t>
            </a:r>
            <a:r>
              <a:rPr lang="en-US" dirty="0" err="1" smtClean="0"/>
              <a:t>AoDs</a:t>
            </a:r>
            <a:r>
              <a:rPr lang="en-US" dirty="0" smtClean="0"/>
              <a:t>/</a:t>
            </a:r>
            <a:r>
              <a:rPr lang="en-US" dirty="0" err="1" smtClean="0"/>
              <a:t>ZoDs</a:t>
            </a:r>
            <a:r>
              <a:rPr lang="en-US" dirty="0" smtClean="0"/>
              <a:t> and scale </a:t>
            </a:r>
            <a:r>
              <a:rPr lang="en-US" dirty="0"/>
              <a:t>to CDL-A and CDL-C using the methods in 38.901 (section 7.7.5.1) to make them fit the median values in 38.901 Table 7.5-6 for the accepted scenarios</a:t>
            </a:r>
            <a:endParaRPr lang="en-US" dirty="0" smtClean="0"/>
          </a:p>
          <a:p>
            <a:pPr lvl="1"/>
            <a:r>
              <a:rPr lang="en-US" dirty="0" smtClean="0"/>
              <a:t>Channel model simplification is needed, how to simplify is FFS</a:t>
            </a:r>
          </a:p>
          <a:p>
            <a:pPr lvl="1"/>
            <a:endParaRPr lang="en-US" dirty="0" smtClean="0"/>
          </a:p>
        </p:txBody>
      </p:sp>
      <p:sp>
        <p:nvSpPr>
          <p:cNvPr id="4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149620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NEXT actions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CE vendors are encouraged to provide the channel models with and without BS filtering and simplification.</a:t>
            </a:r>
          </a:p>
          <a:p>
            <a:r>
              <a:rPr lang="en-US" altLang="zh-CN" dirty="0" smtClean="0"/>
              <a:t>Estimation of number of probes based on the provided channel model is encouraged. </a:t>
            </a:r>
          </a:p>
          <a:p>
            <a:r>
              <a:rPr lang="en-US" altLang="zh-CN" dirty="0" smtClean="0"/>
              <a:t>RAN4#90bis meeting will make decision on the channel model from Option 1 or Option 2 in slide 4.</a:t>
            </a:r>
            <a:br>
              <a:rPr lang="en-US" altLang="zh-CN" dirty="0" smtClean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556521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7CD74E91CD4AF408185E1FC416F4AC4" ma:contentTypeVersion="8" ma:contentTypeDescription="Create a new document." ma:contentTypeScope="" ma:versionID="dca3fb0efc3b45cd54fe2640fa7ce2db">
  <xsd:schema xmlns:xsd="http://www.w3.org/2001/XMLSchema" xmlns:xs="http://www.w3.org/2001/XMLSchema" xmlns:p="http://schemas.microsoft.com/office/2006/metadata/properties" xmlns:ns2="bdd78157-346c-4767-bfdd-352789a5c5f1" targetNamespace="http://schemas.microsoft.com/office/2006/metadata/properties" ma:root="true" ma:fieldsID="1b3760750d5975b661716e5b38b650a0" ns2:_="">
    <xsd:import namespace="bdd78157-346c-4767-bfdd-352789a5c5f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EventHashCode" minOccurs="0"/>
                <xsd:element ref="ns2:MediaServiceGenerationTi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d78157-346c-4767-bfdd-352789a5c5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F6E5432-22C9-4DE3-B7FA-038EA267B234}">
  <ds:schemaRefs>
    <ds:schemaRef ds:uri="http://schemas.openxmlformats.org/package/2006/metadata/core-properties"/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purl.org/dc/dcmitype/"/>
    <ds:schemaRef ds:uri="http://purl.org/dc/elements/1.1/"/>
    <ds:schemaRef ds:uri="bdd78157-346c-4767-bfdd-352789a5c5f1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29E857C-D6F4-48E7-849F-F944BCEBADC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d78157-346c-4767-bfdd-352789a5c5f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EC46D2F-2B5C-4945-B9A0-8F53F9D5C4C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993</TotalTime>
  <Words>371</Words>
  <Application>Microsoft Office PowerPoint</Application>
  <PresentationFormat>全屏显示(4:3)</PresentationFormat>
  <Paragraphs>33</Paragraphs>
  <Slides>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ＭＳ Ｐゴシック</vt:lpstr>
      <vt:lpstr>宋体</vt:lpstr>
      <vt:lpstr>Arial</vt:lpstr>
      <vt:lpstr>Calibri</vt:lpstr>
      <vt:lpstr>Symbol</vt:lpstr>
      <vt:lpstr>Office 主题</vt:lpstr>
      <vt:lpstr>WF on NR MIMO OTA</vt:lpstr>
      <vt:lpstr>BS antenna pattern</vt:lpstr>
      <vt:lpstr>Channel model simulation</vt:lpstr>
      <vt:lpstr>Channel model scaling procedure </vt:lpstr>
      <vt:lpstr>NEXT actions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MU and test tolerance</dc:title>
  <dc:creator>Ruixin Wang（CATR）</dc:creator>
  <cp:keywords>CTPClassification=CTP_PUBLIC:VisualMarkings=</cp:keywords>
  <cp:lastModifiedBy>王瑞鑫</cp:lastModifiedBy>
  <cp:revision>810</cp:revision>
  <dcterms:created xsi:type="dcterms:W3CDTF">2016-04-12T20:58:18Z</dcterms:created>
  <dcterms:modified xsi:type="dcterms:W3CDTF">2019-03-01T11:52:33Z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(3)DLo9HkvC3yY/Xy8r03PqJp9TX88XxETegBF9ewcX5jPQtbYUbRtHsCX7h/BCuCUtIEIZ0iPe
0LMW/oV7eAPGqTTYi6ddNaF6clMTU/HlAc/fHHy7XOTgVhBZTEUJxohQTLzhanWXhu2WCf8x
qmOeNVSimdcIybobjArl3LxYVXTyLMZZUq/rYsMIsWvCujsBKk45MWyfZ6/tc/XM30n/yZBo
aizk8TlCdSzRGisPI7</vt:lpwstr>
  </property>
  <property fmtid="{D5CDD505-2E9C-101B-9397-08002B2CF9AE}" pid="3" name="_2015_ms_pID_7253431">
    <vt:lpwstr>RP7bxxUd00Cblz5xBlm4xnRLyH6mjuLJVfOxwd9rzff1l0B6JM8Geu
gAwSdpi8tbNxmROQcYseKdGlB44hI2/JZmdIDlw/jBhaVqixsZ7C7e2fEABtJLRcrW2Mw8vA
zhQ2PbnAd6jmUkjQ2VOT6nEZksQC90wKEQCjzWvx1549EWlHBnpw6SBKRVhGcTTZL+ZsXFad
PPqFWT3i09fimpuZT3LG1f7/QtBh0IWpWAl3</vt:lpwstr>
  </property>
  <property fmtid="{D5CDD505-2E9C-101B-9397-08002B2CF9AE}" pid="4" name="_2015_ms_pID_7253432">
    <vt:lpwstr>UCnXK11tINg2/enhd63zDopqkKr4je24vhQZ
FENOiF9z3D5E48p3E3faj6j+BaZ2pktVmOkHLaS/nqAVuFEulc5k6FxkM0gHR8gjT/Elz5I5
Y+cv2eJ2pyasjOkg5K+mGg==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1464005430</vt:lpwstr>
  </property>
  <property fmtid="{D5CDD505-2E9C-101B-9397-08002B2CF9AE}" pid="9" name="TitusGUID">
    <vt:lpwstr>7ae9abdc-947a-4699-bc5a-913cc8dc90e2</vt:lpwstr>
  </property>
  <property fmtid="{D5CDD505-2E9C-101B-9397-08002B2CF9AE}" pid="10" name="CTP_TimeStamp">
    <vt:lpwstr>2016-11-19 00:27:52Z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CTP_PUBLIC</vt:lpwstr>
  </property>
  <property fmtid="{D5CDD505-2E9C-101B-9397-08002B2CF9AE}" pid="15" name="RS_Classification">
    <vt:lpwstr>UNRESTRICTED</vt:lpwstr>
  </property>
  <property fmtid="{D5CDD505-2E9C-101B-9397-08002B2CF9AE}" pid="16" name="RS_ClassificationID">
    <vt:i4>0</vt:i4>
  </property>
  <property fmtid="{D5CDD505-2E9C-101B-9397-08002B2CF9AE}" pid="17" name="ContentTypeId">
    <vt:lpwstr>0x01010017CD74E91CD4AF408185E1FC416F4AC4</vt:lpwstr>
  </property>
</Properties>
</file>