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6"/>
  </p:notesMasterIdLst>
  <p:sldIdLst>
    <p:sldId id="256" r:id="rId5"/>
    <p:sldId id="410" r:id="rId6"/>
    <p:sldId id="411" r:id="rId7"/>
    <p:sldId id="421" r:id="rId8"/>
    <p:sldId id="412" r:id="rId9"/>
    <p:sldId id="415" r:id="rId10"/>
    <p:sldId id="418" r:id="rId11"/>
    <p:sldId id="416" r:id="rId12"/>
    <p:sldId id="419" r:id="rId13"/>
    <p:sldId id="422" r:id="rId14"/>
    <p:sldId id="417"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n Han" initials="BH" lastIdx="1" clrIdx="0">
    <p:extLst>
      <p:ext uri="{19B8F6BF-5375-455C-9EA6-DF929625EA0E}">
        <p15:presenceInfo xmlns:p15="http://schemas.microsoft.com/office/powerpoint/2012/main" userId="Bin Ha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F81B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233" autoAdjust="0"/>
    <p:restoredTop sz="93428" autoAdjust="0"/>
  </p:normalViewPr>
  <p:slideViewPr>
    <p:cSldViewPr>
      <p:cViewPr varScale="1">
        <p:scale>
          <a:sx n="63" d="100"/>
          <a:sy n="63" d="100"/>
        </p:scale>
        <p:origin x="1548" y="6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16.11.2018</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11/16/2018</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11/16/2018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11/16/2018</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11/16/2018</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11/16/2018</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11/16/2018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11/16/2018</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11/16/2018</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en-US" sz="4000" dirty="0"/>
              <a:t>WF on test methods for FR2 RRM testing</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GB" dirty="0"/>
              <a:t>Qualcomm Incorporated</a:t>
            </a:r>
            <a:r>
              <a:rPr lang="en-US" altLang="en-US" dirty="0"/>
              <a:t>, AT&amp;T, Docomo, Verizon, Telstra,</a:t>
            </a:r>
            <a:r>
              <a:rPr lang="zh-CN" altLang="en-US" dirty="0"/>
              <a:t> </a:t>
            </a:r>
            <a:r>
              <a:rPr lang="en-US" altLang="zh-CN" dirty="0"/>
              <a:t>Keysight, Anritsu,</a:t>
            </a:r>
            <a:r>
              <a:rPr lang="zh-CN" altLang="en-US" dirty="0"/>
              <a:t> </a:t>
            </a:r>
            <a:r>
              <a:rPr lang="en-GB" dirty="0"/>
              <a:t>Rohde &amp; Schwarz</a:t>
            </a:r>
            <a:endParaRPr lang="en-US" altLang="en-US" dirty="0"/>
          </a:p>
        </p:txBody>
      </p:sp>
      <p:sp>
        <p:nvSpPr>
          <p:cNvPr id="3076" name="TextBox 3"/>
          <p:cNvSpPr txBox="1">
            <a:spLocks noChangeArrowheads="1"/>
          </p:cNvSpPr>
          <p:nvPr/>
        </p:nvSpPr>
        <p:spPr bwMode="auto">
          <a:xfrm>
            <a:off x="296862" y="323850"/>
            <a:ext cx="8504237" cy="7017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GB" sz="1800" b="1" dirty="0"/>
              <a:t>3GPP TSG-RAN WG4 Meeting RAN4#89                                                            R4-181</a:t>
            </a:r>
            <a:r>
              <a:rPr lang="en-US" sz="1800" b="1" dirty="0"/>
              <a:t>6742</a:t>
            </a:r>
            <a:endParaRPr lang="en-US" sz="1800" dirty="0"/>
          </a:p>
          <a:p>
            <a:pPr>
              <a:buNone/>
            </a:pPr>
            <a:r>
              <a:rPr lang="en-GB" sz="1800" b="1" dirty="0"/>
              <a:t>Spokane, US, 12-16 Nov, 2018</a:t>
            </a:r>
            <a:endParaRPr lang="en-US" sz="1800" dirty="0"/>
          </a:p>
        </p:txBody>
      </p:sp>
    </p:spTree>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solidFill>
                  <a:srgbClr val="FF0000"/>
                </a:solidFill>
              </a:rPr>
              <a:t>Noc</a:t>
            </a:r>
            <a:r>
              <a:rPr lang="en-US" dirty="0">
                <a:solidFill>
                  <a:srgbClr val="FF0000"/>
                </a:solidFill>
              </a:rPr>
              <a:t> level for multi-band devices </a:t>
            </a:r>
            <a:br>
              <a:rPr lang="en-US" dirty="0">
                <a:solidFill>
                  <a:srgbClr val="FF0000"/>
                </a:solidFill>
              </a:rPr>
            </a:br>
            <a:r>
              <a:rPr lang="en-US" dirty="0">
                <a:solidFill>
                  <a:srgbClr val="FF0000"/>
                </a:solidFill>
              </a:rPr>
              <a:t>and CA case</a:t>
            </a:r>
            <a:endParaRPr lang="en-GB" dirty="0">
              <a:solidFill>
                <a:srgbClr val="FF0000"/>
              </a:solidFill>
            </a:endParaRPr>
          </a:p>
        </p:txBody>
      </p:sp>
      <p:sp>
        <p:nvSpPr>
          <p:cNvPr id="3" name="Content Placeholder 2"/>
          <p:cNvSpPr>
            <a:spLocks noGrp="1"/>
          </p:cNvSpPr>
          <p:nvPr>
            <p:ph idx="1"/>
          </p:nvPr>
        </p:nvSpPr>
        <p:spPr>
          <a:xfrm>
            <a:off x="233680" y="1258093"/>
            <a:ext cx="8458200" cy="4906963"/>
          </a:xfrm>
        </p:spPr>
        <p:txBody>
          <a:bodyPr/>
          <a:lstStyle/>
          <a:p>
            <a:r>
              <a:rPr lang="en-US" dirty="0" err="1">
                <a:solidFill>
                  <a:srgbClr val="00B050"/>
                </a:solidFill>
              </a:rPr>
              <a:t>Noc</a:t>
            </a:r>
            <a:r>
              <a:rPr lang="en-US" dirty="0">
                <a:solidFill>
                  <a:srgbClr val="00B050"/>
                </a:solidFill>
              </a:rPr>
              <a:t> levels in the WF are derived for the case of single carrier and single band device. The </a:t>
            </a:r>
            <a:r>
              <a:rPr lang="en-US" dirty="0" err="1">
                <a:solidFill>
                  <a:srgbClr val="00B050"/>
                </a:solidFill>
              </a:rPr>
              <a:t>Noc</a:t>
            </a:r>
            <a:r>
              <a:rPr lang="en-US" dirty="0">
                <a:solidFill>
                  <a:srgbClr val="00B050"/>
                </a:solidFill>
              </a:rPr>
              <a:t> levels shall be further adjusted for multi-band devices and CA case to take into account corresponding EIS relaxations defined in TS 38.101-2.</a:t>
            </a:r>
          </a:p>
          <a:p>
            <a:endParaRPr lang="en-GB"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10</a:t>
            </a:fld>
            <a:endParaRPr lang="en-US" altLang="zh-CN"/>
          </a:p>
        </p:txBody>
      </p:sp>
    </p:spTree>
    <p:extLst>
      <p:ext uri="{BB962C8B-B14F-4D97-AF65-F5344CB8AC3E}">
        <p14:creationId xmlns:p14="http://schemas.microsoft.com/office/powerpoint/2010/main" val="6249770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4D8D5-6191-4842-8AD6-44A0913F7A83}"/>
              </a:ext>
            </a:extLst>
          </p:cNvPr>
          <p:cNvSpPr>
            <a:spLocks noGrp="1"/>
          </p:cNvSpPr>
          <p:nvPr>
            <p:ph type="title"/>
          </p:nvPr>
        </p:nvSpPr>
        <p:spPr/>
        <p:txBody>
          <a:bodyPr/>
          <a:lstStyle/>
          <a:p>
            <a:r>
              <a:rPr kumimoji="1" lang="en-US" altLang="ja-JP" dirty="0"/>
              <a:t>Appendix</a:t>
            </a:r>
            <a:endParaRPr lang="en-US" dirty="0"/>
          </a:p>
        </p:txBody>
      </p:sp>
      <p:graphicFrame>
        <p:nvGraphicFramePr>
          <p:cNvPr id="5" name="Content Placeholder 4">
            <a:extLst>
              <a:ext uri="{FF2B5EF4-FFF2-40B4-BE49-F238E27FC236}">
                <a16:creationId xmlns:a16="http://schemas.microsoft.com/office/drawing/2014/main" id="{089F57B6-D6DA-4962-A189-088FA8944608}"/>
              </a:ext>
            </a:extLst>
          </p:cNvPr>
          <p:cNvGraphicFramePr>
            <a:graphicFrameLocks noGrp="1"/>
          </p:cNvGraphicFramePr>
          <p:nvPr>
            <p:ph idx="1"/>
            <p:extLst>
              <p:ext uri="{D42A27DB-BD31-4B8C-83A1-F6EECF244321}">
                <p14:modId xmlns:p14="http://schemas.microsoft.com/office/powerpoint/2010/main" val="2365499162"/>
              </p:ext>
            </p:extLst>
          </p:nvPr>
        </p:nvGraphicFramePr>
        <p:xfrm>
          <a:off x="304800" y="1858962"/>
          <a:ext cx="8382000" cy="1445260"/>
        </p:xfrm>
        <a:graphic>
          <a:graphicData uri="http://schemas.openxmlformats.org/drawingml/2006/table">
            <a:tbl>
              <a:tblPr firstRow="1" bandRow="1">
                <a:tableStyleId>{5C22544A-7EE6-4342-B048-85BDC9FD1C3A}</a:tableStyleId>
              </a:tblPr>
              <a:tblGrid>
                <a:gridCol w="685800">
                  <a:extLst>
                    <a:ext uri="{9D8B030D-6E8A-4147-A177-3AD203B41FA5}">
                      <a16:colId xmlns:a16="http://schemas.microsoft.com/office/drawing/2014/main" val="3629046612"/>
                    </a:ext>
                  </a:extLst>
                </a:gridCol>
                <a:gridCol w="1600200">
                  <a:extLst>
                    <a:ext uri="{9D8B030D-6E8A-4147-A177-3AD203B41FA5}">
                      <a16:colId xmlns:a16="http://schemas.microsoft.com/office/drawing/2014/main" val="1780088887"/>
                    </a:ext>
                  </a:extLst>
                </a:gridCol>
                <a:gridCol w="1371600">
                  <a:extLst>
                    <a:ext uri="{9D8B030D-6E8A-4147-A177-3AD203B41FA5}">
                      <a16:colId xmlns:a16="http://schemas.microsoft.com/office/drawing/2014/main" val="2119091704"/>
                    </a:ext>
                  </a:extLst>
                </a:gridCol>
                <a:gridCol w="1600200">
                  <a:extLst>
                    <a:ext uri="{9D8B030D-6E8A-4147-A177-3AD203B41FA5}">
                      <a16:colId xmlns:a16="http://schemas.microsoft.com/office/drawing/2014/main" val="2094167955"/>
                    </a:ext>
                  </a:extLst>
                </a:gridCol>
                <a:gridCol w="1295400">
                  <a:extLst>
                    <a:ext uri="{9D8B030D-6E8A-4147-A177-3AD203B41FA5}">
                      <a16:colId xmlns:a16="http://schemas.microsoft.com/office/drawing/2014/main" val="179403883"/>
                    </a:ext>
                  </a:extLst>
                </a:gridCol>
                <a:gridCol w="1828800">
                  <a:extLst>
                    <a:ext uri="{9D8B030D-6E8A-4147-A177-3AD203B41FA5}">
                      <a16:colId xmlns:a16="http://schemas.microsoft.com/office/drawing/2014/main" val="3498622982"/>
                    </a:ext>
                  </a:extLst>
                </a:gridCol>
              </a:tblGrid>
              <a:tr h="370840">
                <a:tc>
                  <a:txBody>
                    <a:bodyPr/>
                    <a:lstStyle/>
                    <a:p>
                      <a:pPr algn="ctr"/>
                      <a:endParaRPr lang="en-US" dirty="0"/>
                    </a:p>
                  </a:txBody>
                  <a:tcPr/>
                </a:tc>
                <a:tc>
                  <a:txBody>
                    <a:bodyPr/>
                    <a:lstStyle/>
                    <a:p>
                      <a:pPr algn="ctr"/>
                      <a:r>
                        <a:rPr lang="en-US" dirty="0"/>
                        <a:t>Fine/Rough beam</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dirty="0"/>
                        <a:t>SNR1 (dB)</a:t>
                      </a:r>
                    </a:p>
                    <a:p>
                      <a:pPr algn="ctr"/>
                      <a:endParaRPr lang="en-US" dirty="0"/>
                    </a:p>
                  </a:txBody>
                  <a:tcPr/>
                </a:tc>
                <a:tc>
                  <a:txBody>
                    <a:bodyPr/>
                    <a:lstStyle/>
                    <a:p>
                      <a:pPr algn="ctr"/>
                      <a:r>
                        <a:rPr lang="en-US" dirty="0"/>
                        <a:t>SNR2 (dB)</a:t>
                      </a:r>
                    </a:p>
                  </a:txBody>
                  <a:tcPr/>
                </a:tc>
                <a:tc>
                  <a:txBody>
                    <a:bodyPr/>
                    <a:lstStyle/>
                    <a:p>
                      <a:pPr algn="ctr"/>
                      <a:r>
                        <a:rPr lang="en-US" altLang="zh-CN" strike="noStrike">
                          <a:solidFill>
                            <a:srgbClr val="00B050"/>
                          </a:solidFill>
                          <a:effectLst>
                            <a:outerShdw blurRad="38100" dist="38100" dir="2700000" algn="tl">
                              <a:srgbClr val="000000">
                                <a:alpha val="43137"/>
                              </a:srgbClr>
                            </a:outerShdw>
                          </a:effectLst>
                        </a:rPr>
                        <a:t>D</a:t>
                      </a:r>
                      <a:r>
                        <a:rPr lang="en-US"/>
                        <a:t> </a:t>
                      </a:r>
                      <a:r>
                        <a:rPr lang="en-US" dirty="0"/>
                        <a:t>(dB)</a:t>
                      </a:r>
                    </a:p>
                  </a:txBody>
                  <a:tcPr/>
                </a:tc>
                <a:tc>
                  <a:txBody>
                    <a:bodyPr/>
                    <a:lstStyle/>
                    <a:p>
                      <a:pPr algn="ctr"/>
                      <a:r>
                        <a:rPr lang="en-US" dirty="0"/>
                        <a:t>SINR1 (dB)</a:t>
                      </a:r>
                    </a:p>
                  </a:txBody>
                  <a:tcPr/>
                </a:tc>
                <a:extLst>
                  <a:ext uri="{0D108BD9-81ED-4DB2-BD59-A6C34878D82A}">
                    <a16:rowId xmlns:a16="http://schemas.microsoft.com/office/drawing/2014/main" val="730740438"/>
                  </a:ext>
                </a:extLst>
              </a:tr>
              <a:tr h="370840">
                <a:tc rowSpan="2">
                  <a:txBody>
                    <a:bodyPr/>
                    <a:lstStyle/>
                    <a:p>
                      <a:pPr algn="ctr"/>
                      <a:r>
                        <a:rPr lang="en-US" dirty="0"/>
                        <a:t>n257</a:t>
                      </a:r>
                    </a:p>
                  </a:txBody>
                  <a:tcPr/>
                </a:tc>
                <a:tc>
                  <a:txBody>
                    <a:bodyPr/>
                    <a:lstStyle/>
                    <a:p>
                      <a:pPr algn="ctr"/>
                      <a:r>
                        <a:rPr lang="en-US" dirty="0"/>
                        <a:t>Fine</a:t>
                      </a:r>
                    </a:p>
                  </a:txBody>
                  <a:tcPr/>
                </a:tc>
                <a:tc>
                  <a:txBody>
                    <a:bodyPr/>
                    <a:lstStyle/>
                    <a:p>
                      <a:pPr algn="ctr"/>
                      <a:r>
                        <a:rPr lang="en-US" dirty="0"/>
                        <a:t>13</a:t>
                      </a:r>
                    </a:p>
                  </a:txBody>
                  <a:tcPr/>
                </a:tc>
                <a:tc>
                  <a:txBody>
                    <a:bodyPr/>
                    <a:lstStyle/>
                    <a:p>
                      <a:pPr algn="ctr"/>
                      <a:r>
                        <a:rPr lang="en-US" dirty="0"/>
                        <a:t>-6</a:t>
                      </a:r>
                    </a:p>
                  </a:txBody>
                  <a:tcPr/>
                </a:tc>
                <a:tc>
                  <a:txBody>
                    <a:bodyPr/>
                    <a:lstStyle/>
                    <a:p>
                      <a:pPr algn="ctr"/>
                      <a:r>
                        <a:rPr lang="en-US" dirty="0"/>
                        <a:t>8</a:t>
                      </a:r>
                    </a:p>
                  </a:txBody>
                  <a:tcPr/>
                </a:tc>
                <a:tc>
                  <a:txBody>
                    <a:bodyPr/>
                    <a:lstStyle/>
                    <a:p>
                      <a:pPr algn="ctr"/>
                      <a:r>
                        <a:rPr lang="en-US" dirty="0"/>
                        <a:t>3.5</a:t>
                      </a:r>
                    </a:p>
                  </a:txBody>
                  <a:tcPr/>
                </a:tc>
                <a:extLst>
                  <a:ext uri="{0D108BD9-81ED-4DB2-BD59-A6C34878D82A}">
                    <a16:rowId xmlns:a16="http://schemas.microsoft.com/office/drawing/2014/main" val="1431463627"/>
                  </a:ext>
                </a:extLst>
              </a:tr>
              <a:tr h="434340">
                <a:tc vMerge="1">
                  <a:txBody>
                    <a:bodyPr/>
                    <a:lstStyle/>
                    <a:p>
                      <a:endParaRPr lang="en-US" dirty="0"/>
                    </a:p>
                  </a:txBody>
                  <a:tcPr/>
                </a:tc>
                <a:tc>
                  <a:txBody>
                    <a:bodyPr/>
                    <a:lstStyle/>
                    <a:p>
                      <a:pPr algn="ctr"/>
                      <a:r>
                        <a:rPr lang="en-US" dirty="0"/>
                        <a:t>Rough</a:t>
                      </a:r>
                    </a:p>
                  </a:txBody>
                  <a:tcPr/>
                </a:tc>
                <a:tc>
                  <a:txBody>
                    <a:bodyPr/>
                    <a:lstStyle/>
                    <a:p>
                      <a:pPr algn="ctr"/>
                      <a:r>
                        <a:rPr lang="en-US" dirty="0"/>
                        <a:t>8</a:t>
                      </a:r>
                    </a:p>
                  </a:txBody>
                  <a:tcPr/>
                </a:tc>
                <a:tc>
                  <a:txBody>
                    <a:bodyPr/>
                    <a:lstStyle/>
                    <a:p>
                      <a:pPr algn="ctr"/>
                      <a:r>
                        <a:rPr lang="en-US" dirty="0"/>
                        <a:t>-6</a:t>
                      </a:r>
                    </a:p>
                  </a:txBody>
                  <a:tcPr/>
                </a:tc>
                <a:tc>
                  <a:txBody>
                    <a:bodyPr/>
                    <a:lstStyle/>
                    <a:p>
                      <a:pPr algn="ctr"/>
                      <a:r>
                        <a:rPr lang="en-US" dirty="0">
                          <a:solidFill>
                            <a:schemeClr val="tx1"/>
                          </a:solidFill>
                        </a:rPr>
                        <a:t>8</a:t>
                      </a:r>
                    </a:p>
                  </a:txBody>
                  <a:tcPr/>
                </a:tc>
                <a:tc>
                  <a:txBody>
                    <a:bodyPr/>
                    <a:lstStyle/>
                    <a:p>
                      <a:pPr algn="ctr"/>
                      <a:r>
                        <a:rPr lang="en-US" dirty="0"/>
                        <a:t>-1.5</a:t>
                      </a:r>
                    </a:p>
                  </a:txBody>
                  <a:tcPr/>
                </a:tc>
                <a:extLst>
                  <a:ext uri="{0D108BD9-81ED-4DB2-BD59-A6C34878D82A}">
                    <a16:rowId xmlns:a16="http://schemas.microsoft.com/office/drawing/2014/main" val="1877664582"/>
                  </a:ext>
                </a:extLst>
              </a:tr>
            </a:tbl>
          </a:graphicData>
        </a:graphic>
      </p:graphicFrame>
      <p:sp>
        <p:nvSpPr>
          <p:cNvPr id="4" name="Slide Number Placeholder 3">
            <a:extLst>
              <a:ext uri="{FF2B5EF4-FFF2-40B4-BE49-F238E27FC236}">
                <a16:creationId xmlns:a16="http://schemas.microsoft.com/office/drawing/2014/main" id="{773A5A6D-A604-4233-A96F-141B3EB529A2}"/>
              </a:ext>
            </a:extLst>
          </p:cNvPr>
          <p:cNvSpPr>
            <a:spLocks noGrp="1"/>
          </p:cNvSpPr>
          <p:nvPr>
            <p:ph type="sldNum" sz="quarter" idx="12"/>
          </p:nvPr>
        </p:nvSpPr>
        <p:spPr/>
        <p:txBody>
          <a:bodyPr/>
          <a:lstStyle/>
          <a:p>
            <a:pPr>
              <a:defRPr/>
            </a:pPr>
            <a:fld id="{A242F0DE-7C71-41E7-B4AE-5A68D73E055F}" type="slidenum">
              <a:rPr lang="en-US" altLang="zh-CN" smtClean="0"/>
              <a:pPr>
                <a:defRPr/>
              </a:pPr>
              <a:t>11</a:t>
            </a:fld>
            <a:endParaRPr lang="en-US" altLang="zh-CN"/>
          </a:p>
        </p:txBody>
      </p:sp>
      <p:sp>
        <p:nvSpPr>
          <p:cNvPr id="6" name="Rectangle 5">
            <a:extLst>
              <a:ext uri="{FF2B5EF4-FFF2-40B4-BE49-F238E27FC236}">
                <a16:creationId xmlns:a16="http://schemas.microsoft.com/office/drawing/2014/main" id="{91826F57-DBB4-4F3E-A122-6CED3B20AF6D}"/>
              </a:ext>
            </a:extLst>
          </p:cNvPr>
          <p:cNvSpPr/>
          <p:nvPr/>
        </p:nvSpPr>
        <p:spPr>
          <a:xfrm>
            <a:off x="152400" y="1066800"/>
            <a:ext cx="8763000" cy="369332"/>
          </a:xfrm>
          <a:prstGeom prst="rect">
            <a:avLst/>
          </a:prstGeom>
        </p:spPr>
        <p:txBody>
          <a:bodyPr wrap="square">
            <a:spAutoFit/>
          </a:bodyPr>
          <a:lstStyle/>
          <a:p>
            <a:r>
              <a:rPr lang="en-US" dirty="0"/>
              <a:t>Example for lower bound of </a:t>
            </a:r>
            <a:r>
              <a:rPr lang="en-US" dirty="0">
                <a:solidFill>
                  <a:srgbClr val="7030A0"/>
                </a:solidFill>
              </a:rPr>
              <a:t>maximum feasible SINR </a:t>
            </a:r>
            <a:r>
              <a:rPr lang="en-US" dirty="0"/>
              <a:t>control for Mode 1 case 2</a:t>
            </a:r>
          </a:p>
        </p:txBody>
      </p:sp>
    </p:spTree>
    <p:extLst>
      <p:ext uri="{BB962C8B-B14F-4D97-AF65-F5344CB8AC3E}">
        <p14:creationId xmlns:p14="http://schemas.microsoft.com/office/powerpoint/2010/main" val="2967179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a:solidFill>
                  <a:srgbClr val="FF0000"/>
                </a:solidFill>
              </a:rPr>
              <a:t>Test method for Scenario #1</a:t>
            </a:r>
            <a:br>
              <a:rPr lang="en-GB" sz="2400" dirty="0">
                <a:solidFill>
                  <a:srgbClr val="FF0000"/>
                </a:solidFill>
              </a:rPr>
            </a:br>
            <a:r>
              <a:rPr lang="en-GB" sz="2400" dirty="0">
                <a:solidFill>
                  <a:srgbClr val="FF0000"/>
                </a:solidFill>
              </a:rPr>
              <a:t>(Agreement from NR Test Methods SI ad-hoc meeting notes)</a:t>
            </a:r>
            <a:endParaRPr lang="en-US" sz="2400" dirty="0">
              <a:solidFill>
                <a:srgbClr val="FF0000"/>
              </a:solidFill>
            </a:endParaRPr>
          </a:p>
        </p:txBody>
      </p:sp>
      <p:sp>
        <p:nvSpPr>
          <p:cNvPr id="3" name="Content Placeholder 2"/>
          <p:cNvSpPr>
            <a:spLocks noGrp="1"/>
          </p:cNvSpPr>
          <p:nvPr>
            <p:ph idx="1"/>
          </p:nvPr>
        </p:nvSpPr>
        <p:spPr>
          <a:xfrm>
            <a:off x="457200" y="1219200"/>
            <a:ext cx="8305800" cy="5257800"/>
          </a:xfrm>
        </p:spPr>
        <p:txBody>
          <a:bodyPr/>
          <a:lstStyle/>
          <a:p>
            <a:pPr algn="just"/>
            <a:r>
              <a:rPr lang="en-GB" sz="1600" b="1" dirty="0"/>
              <a:t>SCENARIO #1: 1 AOA WITH SIGNAL COMING FROM THE UE RX BEAM PEAK DIRECTION</a:t>
            </a:r>
          </a:p>
          <a:p>
            <a:pPr lvl="1"/>
            <a:r>
              <a:rPr lang="en-GB" sz="1800" dirty="0"/>
              <a:t>From test methodology perspective support Scenario#1 with Type 1 RRM test cases ( UE uses “Fine” RX beams)</a:t>
            </a:r>
            <a:endParaRPr lang="en-US" sz="1800" dirty="0"/>
          </a:p>
          <a:p>
            <a:pPr lvl="2"/>
            <a:r>
              <a:rPr lang="en-GB" sz="1600" dirty="0"/>
              <a:t>Mode 1: TE emulates target SNR conditions </a:t>
            </a:r>
            <a:endParaRPr lang="en-US" sz="1600" dirty="0"/>
          </a:p>
          <a:p>
            <a:pPr lvl="3" fontAlgn="auto" hangingPunct="1"/>
            <a:r>
              <a:rPr lang="en-US" sz="1400" dirty="0"/>
              <a:t>Use </a:t>
            </a:r>
            <a:r>
              <a:rPr lang="en-US" sz="1400" dirty="0" err="1"/>
              <a:t>Noc</a:t>
            </a:r>
            <a:r>
              <a:rPr lang="en-US" sz="1400" dirty="0"/>
              <a:t> level of -155dBm/Hz for PC3 UE in n260</a:t>
            </a:r>
            <a:endParaRPr lang="en-US" sz="1400" dirty="0">
              <a:solidFill>
                <a:srgbClr val="FF0000"/>
              </a:solidFill>
            </a:endParaRPr>
          </a:p>
          <a:p>
            <a:pPr lvl="3" fontAlgn="auto" hangingPunct="1"/>
            <a:r>
              <a:rPr lang="en-US" sz="1400" dirty="0"/>
              <a:t>Note: the feasible SNR will be provided by TE vendors and included in TR 38.810</a:t>
            </a:r>
          </a:p>
          <a:p>
            <a:pPr lvl="2"/>
            <a:r>
              <a:rPr lang="en-GB" sz="1600" dirty="0"/>
              <a:t>Mode 2: TE emulates desired signal only without artificial noise</a:t>
            </a:r>
          </a:p>
          <a:p>
            <a:pPr lvl="1"/>
            <a:r>
              <a:rPr lang="en-GB" sz="1800" dirty="0"/>
              <a:t>From test methodology perspective support Scenario#1 with Type 2 RRM test cases ( UE uses “Rough” RX beams)</a:t>
            </a:r>
            <a:endParaRPr lang="en-US" sz="1800" dirty="0"/>
          </a:p>
          <a:p>
            <a:pPr lvl="2"/>
            <a:r>
              <a:rPr lang="en-GB" sz="1600" dirty="0"/>
              <a:t>Mode 1: TE emulates target SNR conditions </a:t>
            </a:r>
            <a:endParaRPr lang="en-US" sz="1600" dirty="0"/>
          </a:p>
          <a:p>
            <a:pPr lvl="3" fontAlgn="auto" hangingPunct="1"/>
            <a:r>
              <a:rPr lang="en-US" sz="1400" dirty="0" err="1"/>
              <a:t>Noc</a:t>
            </a:r>
            <a:r>
              <a:rPr lang="en-US" sz="1400" dirty="0"/>
              <a:t> = Noc1 + Y dB</a:t>
            </a:r>
          </a:p>
          <a:p>
            <a:pPr lvl="4" fontAlgn="auto" hangingPunct="1"/>
            <a:r>
              <a:rPr lang="en-US" sz="1400" dirty="0"/>
              <a:t>Noc1 is the </a:t>
            </a:r>
            <a:r>
              <a:rPr lang="en-US" sz="1400" dirty="0" err="1"/>
              <a:t>Noc</a:t>
            </a:r>
            <a:r>
              <a:rPr lang="en-US" sz="1400" dirty="0"/>
              <a:t> level for the case of Scenario 1 and Type 1 RRM test cases</a:t>
            </a:r>
          </a:p>
          <a:p>
            <a:pPr lvl="4" fontAlgn="auto" hangingPunct="1"/>
            <a:r>
              <a:rPr lang="en-US" sz="1400" dirty="0"/>
              <a:t>Y = [7] dB for PC3 UE </a:t>
            </a:r>
            <a:r>
              <a:rPr lang="en-US" sz="1400" dirty="0">
                <a:solidFill>
                  <a:srgbClr val="7030A0"/>
                </a:solidFill>
              </a:rPr>
              <a:t>(using fine beam peak direction during the test, see slide 4</a:t>
            </a:r>
            <a:r>
              <a:rPr lang="en-GB" sz="1400" dirty="0">
                <a:solidFill>
                  <a:srgbClr val="7030A0"/>
                </a:solidFill>
              </a:rPr>
              <a:t>)</a:t>
            </a:r>
            <a:endParaRPr lang="en-US" sz="1400" dirty="0">
              <a:solidFill>
                <a:srgbClr val="7030A0"/>
              </a:solidFill>
            </a:endParaRPr>
          </a:p>
          <a:p>
            <a:pPr lvl="2"/>
            <a:r>
              <a:rPr lang="en-GB" sz="1600" dirty="0"/>
              <a:t>Mode 2: TE emulates desired signal only without artificial noise</a:t>
            </a:r>
            <a:endParaRPr lang="en-US" sz="1600" dirty="0"/>
          </a:p>
          <a:p>
            <a:pPr lvl="1" algn="just"/>
            <a:endParaRPr lang="en-US" sz="1400" dirty="0"/>
          </a:p>
          <a:p>
            <a:pPr algn="just"/>
            <a:endParaRPr lang="en-GB" sz="14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1793598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z="2400" dirty="0">
                <a:solidFill>
                  <a:srgbClr val="FF0000"/>
                </a:solidFill>
              </a:rPr>
              <a:t>Test method for Scenario #2 </a:t>
            </a:r>
            <a:br>
              <a:rPr lang="en-GB" sz="2400" dirty="0">
                <a:solidFill>
                  <a:srgbClr val="FF0000"/>
                </a:solidFill>
              </a:rPr>
            </a:br>
            <a:r>
              <a:rPr lang="en-GB" sz="2400" dirty="0">
                <a:solidFill>
                  <a:srgbClr val="FF0000"/>
                </a:solidFill>
              </a:rPr>
              <a:t>(Agreement from NR Test Methods SI ad-hoc meeting notes)</a:t>
            </a:r>
            <a:endParaRPr lang="en-US" sz="2400" dirty="0"/>
          </a:p>
        </p:txBody>
      </p:sp>
      <p:sp>
        <p:nvSpPr>
          <p:cNvPr id="3" name="Content Placeholder 2"/>
          <p:cNvSpPr>
            <a:spLocks noGrp="1"/>
          </p:cNvSpPr>
          <p:nvPr>
            <p:ph idx="1"/>
          </p:nvPr>
        </p:nvSpPr>
        <p:spPr>
          <a:xfrm>
            <a:off x="457200" y="1219200"/>
            <a:ext cx="8305800" cy="5257800"/>
          </a:xfrm>
        </p:spPr>
        <p:txBody>
          <a:bodyPr/>
          <a:lstStyle/>
          <a:p>
            <a:pPr algn="just"/>
            <a:r>
              <a:rPr lang="en-US" sz="1800" b="1" dirty="0"/>
              <a:t>SCENARIO #2: 1 AOA WITH SIGNAL COMING FROM THE NON UE RX BEAM PEAK DIRECTION</a:t>
            </a:r>
          </a:p>
          <a:p>
            <a:pPr lvl="1"/>
            <a:r>
              <a:rPr lang="en-GB" sz="1600" dirty="0"/>
              <a:t>From test methodology perspective support Scenario#2 with Type 1 RRM test cases ( UE uses “Fine” RX beams)</a:t>
            </a:r>
            <a:endParaRPr lang="en-US" sz="1600" dirty="0"/>
          </a:p>
          <a:p>
            <a:pPr lvl="2"/>
            <a:r>
              <a:rPr lang="en-GB" sz="1400" dirty="0"/>
              <a:t>Mode 1: TE emulates target SNR conditions </a:t>
            </a:r>
            <a:endParaRPr lang="en-US" sz="1400" dirty="0"/>
          </a:p>
          <a:p>
            <a:pPr lvl="3" fontAlgn="auto" hangingPunct="1"/>
            <a:r>
              <a:rPr lang="en-US" sz="1200" dirty="0" err="1"/>
              <a:t>Noc</a:t>
            </a:r>
            <a:r>
              <a:rPr lang="en-US" sz="1200" dirty="0"/>
              <a:t> = Noc1 + X dB</a:t>
            </a:r>
          </a:p>
          <a:p>
            <a:pPr lvl="4" fontAlgn="auto" hangingPunct="1"/>
            <a:r>
              <a:rPr lang="en-US" sz="1200" dirty="0"/>
              <a:t>Noc1 is the </a:t>
            </a:r>
            <a:r>
              <a:rPr lang="en-US" sz="1200" dirty="0" err="1"/>
              <a:t>Noc</a:t>
            </a:r>
            <a:r>
              <a:rPr lang="en-US" sz="1200" dirty="0"/>
              <a:t> level for the case of Scenario 1 and Type 1 RRM test cases</a:t>
            </a:r>
          </a:p>
          <a:p>
            <a:pPr lvl="4" fontAlgn="auto" hangingPunct="1"/>
            <a:r>
              <a:rPr lang="en-GB" sz="1200" dirty="0"/>
              <a:t>X derived based on EIS spherical coverage requirement (i.e. difference between the peak EIS and [50]%-tile EIS)</a:t>
            </a:r>
            <a:endParaRPr lang="en-US" sz="1200" dirty="0"/>
          </a:p>
          <a:p>
            <a:pPr lvl="2"/>
            <a:r>
              <a:rPr lang="en-GB" sz="1400" dirty="0"/>
              <a:t>Mode 2: TE emulates desired signal only without artificial noise</a:t>
            </a:r>
            <a:endParaRPr lang="en-US" sz="1400" dirty="0"/>
          </a:p>
          <a:p>
            <a:pPr lvl="1"/>
            <a:r>
              <a:rPr lang="en-GB" sz="1600" dirty="0"/>
              <a:t>From test methodology perspective support Scenario #2 with Type 2 RRM test cases ( UE uses “Rough” RX beams)</a:t>
            </a:r>
            <a:endParaRPr lang="en-US" sz="1600" dirty="0"/>
          </a:p>
          <a:p>
            <a:pPr lvl="2"/>
            <a:r>
              <a:rPr lang="en-GB" sz="1400" dirty="0"/>
              <a:t>Tested directions:</a:t>
            </a:r>
            <a:endParaRPr lang="en-US" sz="1400" dirty="0"/>
          </a:p>
          <a:p>
            <a:pPr lvl="4"/>
            <a:r>
              <a:rPr lang="en-GB" sz="1200" dirty="0"/>
              <a:t>Option 2A: Any single direction which is covered by 50% percentile EIS spherical coverage of the DUT</a:t>
            </a:r>
            <a:endParaRPr lang="en-US" sz="1200" dirty="0"/>
          </a:p>
          <a:p>
            <a:pPr lvl="2"/>
            <a:r>
              <a:rPr lang="en-GB" sz="1400" dirty="0"/>
              <a:t>Mode 1: TE emulates target SNR conditions </a:t>
            </a:r>
            <a:endParaRPr lang="en-US" sz="1400" dirty="0"/>
          </a:p>
          <a:p>
            <a:pPr lvl="3" fontAlgn="auto" hangingPunct="1"/>
            <a:r>
              <a:rPr lang="en-US" sz="1200" dirty="0" err="1"/>
              <a:t>Noc</a:t>
            </a:r>
            <a:r>
              <a:rPr lang="en-US" sz="1200" dirty="0"/>
              <a:t> = Noc1 + X + Z dB</a:t>
            </a:r>
          </a:p>
          <a:p>
            <a:pPr lvl="4" fontAlgn="auto" hangingPunct="1"/>
            <a:r>
              <a:rPr lang="en-US" sz="1200" dirty="0"/>
              <a:t>Noc1 is the </a:t>
            </a:r>
            <a:r>
              <a:rPr lang="en-US" sz="1200" dirty="0" err="1"/>
              <a:t>Noc</a:t>
            </a:r>
            <a:r>
              <a:rPr lang="en-US" sz="1200" dirty="0"/>
              <a:t> level for the case of Scenario 1 and Type 1 RRM test cases</a:t>
            </a:r>
          </a:p>
          <a:p>
            <a:pPr lvl="4" fontAlgn="auto" hangingPunct="1"/>
            <a:r>
              <a:rPr lang="en-GB" sz="1200" dirty="0"/>
              <a:t>X derived based on EIS spherical coverage requirement (i.e. difference between the peak EIS and [50]%-tile EIS)</a:t>
            </a:r>
            <a:endParaRPr lang="en-US" sz="1200" dirty="0"/>
          </a:p>
          <a:p>
            <a:pPr lvl="4" fontAlgn="auto" hangingPunct="1"/>
            <a:r>
              <a:rPr lang="en-GB" sz="1200" dirty="0"/>
              <a:t>Z is </a:t>
            </a:r>
            <a:r>
              <a:rPr lang="en-GB" sz="1200" dirty="0">
                <a:solidFill>
                  <a:srgbClr val="00B050"/>
                </a:solidFill>
              </a:rPr>
              <a:t>[8] (Use [8] dB intermediate value. Further refine the values in RAN4 #90 (as a part of maintenance). Any values can be considered based on companies’ simulation results (</a:t>
            </a:r>
            <a:r>
              <a:rPr lang="en-GB" sz="1200" dirty="0">
                <a:solidFill>
                  <a:srgbClr val="7030A0"/>
                </a:solidFill>
              </a:rPr>
              <a:t>see slide 4</a:t>
            </a:r>
            <a:r>
              <a:rPr lang="en-GB" sz="1200" dirty="0">
                <a:solidFill>
                  <a:srgbClr val="00B050"/>
                </a:solidFill>
              </a:rPr>
              <a:t>). </a:t>
            </a:r>
            <a:endParaRPr lang="en-US" sz="1200" dirty="0">
              <a:solidFill>
                <a:srgbClr val="00B050"/>
              </a:solidFill>
            </a:endParaRPr>
          </a:p>
          <a:p>
            <a:pPr lvl="2"/>
            <a:r>
              <a:rPr lang="en-GB" sz="1400" dirty="0"/>
              <a:t>Mode 2: TE emulates desired signal only without artificial noise</a:t>
            </a:r>
            <a:endParaRPr lang="en-US" sz="1400" dirty="0"/>
          </a:p>
          <a:p>
            <a:pPr lvl="1" algn="just"/>
            <a:endParaRPr lang="en-US" dirty="0"/>
          </a:p>
          <a:p>
            <a:pPr lvl="1" algn="just"/>
            <a:endParaRPr lang="en-US" sz="1400" dirty="0"/>
          </a:p>
          <a:p>
            <a:pPr algn="just"/>
            <a:endParaRPr lang="en-GB" sz="1400"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dirty="0"/>
          </a:p>
        </p:txBody>
      </p:sp>
    </p:spTree>
    <p:extLst>
      <p:ext uri="{BB962C8B-B14F-4D97-AF65-F5344CB8AC3E}">
        <p14:creationId xmlns:p14="http://schemas.microsoft.com/office/powerpoint/2010/main" val="621023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t>Antenna gain difference between the rough and fine beams for </a:t>
            </a:r>
            <a:r>
              <a:rPr lang="en-GB" altLang="zh-CN" sz="2400" dirty="0" err="1"/>
              <a:t>Noc</a:t>
            </a:r>
            <a:r>
              <a:rPr lang="en-GB" altLang="zh-CN" sz="2400" dirty="0"/>
              <a:t> derivation</a:t>
            </a:r>
          </a:p>
        </p:txBody>
      </p:sp>
      <p:sp>
        <p:nvSpPr>
          <p:cNvPr id="3" name="Content Placeholder 2"/>
          <p:cNvSpPr>
            <a:spLocks noGrp="1"/>
          </p:cNvSpPr>
          <p:nvPr>
            <p:ph idx="1"/>
          </p:nvPr>
        </p:nvSpPr>
        <p:spPr>
          <a:xfrm>
            <a:off x="457200" y="1219200"/>
            <a:ext cx="8305800" cy="5257800"/>
          </a:xfrm>
        </p:spPr>
        <p:txBody>
          <a:bodyPr/>
          <a:lstStyle/>
          <a:p>
            <a:pPr algn="just"/>
            <a:r>
              <a:rPr lang="en-GB" sz="1800" b="1" dirty="0">
                <a:solidFill>
                  <a:srgbClr val="FF0000"/>
                </a:solidFill>
              </a:rPr>
              <a:t>Antenna gain difference between the rough and fine beams for </a:t>
            </a:r>
            <a:r>
              <a:rPr lang="en-GB" sz="1800" b="1" dirty="0" err="1">
                <a:solidFill>
                  <a:srgbClr val="FF0000"/>
                </a:solidFill>
              </a:rPr>
              <a:t>Noc</a:t>
            </a:r>
            <a:r>
              <a:rPr lang="en-GB" sz="1800" b="1" dirty="0">
                <a:solidFill>
                  <a:srgbClr val="FF0000"/>
                </a:solidFill>
              </a:rPr>
              <a:t> derivation for RRM test methods for PC3 UE</a:t>
            </a:r>
          </a:p>
          <a:p>
            <a:pPr lvl="1"/>
            <a:r>
              <a:rPr lang="en-GB" sz="1600" dirty="0">
                <a:solidFill>
                  <a:srgbClr val="FF0000"/>
                </a:solidFill>
              </a:rPr>
              <a:t>Gain difference in the RX beam peak direction (scenario #1): Y=[7] dB </a:t>
            </a:r>
            <a:r>
              <a:rPr lang="en-GB" sz="1600" dirty="0">
                <a:solidFill>
                  <a:srgbClr val="7030A0"/>
                </a:solidFill>
              </a:rPr>
              <a:t>(Applied for slide 2)</a:t>
            </a:r>
          </a:p>
          <a:p>
            <a:pPr lvl="1"/>
            <a:r>
              <a:rPr lang="en-GB" sz="1600" dirty="0">
                <a:solidFill>
                  <a:srgbClr val="FF0000"/>
                </a:solidFill>
              </a:rPr>
              <a:t>Peak antenna gain difference: [5] dB </a:t>
            </a:r>
            <a:r>
              <a:rPr lang="en-GB" sz="1600" dirty="0">
                <a:solidFill>
                  <a:srgbClr val="7030A0"/>
                </a:solidFill>
              </a:rPr>
              <a:t>(Applicability is FFS) </a:t>
            </a:r>
          </a:p>
          <a:p>
            <a:pPr lvl="1"/>
            <a:r>
              <a:rPr lang="en-GB" sz="1600" dirty="0">
                <a:solidFill>
                  <a:srgbClr val="FF0000"/>
                </a:solidFill>
              </a:rPr>
              <a:t>Minimum absolute gain of rough beams over the best 50% of the sphere in which spherical EIS is met relative to the gain of 50%-tile CDF of fine beams antenna gains:  </a:t>
            </a:r>
          </a:p>
          <a:p>
            <a:pPr lvl="2"/>
            <a:r>
              <a:rPr lang="en-GB" sz="1400" dirty="0">
                <a:solidFill>
                  <a:srgbClr val="FF0000"/>
                </a:solidFill>
              </a:rPr>
              <a:t>Use Z=[8] dB intermediate value </a:t>
            </a:r>
            <a:r>
              <a:rPr lang="en-GB" sz="1400" dirty="0">
                <a:solidFill>
                  <a:srgbClr val="7030A0"/>
                </a:solidFill>
              </a:rPr>
              <a:t>(Applied for slide 3)</a:t>
            </a:r>
          </a:p>
          <a:p>
            <a:pPr lvl="2"/>
            <a:r>
              <a:rPr lang="en-GB" sz="1400" dirty="0">
                <a:solidFill>
                  <a:srgbClr val="FF0000"/>
                </a:solidFill>
              </a:rPr>
              <a:t>Further refine the values in RAN4 #90 (as a part of maintenance). Any values can be considered based on companies’ simulation results. </a:t>
            </a:r>
          </a:p>
          <a:p>
            <a:pPr lvl="2"/>
            <a:r>
              <a:rPr lang="en-GB" sz="1400" dirty="0">
                <a:solidFill>
                  <a:srgbClr val="FF0000"/>
                </a:solidFill>
              </a:rPr>
              <a:t>Companies are encouraged to bring simulation results to compare fine/rough antenna gain difference over the best 50% of the sphere in which spherical EIS is met. Simulation assumptions:</a:t>
            </a:r>
          </a:p>
          <a:p>
            <a:pPr lvl="3"/>
            <a:r>
              <a:rPr lang="en-GB" sz="1200" dirty="0">
                <a:solidFill>
                  <a:srgbClr val="FF0000"/>
                </a:solidFill>
              </a:rPr>
              <a:t>Reuse RF room assumptions for PC3 UE spherical coverage analysis (</a:t>
            </a:r>
            <a:r>
              <a:rPr lang="en-US" sz="1200" dirty="0">
                <a:solidFill>
                  <a:srgbClr val="FF0000"/>
                </a:solidFill>
              </a:rPr>
              <a:t>R4-1801202 slides 5 &amp; 8)</a:t>
            </a:r>
            <a:endParaRPr lang="en-GB" sz="1200" dirty="0">
              <a:solidFill>
                <a:srgbClr val="FF0000"/>
              </a:solidFill>
            </a:endParaRPr>
          </a:p>
          <a:p>
            <a:pPr lvl="4"/>
            <a:r>
              <a:rPr lang="en-GB" sz="1200" dirty="0">
                <a:solidFill>
                  <a:srgbClr val="FF0000"/>
                </a:solidFill>
              </a:rPr>
              <a:t>Results are provided at least for the case of 1 panel and 4x1 array. If this case does not meet spherical EIS requirements, companies shall provide results for other cases where UE meets spherical EIS requirements.</a:t>
            </a:r>
          </a:p>
          <a:p>
            <a:pPr lvl="3"/>
            <a:r>
              <a:rPr lang="en-GB" sz="1200" dirty="0">
                <a:solidFill>
                  <a:srgbClr val="FF0000"/>
                </a:solidFill>
              </a:rPr>
              <a:t>UE RX codebooks: </a:t>
            </a:r>
          </a:p>
          <a:p>
            <a:pPr lvl="4"/>
            <a:r>
              <a:rPr lang="en-GB" sz="1200" dirty="0">
                <a:solidFill>
                  <a:srgbClr val="FF0000"/>
                </a:solidFill>
              </a:rPr>
              <a:t>Fine beam codebook: Implementation specific</a:t>
            </a:r>
          </a:p>
          <a:p>
            <a:pPr lvl="4"/>
            <a:r>
              <a:rPr lang="en-GB" sz="1200" dirty="0">
                <a:solidFill>
                  <a:srgbClr val="FF0000"/>
                </a:solidFill>
              </a:rPr>
              <a:t>Rough beam codebook: At least results for 1 beam codebook are provided</a:t>
            </a:r>
          </a:p>
          <a:p>
            <a:pPr lvl="1" algn="just"/>
            <a:endParaRPr lang="en-US" dirty="0">
              <a:solidFill>
                <a:srgbClr val="FF0000"/>
              </a:solidFill>
            </a:endParaRPr>
          </a:p>
          <a:p>
            <a:pPr lvl="1" algn="just"/>
            <a:endParaRPr lang="en-US" sz="1400" dirty="0">
              <a:solidFill>
                <a:srgbClr val="FF0000"/>
              </a:solidFill>
            </a:endParaRPr>
          </a:p>
          <a:p>
            <a:pPr algn="just"/>
            <a:endParaRPr lang="en-GB" sz="1400" dirty="0">
              <a:solidFill>
                <a:srgbClr val="FF0000"/>
              </a:solidFill>
            </a:endParaRPr>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dirty="0"/>
          </a:p>
        </p:txBody>
      </p:sp>
    </p:spTree>
    <p:extLst>
      <p:ext uri="{BB962C8B-B14F-4D97-AF65-F5344CB8AC3E}">
        <p14:creationId xmlns:p14="http://schemas.microsoft.com/office/powerpoint/2010/main" val="6030906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59D0F-F0A8-4D93-91B1-697AD363836F}"/>
              </a:ext>
            </a:extLst>
          </p:cNvPr>
          <p:cNvSpPr>
            <a:spLocks noGrp="1"/>
          </p:cNvSpPr>
          <p:nvPr>
            <p:ph type="title"/>
          </p:nvPr>
        </p:nvSpPr>
        <p:spPr/>
        <p:txBody>
          <a:bodyPr/>
          <a:lstStyle/>
          <a:p>
            <a:r>
              <a:rPr lang="en-US" sz="3200" dirty="0"/>
              <a:t>Test method for Scenario 3(2AoAs)</a:t>
            </a:r>
          </a:p>
        </p:txBody>
      </p:sp>
      <p:sp>
        <p:nvSpPr>
          <p:cNvPr id="3" name="Content Placeholder 2">
            <a:extLst>
              <a:ext uri="{FF2B5EF4-FFF2-40B4-BE49-F238E27FC236}">
                <a16:creationId xmlns:a16="http://schemas.microsoft.com/office/drawing/2014/main" id="{AD023A59-098D-44EF-89E0-3474AB01523D}"/>
              </a:ext>
            </a:extLst>
          </p:cNvPr>
          <p:cNvSpPr>
            <a:spLocks noGrp="1"/>
          </p:cNvSpPr>
          <p:nvPr>
            <p:ph idx="1"/>
          </p:nvPr>
        </p:nvSpPr>
        <p:spPr>
          <a:xfrm>
            <a:off x="457200" y="1219200"/>
            <a:ext cx="8229600" cy="5502275"/>
          </a:xfrm>
        </p:spPr>
        <p:txBody>
          <a:bodyPr/>
          <a:lstStyle/>
          <a:p>
            <a:r>
              <a:rPr lang="en-US" b="1" dirty="0"/>
              <a:t>SCENARIO #3: 2 AOAS</a:t>
            </a:r>
          </a:p>
          <a:p>
            <a:pPr lvl="1"/>
            <a:r>
              <a:rPr lang="en-GB" dirty="0">
                <a:solidFill>
                  <a:srgbClr val="FF0000"/>
                </a:solidFill>
              </a:rPr>
              <a:t>From test methodology perspective support Scenario#3 with </a:t>
            </a:r>
            <a:r>
              <a:rPr lang="en-US" b="1" dirty="0"/>
              <a:t>the following method for tests with two </a:t>
            </a:r>
            <a:r>
              <a:rPr lang="en-US" b="1" dirty="0">
                <a:solidFill>
                  <a:srgbClr val="FF0000"/>
                </a:solidFill>
              </a:rPr>
              <a:t>UE RX </a:t>
            </a:r>
            <a:r>
              <a:rPr lang="en-US" b="1" dirty="0"/>
              <a:t> fine beams or  two rough beams cases.</a:t>
            </a:r>
            <a:endParaRPr lang="en-US" dirty="0"/>
          </a:p>
          <a:p>
            <a:pPr lvl="1"/>
            <a:r>
              <a:rPr lang="en-US" dirty="0"/>
              <a:t>Mode 1:</a:t>
            </a:r>
          </a:p>
          <a:p>
            <a:pPr lvl="2"/>
            <a:r>
              <a:rPr lang="en-US" dirty="0"/>
              <a:t>Test directions:</a:t>
            </a:r>
          </a:p>
          <a:p>
            <a:pPr lvl="3"/>
            <a:r>
              <a:rPr lang="en-US" dirty="0"/>
              <a:t>Both signals come from the non </a:t>
            </a:r>
            <a:r>
              <a:rPr lang="en-US" dirty="0">
                <a:solidFill>
                  <a:srgbClr val="FF0000"/>
                </a:solidFill>
              </a:rPr>
              <a:t>RX</a:t>
            </a:r>
            <a:r>
              <a:rPr lang="en-US" dirty="0"/>
              <a:t> beam peak directions</a:t>
            </a:r>
          </a:p>
          <a:p>
            <a:pPr lvl="3"/>
            <a:r>
              <a:rPr lang="en-US" dirty="0"/>
              <a:t>The angle between two probes should match the relative probe spacing of 30, 60, 90, 120, 150 and UE is in the directions in which the UE RRM test cases can be performed. </a:t>
            </a:r>
          </a:p>
          <a:p>
            <a:pPr lvl="3"/>
            <a:r>
              <a:rPr lang="en-GB" dirty="0"/>
              <a:t>Both directions which are covered by </a:t>
            </a:r>
            <a:r>
              <a:rPr lang="en-GB" dirty="0">
                <a:solidFill>
                  <a:srgbClr val="FF0000"/>
                </a:solidFill>
              </a:rPr>
              <a:t>[</a:t>
            </a:r>
            <a:r>
              <a:rPr lang="en-GB" dirty="0"/>
              <a:t>50%</a:t>
            </a:r>
            <a:r>
              <a:rPr lang="en-GB" dirty="0">
                <a:solidFill>
                  <a:srgbClr val="FF0000"/>
                </a:solidFill>
              </a:rPr>
              <a:t>]</a:t>
            </a:r>
            <a:r>
              <a:rPr lang="en-GB" dirty="0"/>
              <a:t> percentile EIS spherical coverage of the DUT</a:t>
            </a:r>
          </a:p>
          <a:p>
            <a:pPr lvl="2"/>
            <a:r>
              <a:rPr lang="en-US" dirty="0" err="1"/>
              <a:t>Noc</a:t>
            </a:r>
            <a:r>
              <a:rPr lang="en-US" dirty="0"/>
              <a:t> level:</a:t>
            </a:r>
          </a:p>
          <a:p>
            <a:pPr lvl="3"/>
            <a:r>
              <a:rPr lang="en-US" dirty="0"/>
              <a:t>Fix the identical noise level for two active probes, then control the </a:t>
            </a:r>
            <a:r>
              <a:rPr lang="en-US" dirty="0">
                <a:solidFill>
                  <a:srgbClr val="FF0000"/>
                </a:solidFill>
              </a:rPr>
              <a:t>desired </a:t>
            </a:r>
            <a:r>
              <a:rPr lang="en-US" dirty="0"/>
              <a:t>signal level to reach target </a:t>
            </a:r>
            <a:r>
              <a:rPr lang="en-US" dirty="0">
                <a:solidFill>
                  <a:srgbClr val="FF0000"/>
                </a:solidFill>
              </a:rPr>
              <a:t>SNR or</a:t>
            </a:r>
            <a:r>
              <a:rPr lang="en-US" dirty="0"/>
              <a:t> SINR at reference point. </a:t>
            </a:r>
          </a:p>
          <a:p>
            <a:pPr lvl="3"/>
            <a:r>
              <a:rPr lang="en-US" dirty="0"/>
              <a:t>The noise level is the same as that for 1AoA with non-peak beam direction in </a:t>
            </a:r>
            <a:r>
              <a:rPr lang="en-GB" dirty="0"/>
              <a:t>Scenario 2 based on the UE beam type (fine/rough)</a:t>
            </a:r>
            <a:r>
              <a:rPr lang="en-US" dirty="0"/>
              <a:t>. </a:t>
            </a:r>
          </a:p>
          <a:p>
            <a:pPr lvl="2"/>
            <a:endParaRPr lang="en-GB" dirty="0">
              <a:solidFill>
                <a:srgbClr val="FF0000"/>
              </a:solidFill>
            </a:endParaRPr>
          </a:p>
          <a:p>
            <a:pPr lvl="2"/>
            <a:endParaRPr lang="en-GB" dirty="0"/>
          </a:p>
          <a:p>
            <a:pPr lvl="2"/>
            <a:endParaRPr lang="en-US" dirty="0"/>
          </a:p>
          <a:p>
            <a:pPr lvl="1"/>
            <a:endParaRPr lang="en-US" b="1" dirty="0"/>
          </a:p>
          <a:p>
            <a:endParaRPr lang="en-US" dirty="0"/>
          </a:p>
        </p:txBody>
      </p:sp>
      <p:sp>
        <p:nvSpPr>
          <p:cNvPr id="4" name="Slide Number Placeholder 3">
            <a:extLst>
              <a:ext uri="{FF2B5EF4-FFF2-40B4-BE49-F238E27FC236}">
                <a16:creationId xmlns:a16="http://schemas.microsoft.com/office/drawing/2014/main" id="{AFF07351-1D45-4CE2-84E6-A7C2D7358A93}"/>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4182366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FC2070-B88F-44AE-BCAF-43AEF3D47A7B}"/>
              </a:ext>
            </a:extLst>
          </p:cNvPr>
          <p:cNvSpPr>
            <a:spLocks noGrp="1"/>
          </p:cNvSpPr>
          <p:nvPr>
            <p:ph type="title"/>
          </p:nvPr>
        </p:nvSpPr>
        <p:spPr/>
        <p:txBody>
          <a:bodyPr/>
          <a:lstStyle/>
          <a:p>
            <a:r>
              <a:rPr lang="en-US" sz="3200" dirty="0"/>
              <a:t>Test method for Scenario 3(2AoAs)</a:t>
            </a:r>
          </a:p>
        </p:txBody>
      </p:sp>
      <p:sp>
        <p:nvSpPr>
          <p:cNvPr id="3" name="Content Placeholder 2">
            <a:extLst>
              <a:ext uri="{FF2B5EF4-FFF2-40B4-BE49-F238E27FC236}">
                <a16:creationId xmlns:a16="http://schemas.microsoft.com/office/drawing/2014/main" id="{2EE5D57D-7911-447A-ACCE-53E6152A220C}"/>
              </a:ext>
            </a:extLst>
          </p:cNvPr>
          <p:cNvSpPr>
            <a:spLocks noGrp="1"/>
          </p:cNvSpPr>
          <p:nvPr>
            <p:ph idx="1"/>
          </p:nvPr>
        </p:nvSpPr>
        <p:spPr>
          <a:xfrm>
            <a:off x="190500" y="1031240"/>
            <a:ext cx="8763000" cy="5638800"/>
          </a:xfrm>
        </p:spPr>
        <p:txBody>
          <a:bodyPr/>
          <a:lstStyle/>
          <a:p>
            <a:r>
              <a:rPr lang="en-US" b="1" dirty="0"/>
              <a:t>SCENARIO #3: 2 AOAS (cont.)</a:t>
            </a:r>
            <a:endParaRPr lang="en-GB" dirty="0"/>
          </a:p>
          <a:p>
            <a:pPr lvl="1"/>
            <a:r>
              <a:rPr lang="en-US" sz="1800" dirty="0"/>
              <a:t>Mode 1:</a:t>
            </a:r>
            <a:endParaRPr lang="en-US" dirty="0"/>
          </a:p>
          <a:p>
            <a:pPr lvl="2"/>
            <a:r>
              <a:rPr lang="en-US" dirty="0"/>
              <a:t>SINR control:</a:t>
            </a:r>
          </a:p>
          <a:p>
            <a:pPr lvl="3"/>
            <a:r>
              <a:rPr lang="en-US" dirty="0"/>
              <a:t>Case 1: TDM transmissions from 2 probes </a:t>
            </a:r>
          </a:p>
          <a:p>
            <a:pPr lvl="4"/>
            <a:r>
              <a:rPr lang="en-US" dirty="0"/>
              <a:t>Each probe transmits both signal and artificial noise </a:t>
            </a:r>
            <a:r>
              <a:rPr lang="en-US" dirty="0">
                <a:solidFill>
                  <a:srgbClr val="FF0000"/>
                </a:solidFill>
              </a:rPr>
              <a:t>in TDM manner</a:t>
            </a:r>
          </a:p>
          <a:p>
            <a:pPr lvl="4"/>
            <a:r>
              <a:rPr lang="en-US" dirty="0"/>
              <a:t>SNR would be </a:t>
            </a:r>
            <a:r>
              <a:rPr lang="en-GB" dirty="0"/>
              <a:t>the same as the value in 1AoA case with non-peak beam direction in Scenario 2 based on the UE beam type(fine/rough).</a:t>
            </a:r>
            <a:endParaRPr lang="en-US" dirty="0"/>
          </a:p>
          <a:p>
            <a:pPr lvl="3"/>
            <a:r>
              <a:rPr lang="en-US" dirty="0"/>
              <a:t>Case 2: Simultaneous transmissions from 2 probes </a:t>
            </a:r>
          </a:p>
          <a:p>
            <a:pPr lvl="4"/>
            <a:r>
              <a:rPr lang="en-US" dirty="0"/>
              <a:t>The lower bound of </a:t>
            </a:r>
            <a:r>
              <a:rPr lang="en-US" dirty="0">
                <a:solidFill>
                  <a:srgbClr val="7030A0"/>
                </a:solidFill>
              </a:rPr>
              <a:t>maximum feasible SINR</a:t>
            </a:r>
          </a:p>
          <a:p>
            <a:pPr lvl="5"/>
            <a:r>
              <a:rPr lang="en-US" sz="1400" dirty="0"/>
              <a:t>Use maximum gain difference between the 2 directions when signals and artificial noise are received on the same UE Rx beam to determine SINR</a:t>
            </a:r>
          </a:p>
          <a:p>
            <a:pPr lvl="6"/>
            <a:r>
              <a:rPr lang="en-US" sz="1400" dirty="0"/>
              <a:t>The antenna gain difference for dual directions </a:t>
            </a:r>
            <a:r>
              <a:rPr lang="en-GB" sz="1400" dirty="0"/>
              <a:t>on the same UE RX beam </a:t>
            </a:r>
            <a:r>
              <a:rPr lang="en-US" sz="1400" dirty="0"/>
              <a:t>(decided by </a:t>
            </a:r>
            <a:r>
              <a:rPr lang="en-US" altLang="zh-CN" sz="1400" dirty="0">
                <a:solidFill>
                  <a:srgbClr val="00B050"/>
                </a:solidFill>
              </a:rPr>
              <a:t>D defined in slide 8 and 9</a:t>
            </a:r>
            <a:r>
              <a:rPr lang="en-US" sz="1400" strike="sngStrike" dirty="0"/>
              <a:t>G1 and G2 in slide 7</a:t>
            </a:r>
            <a:r>
              <a:rPr lang="en-US" sz="1400" dirty="0"/>
              <a:t>) will be further discussed in the RRM room as a part of performance requirements definition</a:t>
            </a:r>
          </a:p>
          <a:p>
            <a:pPr lvl="5"/>
            <a:r>
              <a:rPr lang="en-US" sz="1400" dirty="0"/>
              <a:t>Lower bound of SINR can be derived based on the Equations in slide 7.</a:t>
            </a:r>
          </a:p>
          <a:p>
            <a:pPr lvl="4"/>
            <a:r>
              <a:rPr lang="en-US" dirty="0"/>
              <a:t>The upper bound of </a:t>
            </a:r>
            <a:r>
              <a:rPr lang="en-US" dirty="0">
                <a:solidFill>
                  <a:srgbClr val="7030A0"/>
                </a:solidFill>
              </a:rPr>
              <a:t>maximum feasible SINR</a:t>
            </a:r>
            <a:endParaRPr lang="en-US" dirty="0"/>
          </a:p>
          <a:p>
            <a:pPr lvl="5"/>
            <a:r>
              <a:rPr lang="en-GB" sz="1400" dirty="0"/>
              <a:t>Consider the ideal rejection from the direction of interfering probe.</a:t>
            </a:r>
          </a:p>
          <a:p>
            <a:pPr lvl="5"/>
            <a:r>
              <a:rPr lang="en-US" sz="1400" dirty="0"/>
              <a:t>Upper bound of SINR is the SNR transmitted from signal probe</a:t>
            </a:r>
            <a:r>
              <a:rPr lang="en-GB" sz="1400" dirty="0"/>
              <a:t>.</a:t>
            </a:r>
            <a:endParaRPr lang="en-US" sz="1400" dirty="0"/>
          </a:p>
          <a:p>
            <a:pPr lvl="2"/>
            <a:endParaRPr lang="en-US" dirty="0"/>
          </a:p>
          <a:p>
            <a:endParaRPr lang="en-US" dirty="0"/>
          </a:p>
        </p:txBody>
      </p:sp>
      <p:sp>
        <p:nvSpPr>
          <p:cNvPr id="4" name="Slide Number Placeholder 3">
            <a:extLst>
              <a:ext uri="{FF2B5EF4-FFF2-40B4-BE49-F238E27FC236}">
                <a16:creationId xmlns:a16="http://schemas.microsoft.com/office/drawing/2014/main" id="{44A75CB0-4E13-4B85-BE0E-016A4A28C8C1}"/>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dirty="0"/>
          </a:p>
        </p:txBody>
      </p:sp>
    </p:spTree>
    <p:extLst>
      <p:ext uri="{BB962C8B-B14F-4D97-AF65-F5344CB8AC3E}">
        <p14:creationId xmlns:p14="http://schemas.microsoft.com/office/powerpoint/2010/main" val="39938454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0420D-8290-41D4-8ED6-CB6041204829}"/>
              </a:ext>
            </a:extLst>
          </p:cNvPr>
          <p:cNvSpPr>
            <a:spLocks noGrp="1"/>
          </p:cNvSpPr>
          <p:nvPr>
            <p:ph type="title"/>
          </p:nvPr>
        </p:nvSpPr>
        <p:spPr/>
        <p:txBody>
          <a:bodyPr/>
          <a:lstStyle/>
          <a:p>
            <a:r>
              <a:rPr lang="en-US" sz="3200" dirty="0">
                <a:solidFill>
                  <a:srgbClr val="FF0000"/>
                </a:solidFill>
              </a:rPr>
              <a:t>Test method for Scenario 3(2AoAs)</a:t>
            </a:r>
            <a:endParaRPr lang="en-US" sz="3200" strike="sngStrike" dirty="0">
              <a:solidFill>
                <a:srgbClr val="FF0000"/>
              </a:solidFill>
            </a:endParaRPr>
          </a:p>
        </p:txBody>
      </p:sp>
      <p:sp>
        <p:nvSpPr>
          <p:cNvPr id="3" name="Content Placeholder 2">
            <a:extLst>
              <a:ext uri="{FF2B5EF4-FFF2-40B4-BE49-F238E27FC236}">
                <a16:creationId xmlns:a16="http://schemas.microsoft.com/office/drawing/2014/main" id="{EC43DA6D-66C2-4394-B094-BF271866188A}"/>
              </a:ext>
            </a:extLst>
          </p:cNvPr>
          <p:cNvSpPr>
            <a:spLocks noGrp="1"/>
          </p:cNvSpPr>
          <p:nvPr>
            <p:ph idx="1"/>
          </p:nvPr>
        </p:nvSpPr>
        <p:spPr>
          <a:xfrm>
            <a:off x="457200" y="1219200"/>
            <a:ext cx="8382000" cy="4906963"/>
          </a:xfrm>
        </p:spPr>
        <p:txBody>
          <a:bodyPr/>
          <a:lstStyle/>
          <a:p>
            <a:r>
              <a:rPr lang="en-US" sz="1800" b="1" dirty="0"/>
              <a:t>SCENARIO #3: 2 AOAS (cont.)</a:t>
            </a:r>
            <a:endParaRPr lang="en-GB" sz="1800" dirty="0"/>
          </a:p>
          <a:p>
            <a:pPr lvl="1"/>
            <a:r>
              <a:rPr lang="en-US" sz="1600" dirty="0"/>
              <a:t>Mode 2:</a:t>
            </a:r>
          </a:p>
          <a:p>
            <a:pPr lvl="2"/>
            <a:r>
              <a:rPr lang="en-US" sz="1600" dirty="0">
                <a:solidFill>
                  <a:srgbClr val="FF0000"/>
                </a:solidFill>
              </a:rPr>
              <a:t>Support methodology for </a:t>
            </a:r>
            <a:r>
              <a:rPr lang="en-US" sz="1600" dirty="0"/>
              <a:t>RRM tests without any artificial noise and with </a:t>
            </a:r>
            <a:r>
              <a:rPr lang="en-US" dirty="0"/>
              <a:t>signal levels derived based on the defined side conditions for 2AOAs scenario.</a:t>
            </a:r>
          </a:p>
          <a:p>
            <a:pPr lvl="3"/>
            <a:r>
              <a:rPr lang="en-US" dirty="0"/>
              <a:t>Case 1: TDM transmission for 2 probes </a:t>
            </a:r>
          </a:p>
          <a:p>
            <a:pPr lvl="4"/>
            <a:r>
              <a:rPr lang="en-US" dirty="0"/>
              <a:t>Each probe only transmits signal </a:t>
            </a:r>
            <a:r>
              <a:rPr lang="en-US" dirty="0">
                <a:solidFill>
                  <a:srgbClr val="FF0000"/>
                </a:solidFill>
              </a:rPr>
              <a:t>without artificial noise</a:t>
            </a:r>
          </a:p>
          <a:p>
            <a:pPr lvl="4"/>
            <a:r>
              <a:rPr lang="en-US" dirty="0">
                <a:solidFill>
                  <a:srgbClr val="FF0000"/>
                </a:solidFill>
              </a:rPr>
              <a:t>SNR can be derived as the ratio of the desired signal power level and UE noise leve</a:t>
            </a:r>
            <a:r>
              <a:rPr lang="en-US" dirty="0"/>
              <a:t>l</a:t>
            </a:r>
          </a:p>
          <a:p>
            <a:pPr lvl="3"/>
            <a:r>
              <a:rPr lang="en-US" dirty="0"/>
              <a:t>Case 2: Simultaneous transmission for 2 probes</a:t>
            </a:r>
          </a:p>
          <a:p>
            <a:pPr lvl="4"/>
            <a:r>
              <a:rPr lang="en-US" sz="1400" dirty="0"/>
              <a:t>The lower bound of </a:t>
            </a:r>
            <a:r>
              <a:rPr lang="en-US" sz="1400" dirty="0">
                <a:solidFill>
                  <a:srgbClr val="7030A0"/>
                </a:solidFill>
              </a:rPr>
              <a:t>maximum feasible SINR</a:t>
            </a:r>
          </a:p>
          <a:p>
            <a:pPr lvl="5"/>
            <a:r>
              <a:rPr lang="en-US" sz="1200" dirty="0"/>
              <a:t>Use maximum gain difference between the 2 directions when signals are received on the same UE Rx beam to determine SINR</a:t>
            </a:r>
          </a:p>
          <a:p>
            <a:pPr lvl="6"/>
            <a:r>
              <a:rPr lang="en-US" sz="1200" dirty="0"/>
              <a:t>The antenna gain difference for dual directions </a:t>
            </a:r>
            <a:r>
              <a:rPr lang="en-GB" sz="1200" dirty="0"/>
              <a:t>on the same UE RX beam </a:t>
            </a:r>
            <a:r>
              <a:rPr lang="en-US" sz="1200" dirty="0"/>
              <a:t>(decided by </a:t>
            </a:r>
            <a:r>
              <a:rPr lang="en-US" altLang="zh-CN" sz="1200" dirty="0">
                <a:solidFill>
                  <a:srgbClr val="00B050"/>
                </a:solidFill>
              </a:rPr>
              <a:t>D defined in slide 8,</a:t>
            </a:r>
            <a:r>
              <a:rPr lang="zh-CN" altLang="en-US" sz="1200" dirty="0">
                <a:solidFill>
                  <a:srgbClr val="00B050"/>
                </a:solidFill>
              </a:rPr>
              <a:t> </a:t>
            </a:r>
            <a:r>
              <a:rPr lang="en-US" altLang="zh-CN" sz="1200" dirty="0">
                <a:solidFill>
                  <a:srgbClr val="00B050"/>
                </a:solidFill>
              </a:rPr>
              <a:t>and</a:t>
            </a:r>
            <a:r>
              <a:rPr lang="zh-CN" altLang="en-US" sz="1200" dirty="0">
                <a:solidFill>
                  <a:srgbClr val="00B050"/>
                </a:solidFill>
              </a:rPr>
              <a:t> </a:t>
            </a:r>
            <a:r>
              <a:rPr lang="en-US" altLang="zh-CN" sz="1200" dirty="0">
                <a:solidFill>
                  <a:srgbClr val="00B050"/>
                </a:solidFill>
              </a:rPr>
              <a:t>9</a:t>
            </a:r>
            <a:r>
              <a:rPr lang="en-US" sz="1200" strike="sngStrike" dirty="0"/>
              <a:t>G1 and G2</a:t>
            </a:r>
            <a:r>
              <a:rPr lang="en-US" sz="1200" dirty="0"/>
              <a:t>) will be further discussed in the RRM room as a part of performance requirements definition</a:t>
            </a:r>
          </a:p>
          <a:p>
            <a:pPr lvl="5"/>
            <a:r>
              <a:rPr lang="en-US" sz="1200" dirty="0"/>
              <a:t>Lower bound of SINR can be derived based on the Equations in slide 8.</a:t>
            </a:r>
          </a:p>
          <a:p>
            <a:pPr lvl="4"/>
            <a:r>
              <a:rPr lang="en-US" sz="1400" dirty="0"/>
              <a:t>The upper bound of </a:t>
            </a:r>
            <a:r>
              <a:rPr lang="en-US" sz="1400" dirty="0">
                <a:solidFill>
                  <a:srgbClr val="7030A0"/>
                </a:solidFill>
              </a:rPr>
              <a:t>maximum feasible SINR</a:t>
            </a:r>
          </a:p>
          <a:p>
            <a:pPr lvl="5"/>
            <a:r>
              <a:rPr lang="en-GB" sz="1200" dirty="0"/>
              <a:t>Consider the ideal rejection from the direction of interfering probe.</a:t>
            </a:r>
          </a:p>
          <a:p>
            <a:pPr lvl="5"/>
            <a:r>
              <a:rPr lang="en-US" sz="1200" dirty="0"/>
              <a:t>Upper bound of SINR is the SNR transmitted from signal probe</a:t>
            </a:r>
            <a:r>
              <a:rPr lang="en-GB" sz="1200" dirty="0"/>
              <a:t>.</a:t>
            </a:r>
            <a:endParaRPr lang="en-US" sz="1200" dirty="0"/>
          </a:p>
          <a:p>
            <a:pPr lvl="4"/>
            <a:endParaRPr lang="en-US" sz="1400" dirty="0"/>
          </a:p>
          <a:p>
            <a:pPr lvl="4"/>
            <a:endParaRPr lang="en-US" sz="1400" dirty="0"/>
          </a:p>
        </p:txBody>
      </p:sp>
      <p:sp>
        <p:nvSpPr>
          <p:cNvPr id="4" name="Slide Number Placeholder 3">
            <a:extLst>
              <a:ext uri="{FF2B5EF4-FFF2-40B4-BE49-F238E27FC236}">
                <a16:creationId xmlns:a16="http://schemas.microsoft.com/office/drawing/2014/main" id="{CE2A3C0A-D81F-4BB8-8FA2-126EE7F686E0}"/>
              </a:ext>
            </a:extLst>
          </p:cNvPr>
          <p:cNvSpPr>
            <a:spLocks noGrp="1"/>
          </p:cNvSpPr>
          <p:nvPr>
            <p:ph type="sldNum" sz="quarter" idx="12"/>
          </p:nvPr>
        </p:nvSpPr>
        <p:spPr/>
        <p:txBody>
          <a:bodyPr/>
          <a:lstStyle/>
          <a:p>
            <a:pPr>
              <a:defRPr/>
            </a:pPr>
            <a:fld id="{A242F0DE-7C71-41E7-B4AE-5A68D73E055F}" type="slidenum">
              <a:rPr lang="en-US" altLang="zh-CN" smtClean="0"/>
              <a:pPr>
                <a:defRPr/>
              </a:pPr>
              <a:t>7</a:t>
            </a:fld>
            <a:endParaRPr lang="en-US" altLang="zh-CN" dirty="0"/>
          </a:p>
        </p:txBody>
      </p:sp>
    </p:spTree>
    <p:extLst>
      <p:ext uri="{BB962C8B-B14F-4D97-AF65-F5344CB8AC3E}">
        <p14:creationId xmlns:p14="http://schemas.microsoft.com/office/powerpoint/2010/main" val="6859269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895B8-7A40-4FE5-A350-D9EF9A2082AA}"/>
              </a:ext>
            </a:extLst>
          </p:cNvPr>
          <p:cNvSpPr>
            <a:spLocks noGrp="1"/>
          </p:cNvSpPr>
          <p:nvPr>
            <p:ph type="title"/>
          </p:nvPr>
        </p:nvSpPr>
        <p:spPr/>
        <p:txBody>
          <a:bodyPr/>
          <a:lstStyle/>
          <a:p>
            <a:r>
              <a:rPr lang="en-US" dirty="0">
                <a:solidFill>
                  <a:srgbClr val="FF0000"/>
                </a:solidFill>
              </a:rPr>
              <a:t>Test method for Scenario 3(2AoAs): </a:t>
            </a:r>
            <a:r>
              <a:rPr kumimoji="1" lang="en-US" altLang="ja-JP" dirty="0"/>
              <a:t>SINR Equation for Mode 1 case 2</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88F1785-B53E-4D7D-8368-842E3738516C}"/>
                  </a:ext>
                </a:extLst>
              </p:cNvPr>
              <p:cNvSpPr>
                <a:spLocks noGrp="1"/>
              </p:cNvSpPr>
              <p:nvPr>
                <p:ph idx="1"/>
              </p:nvPr>
            </p:nvSpPr>
            <p:spPr>
              <a:xfrm>
                <a:off x="685800" y="1089819"/>
                <a:ext cx="8229600" cy="4906963"/>
              </a:xfrm>
            </p:spPr>
            <p:txBody>
              <a:bodyPr/>
              <a:lstStyle/>
              <a:p>
                <a:r>
                  <a:rPr lang="en-US" sz="2000" dirty="0"/>
                  <a:t>Signal probe: P1; Interference probe: P2</a:t>
                </a:r>
              </a:p>
              <a:p>
                <a14:m>
                  <m:oMath xmlns:m="http://schemas.openxmlformats.org/officeDocument/2006/math">
                    <m:r>
                      <a:rPr lang="en-US" sz="2000" i="1">
                        <a:latin typeface="Cambria Math" panose="02040503050406030204" pitchFamily="18" charset="0"/>
                      </a:rPr>
                      <m:t>𝑆𝐼𝑁</m:t>
                    </m:r>
                    <m:r>
                      <a:rPr lang="en-US" sz="2000" i="1" smtClean="0">
                        <a:latin typeface="Cambria Math" panose="02040503050406030204" pitchFamily="18" charset="0"/>
                      </a:rPr>
                      <m:t>𝑅</m:t>
                    </m:r>
                    <m:r>
                      <a:rPr lang="en-US" sz="2000" b="0" i="1" smtClean="0">
                        <a:latin typeface="Cambria Math" panose="02040503050406030204" pitchFamily="18" charset="0"/>
                      </a:rPr>
                      <m:t>1</m:t>
                    </m:r>
                    <m:r>
                      <a:rPr lang="pt-BR" sz="2000" i="1">
                        <a:latin typeface="Cambria Math" panose="02040503050406030204" pitchFamily="18" charset="0"/>
                      </a:rPr>
                      <m:t>=</m:t>
                    </m:r>
                    <m:f>
                      <m:fPr>
                        <m:ctrlPr>
                          <a:rPr lang="pt-BR" sz="2000" i="1">
                            <a:latin typeface="Cambria Math" panose="02040503050406030204" pitchFamily="18" charset="0"/>
                          </a:rPr>
                        </m:ctrlPr>
                      </m:fPr>
                      <m:num>
                        <m:r>
                          <a:rPr lang="en-US" sz="2000" i="1">
                            <a:latin typeface="Cambria Math" panose="02040503050406030204" pitchFamily="18" charset="0"/>
                          </a:rPr>
                          <m:t>𝑆</m:t>
                        </m:r>
                        <m:r>
                          <a:rPr lang="en-US" sz="2000" i="1">
                            <a:latin typeface="Cambria Math" panose="02040503050406030204" pitchFamily="18" charset="0"/>
                          </a:rPr>
                          <m:t>1∗</m:t>
                        </m:r>
                        <m:r>
                          <a:rPr lang="en-US" sz="2000" i="1">
                            <a:latin typeface="Cambria Math" panose="02040503050406030204" pitchFamily="18" charset="0"/>
                          </a:rPr>
                          <m:t>𝐺</m:t>
                        </m:r>
                        <m:r>
                          <a:rPr lang="en-US" sz="2000" i="1">
                            <a:latin typeface="Cambria Math" panose="02040503050406030204" pitchFamily="18" charset="0"/>
                          </a:rPr>
                          <m:t>1∗</m:t>
                        </m:r>
                        <m:r>
                          <a:rPr lang="en-US" sz="2000" i="1">
                            <a:latin typeface="Cambria Math" panose="02040503050406030204" pitchFamily="18" charset="0"/>
                          </a:rPr>
                          <m:t>𝐿𝑜𝑠𝑠</m:t>
                        </m:r>
                      </m:num>
                      <m:den>
                        <m:d>
                          <m:dPr>
                            <m:ctrlPr>
                              <a:rPr lang="en-US" sz="2000" i="1">
                                <a:latin typeface="Cambria Math" panose="02040503050406030204" pitchFamily="18" charset="0"/>
                              </a:rPr>
                            </m:ctrlPr>
                          </m:dPr>
                          <m:e>
                            <m:r>
                              <a:rPr lang="en-US" sz="2000" i="1">
                                <a:latin typeface="Cambria Math" panose="02040503050406030204" pitchFamily="18" charset="0"/>
                              </a:rPr>
                              <m:t>𝑆</m:t>
                            </m:r>
                            <m:r>
                              <a:rPr lang="en-US" sz="2000" i="1">
                                <a:latin typeface="Cambria Math" panose="02040503050406030204" pitchFamily="18" charset="0"/>
                              </a:rPr>
                              <m:t>2+</m:t>
                            </m:r>
                            <m:r>
                              <a:rPr lang="en-US" sz="2000" i="1">
                                <a:latin typeface="Cambria Math" panose="02040503050406030204" pitchFamily="18" charset="0"/>
                              </a:rPr>
                              <m:t>𝑁</m:t>
                            </m:r>
                          </m:e>
                        </m:d>
                        <m:r>
                          <a:rPr lang="en-US" sz="2000" i="1">
                            <a:latin typeface="Cambria Math" panose="02040503050406030204" pitchFamily="18" charset="0"/>
                          </a:rPr>
                          <m:t>𝐺</m:t>
                        </m:r>
                        <m:r>
                          <a:rPr lang="en-US" sz="2000" i="1">
                            <a:latin typeface="Cambria Math" panose="02040503050406030204" pitchFamily="18" charset="0"/>
                          </a:rPr>
                          <m:t>2∗</m:t>
                        </m:r>
                        <m:r>
                          <a:rPr lang="en-US" sz="2000" i="1">
                            <a:latin typeface="Cambria Math" panose="02040503050406030204" pitchFamily="18" charset="0"/>
                          </a:rPr>
                          <m:t>𝐿𝑜𝑠𝑠</m:t>
                        </m:r>
                        <m:r>
                          <a:rPr lang="en-US" sz="2000" i="1">
                            <a:latin typeface="Cambria Math" panose="02040503050406030204" pitchFamily="18" charset="0"/>
                          </a:rPr>
                          <m:t>+</m:t>
                        </m:r>
                        <m:r>
                          <a:rPr lang="en-US" sz="2000" i="1">
                            <a:latin typeface="Cambria Math" panose="02040503050406030204" pitchFamily="18" charset="0"/>
                          </a:rPr>
                          <m:t>𝑁</m:t>
                        </m:r>
                        <m:r>
                          <a:rPr lang="en-US" sz="2000" i="1">
                            <a:latin typeface="Cambria Math" panose="02040503050406030204" pitchFamily="18" charset="0"/>
                          </a:rPr>
                          <m:t>∗</m:t>
                        </m:r>
                        <m:r>
                          <a:rPr lang="en-US" sz="2000" i="1">
                            <a:latin typeface="Cambria Math" panose="02040503050406030204" pitchFamily="18" charset="0"/>
                          </a:rPr>
                          <m:t>𝐺</m:t>
                        </m:r>
                        <m:r>
                          <a:rPr lang="en-US" sz="2000" i="1">
                            <a:latin typeface="Cambria Math" panose="02040503050406030204" pitchFamily="18" charset="0"/>
                          </a:rPr>
                          <m:t>1∗</m:t>
                        </m:r>
                        <m:r>
                          <a:rPr lang="en-US" sz="2000" i="1">
                            <a:latin typeface="Cambria Math" panose="02040503050406030204" pitchFamily="18" charset="0"/>
                          </a:rPr>
                          <m:t>𝐿𝑜𝑠𝑠</m:t>
                        </m:r>
                        <m:r>
                          <a:rPr lang="en-US" sz="2000" i="1">
                            <a:latin typeface="Cambria Math" panose="02040503050406030204" pitchFamily="18" charset="0"/>
                          </a:rPr>
                          <m:t>+</m:t>
                        </m:r>
                        <m:r>
                          <a:rPr lang="en-US" sz="2000" i="1">
                            <a:latin typeface="Cambria Math" panose="02040503050406030204" pitchFamily="18" charset="0"/>
                          </a:rPr>
                          <m:t>𝑁𝑜𝑖𝑠𝑒</m:t>
                        </m:r>
                        <m:r>
                          <a:rPr lang="en-US" sz="2000" i="1">
                            <a:latin typeface="Cambria Math" panose="02040503050406030204" pitchFamily="18" charset="0"/>
                          </a:rPr>
                          <m:t>_</m:t>
                        </m:r>
                        <m:r>
                          <a:rPr lang="en-US" sz="2000" i="1">
                            <a:latin typeface="Cambria Math" panose="02040503050406030204" pitchFamily="18" charset="0"/>
                          </a:rPr>
                          <m:t>𝑓𝑙𝑜𝑜𝑟</m:t>
                        </m:r>
                      </m:den>
                    </m:f>
                  </m:oMath>
                </a14:m>
                <a:endParaRPr lang="en-US" sz="2000" dirty="0"/>
              </a:p>
              <a:p>
                <a:r>
                  <a:rPr lang="en-US" sz="2000" dirty="0"/>
                  <a:t>Since </a:t>
                </a:r>
                <a14:m>
                  <m:oMath xmlns:m="http://schemas.openxmlformats.org/officeDocument/2006/math">
                    <m:r>
                      <a:rPr lang="en-US" sz="2000" b="0" i="1" smtClean="0">
                        <a:latin typeface="Cambria Math" panose="02040503050406030204" pitchFamily="18" charset="0"/>
                      </a:rPr>
                      <m:t>𝑁𝑂𝐶</m:t>
                    </m:r>
                    <m:r>
                      <a:rPr lang="en-US" sz="2000" i="1" smtClean="0">
                        <a:latin typeface="Cambria Math" panose="02040503050406030204" pitchFamily="18" charset="0"/>
                      </a:rPr>
                      <m:t>=</m:t>
                    </m:r>
                    <m:r>
                      <a:rPr lang="en-US" sz="2000" b="0" i="1" smtClean="0">
                        <a:latin typeface="Cambria Math" panose="02040503050406030204" pitchFamily="18" charset="0"/>
                      </a:rPr>
                      <m:t>𝑁</m:t>
                    </m:r>
                    <m:r>
                      <a:rPr lang="en-US" sz="2000" b="0" i="1" smtClean="0">
                        <a:latin typeface="Cambria Math" panose="02040503050406030204" pitchFamily="18" charset="0"/>
                      </a:rPr>
                      <m:t>∗</m:t>
                    </m:r>
                    <m:r>
                      <a:rPr lang="en-US" sz="2000" b="0" i="1" smtClean="0">
                        <a:latin typeface="Cambria Math" panose="02040503050406030204" pitchFamily="18" charset="0"/>
                      </a:rPr>
                      <m:t>𝐺</m:t>
                    </m:r>
                    <m:r>
                      <a:rPr lang="en-US" sz="2000" b="0" i="1" smtClean="0">
                        <a:latin typeface="Cambria Math" panose="02040503050406030204" pitchFamily="18" charset="0"/>
                      </a:rPr>
                      <m:t>1∗</m:t>
                    </m:r>
                    <m:r>
                      <a:rPr lang="en-US" sz="2000" b="0" i="1" smtClean="0">
                        <a:latin typeface="Cambria Math" panose="02040503050406030204" pitchFamily="18" charset="0"/>
                      </a:rPr>
                      <m:t>𝐿𝑜𝑠𝑠</m:t>
                    </m:r>
                    <m:r>
                      <a:rPr lang="en-US" sz="2000" b="0" i="1" smtClean="0">
                        <a:latin typeface="Cambria Math" panose="02040503050406030204" pitchFamily="18" charset="0"/>
                      </a:rPr>
                      <m:t> </m:t>
                    </m:r>
                  </m:oMath>
                </a14:m>
                <a:r>
                  <a:rPr lang="en-US" sz="2000" dirty="0"/>
                  <a:t>would be at least 6dB higher than Noise floor, then we can have the following equation to derive the SINR1</a:t>
                </a:r>
              </a:p>
              <a:p>
                <a14:m>
                  <m:oMath xmlns:m="http://schemas.openxmlformats.org/officeDocument/2006/math">
                    <m:r>
                      <a:rPr lang="en-US" sz="2000" i="1">
                        <a:latin typeface="Cambria Math" panose="02040503050406030204" pitchFamily="18" charset="0"/>
                      </a:rPr>
                      <m:t>𝑆𝐼𝑁𝑅</m:t>
                    </m:r>
                    <m:r>
                      <a:rPr lang="en-US" sz="2000" b="0" i="1" smtClean="0">
                        <a:latin typeface="Cambria Math" panose="02040503050406030204" pitchFamily="18" charset="0"/>
                      </a:rPr>
                      <m:t>1</m:t>
                    </m:r>
                    <m:r>
                      <a:rPr lang="pt-BR" sz="2000" i="1" smtClean="0">
                        <a:latin typeface="Cambria Math" panose="02040503050406030204" pitchFamily="18" charset="0"/>
                      </a:rPr>
                      <m:t>=</m:t>
                    </m:r>
                    <m:f>
                      <m:fPr>
                        <m:ctrlPr>
                          <a:rPr lang="pt-BR" sz="2000" i="1" smtClean="0">
                            <a:latin typeface="Cambria Math" panose="02040503050406030204" pitchFamily="18" charset="0"/>
                          </a:rPr>
                        </m:ctrlPr>
                      </m:fPr>
                      <m:num>
                        <m:r>
                          <a:rPr lang="en-US" sz="2000" b="0" i="1" smtClean="0">
                            <a:latin typeface="Cambria Math" panose="02040503050406030204" pitchFamily="18" charset="0"/>
                          </a:rPr>
                          <m:t>1</m:t>
                        </m:r>
                      </m:num>
                      <m:den>
                        <m:d>
                          <m:dPr>
                            <m:ctrlPr>
                              <a:rPr lang="en-US" sz="2000" b="0" i="1" smtClean="0">
                                <a:latin typeface="Cambria Math" panose="02040503050406030204" pitchFamily="18" charset="0"/>
                              </a:rPr>
                            </m:ctrlPr>
                          </m:dPr>
                          <m:e>
                            <m:f>
                              <m:fPr>
                                <m:ctrlPr>
                                  <a:rPr lang="pt-BR" sz="2000" i="1">
                                    <a:latin typeface="Cambria Math" panose="02040503050406030204" pitchFamily="18" charset="0"/>
                                  </a:rPr>
                                </m:ctrlPr>
                              </m:fPr>
                              <m:num>
                                <m:r>
                                  <a:rPr lang="en-US" sz="2000" b="0" i="1" smtClean="0">
                                    <a:latin typeface="Cambria Math" panose="02040503050406030204" pitchFamily="18" charset="0"/>
                                  </a:rPr>
                                  <m:t>𝑆</m:t>
                                </m:r>
                                <m:r>
                                  <a:rPr lang="en-US" sz="2000" b="0" i="1" smtClean="0">
                                    <a:latin typeface="Cambria Math" panose="02040503050406030204" pitchFamily="18" charset="0"/>
                                  </a:rPr>
                                  <m:t>2</m:t>
                                </m:r>
                              </m:num>
                              <m:den>
                                <m:r>
                                  <a:rPr lang="en-US" sz="2000" b="0" i="1" smtClean="0">
                                    <a:latin typeface="Cambria Math" panose="02040503050406030204" pitchFamily="18" charset="0"/>
                                  </a:rPr>
                                  <m:t>𝑆</m:t>
                                </m:r>
                                <m:r>
                                  <a:rPr lang="en-US" sz="2000" i="1">
                                    <a:latin typeface="Cambria Math" panose="02040503050406030204" pitchFamily="18" charset="0"/>
                                  </a:rPr>
                                  <m:t>1</m:t>
                                </m:r>
                              </m:den>
                            </m:f>
                            <m:r>
                              <a:rPr lang="en-US" sz="2000" b="0" i="1" smtClean="0">
                                <a:latin typeface="Cambria Math" panose="02040503050406030204" pitchFamily="18" charset="0"/>
                              </a:rPr>
                              <m:t>+</m:t>
                            </m:r>
                            <m:f>
                              <m:fPr>
                                <m:ctrlPr>
                                  <a:rPr lang="pt-BR" sz="2000" i="1">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𝑆𝑁𝑅</m:t>
                                </m:r>
                                <m:r>
                                  <a:rPr lang="en-US" sz="2000" b="0" i="1" smtClean="0">
                                    <a:latin typeface="Cambria Math" panose="02040503050406030204" pitchFamily="18" charset="0"/>
                                  </a:rPr>
                                  <m:t>1</m:t>
                                </m:r>
                              </m:den>
                            </m:f>
                          </m:e>
                        </m:d>
                        <m:r>
                          <a:rPr lang="en-US" sz="2000" b="0" i="1" smtClean="0">
                            <a:latin typeface="Cambria Math" panose="02040503050406030204" pitchFamily="18" charset="0"/>
                          </a:rPr>
                          <m:t>∗</m:t>
                        </m:r>
                        <m:f>
                          <m:fPr>
                            <m:ctrlPr>
                              <a:rPr lang="pt-BR" sz="2000" i="1">
                                <a:latin typeface="Cambria Math" panose="02040503050406030204" pitchFamily="18" charset="0"/>
                              </a:rPr>
                            </m:ctrlPr>
                          </m:fPr>
                          <m:num>
                            <m:r>
                              <a:rPr lang="en-US" sz="2000" b="0" i="1" smtClean="0">
                                <a:latin typeface="Cambria Math" panose="02040503050406030204" pitchFamily="18" charset="0"/>
                              </a:rPr>
                              <m:t>𝐺</m:t>
                            </m:r>
                            <m:r>
                              <a:rPr lang="en-US" sz="2000" b="0" i="1" smtClean="0">
                                <a:latin typeface="Cambria Math" panose="02040503050406030204" pitchFamily="18" charset="0"/>
                              </a:rPr>
                              <m:t>2</m:t>
                            </m:r>
                          </m:num>
                          <m:den>
                            <m:r>
                              <a:rPr lang="en-US" sz="2000" b="0" i="1" smtClean="0">
                                <a:latin typeface="Cambria Math" panose="02040503050406030204" pitchFamily="18" charset="0"/>
                              </a:rPr>
                              <m:t>𝐺</m:t>
                            </m:r>
                            <m:r>
                              <a:rPr lang="en-US" sz="2000" b="0" i="1" smtClean="0">
                                <a:latin typeface="Cambria Math" panose="02040503050406030204" pitchFamily="18" charset="0"/>
                              </a:rPr>
                              <m:t>1</m:t>
                            </m:r>
                          </m:den>
                        </m:f>
                        <m:r>
                          <a:rPr lang="en-US" sz="2000" b="0" i="1" smtClean="0">
                            <a:latin typeface="Cambria Math" panose="02040503050406030204" pitchFamily="18" charset="0"/>
                          </a:rPr>
                          <m:t>+</m:t>
                        </m:r>
                        <m:f>
                          <m:fPr>
                            <m:ctrlPr>
                              <a:rPr lang="pt-BR" sz="2000" i="1">
                                <a:latin typeface="Cambria Math" panose="02040503050406030204" pitchFamily="18" charset="0"/>
                              </a:rPr>
                            </m:ctrlPr>
                          </m:fPr>
                          <m:num>
                            <m:r>
                              <a:rPr lang="en-US" sz="2000" b="0" i="1" smtClean="0">
                                <a:latin typeface="Cambria Math" panose="02040503050406030204" pitchFamily="18" charset="0"/>
                              </a:rPr>
                              <m:t>1</m:t>
                            </m:r>
                          </m:num>
                          <m:den>
                            <m:r>
                              <a:rPr lang="en-US" sz="2000" b="0" i="1" smtClean="0">
                                <a:latin typeface="Cambria Math" panose="02040503050406030204" pitchFamily="18" charset="0"/>
                              </a:rPr>
                              <m:t>𝑆𝑁𝑅</m:t>
                            </m:r>
                            <m:r>
                              <a:rPr lang="en-US" sz="2000" b="0" i="1" smtClean="0">
                                <a:latin typeface="Cambria Math" panose="02040503050406030204" pitchFamily="18" charset="0"/>
                              </a:rPr>
                              <m:t>1</m:t>
                            </m:r>
                          </m:den>
                        </m:f>
                      </m:den>
                    </m:f>
                  </m:oMath>
                </a14:m>
                <a:r>
                  <a:rPr lang="en-US" sz="2000" dirty="0"/>
                  <a:t>, where </a:t>
                </a:r>
                <a:r>
                  <a:rPr lang="en-US" sz="2000" dirty="0">
                    <a:solidFill>
                      <a:srgbClr val="00B050"/>
                    </a:solidFill>
                  </a:rPr>
                  <a:t>D=</a:t>
                </a:r>
                <a:r>
                  <a:rPr lang="en-US" sz="2000" dirty="0"/>
                  <a:t>G2/G1 is the antenna difference for dual directions.</a:t>
                </a:r>
              </a:p>
              <a:p>
                <a:endParaRPr lang="en-US" dirty="0"/>
              </a:p>
            </p:txBody>
          </p:sp>
        </mc:Choice>
        <mc:Fallback xmlns="">
          <p:sp>
            <p:nvSpPr>
              <p:cNvPr id="3" name="Content Placeholder 2">
                <a:extLst>
                  <a:ext uri="{FF2B5EF4-FFF2-40B4-BE49-F238E27FC236}">
                    <a16:creationId xmlns:a16="http://schemas.microsoft.com/office/drawing/2014/main" id="{C88F1785-B53E-4D7D-8368-842E3738516C}"/>
                  </a:ext>
                </a:extLst>
              </p:cNvPr>
              <p:cNvSpPr>
                <a:spLocks noGrp="1" noRot="1" noChangeAspect="1" noMove="1" noResize="1" noEditPoints="1" noAdjustHandles="1" noChangeArrowheads="1" noChangeShapeType="1" noTextEdit="1"/>
              </p:cNvSpPr>
              <p:nvPr>
                <p:ph idx="1"/>
              </p:nvPr>
            </p:nvSpPr>
            <p:spPr>
              <a:xfrm>
                <a:off x="685800" y="1089819"/>
                <a:ext cx="8229600" cy="4906963"/>
              </a:xfrm>
              <a:blipFill>
                <a:blip r:embed="rId2"/>
                <a:stretch>
                  <a:fillRect l="-667" t="-745" r="-118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F9F6DD6-F517-41D9-A758-3A0F671649A8}"/>
              </a:ext>
            </a:extLst>
          </p:cNvPr>
          <p:cNvSpPr>
            <a:spLocks noGrp="1"/>
          </p:cNvSpPr>
          <p:nvPr>
            <p:ph type="sldNum" sz="quarter" idx="12"/>
          </p:nvPr>
        </p:nvSpPr>
        <p:spPr/>
        <p:txBody>
          <a:bodyPr/>
          <a:lstStyle/>
          <a:p>
            <a:pPr>
              <a:defRPr/>
            </a:pPr>
            <a:fld id="{A242F0DE-7C71-41E7-B4AE-5A68D73E055F}" type="slidenum">
              <a:rPr lang="en-US" altLang="zh-CN" smtClean="0"/>
              <a:pPr>
                <a:defRPr/>
              </a:pPr>
              <a:t>8</a:t>
            </a:fld>
            <a:endParaRPr lang="en-US" altLang="zh-CN"/>
          </a:p>
        </p:txBody>
      </p:sp>
      <p:sp>
        <p:nvSpPr>
          <p:cNvPr id="5" name="Rectangle 2">
            <a:extLst>
              <a:ext uri="{FF2B5EF4-FFF2-40B4-BE49-F238E27FC236}">
                <a16:creationId xmlns:a16="http://schemas.microsoft.com/office/drawing/2014/main" id="{2DBF9F6E-89CA-4D59-929A-46F7F41FACD0}"/>
              </a:ext>
            </a:extLst>
          </p:cNvPr>
          <p:cNvSpPr>
            <a:spLocks noChangeArrowheads="1"/>
          </p:cNvSpPr>
          <p:nvPr/>
        </p:nvSpPr>
        <p:spPr bwMode="auto">
          <a:xfrm>
            <a:off x="228600" y="-12938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10">
            <a:extLst>
              <a:ext uri="{FF2B5EF4-FFF2-40B4-BE49-F238E27FC236}">
                <a16:creationId xmlns:a16="http://schemas.microsoft.com/office/drawing/2014/main" id="{9C4BDA66-AE78-4A79-8B9E-2A3A1D0BE41F}"/>
              </a:ext>
            </a:extLst>
          </p:cNvPr>
          <p:cNvSpPr/>
          <p:nvPr/>
        </p:nvSpPr>
        <p:spPr>
          <a:xfrm>
            <a:off x="3322954" y="6229778"/>
            <a:ext cx="2698624" cy="369332"/>
          </a:xfrm>
          <a:prstGeom prst="rect">
            <a:avLst/>
          </a:prstGeom>
        </p:spPr>
        <p:txBody>
          <a:bodyPr wrap="none">
            <a:spAutoFit/>
          </a:bodyPr>
          <a:lstStyle/>
          <a:p>
            <a:r>
              <a:rPr lang="en-US" dirty="0"/>
              <a:t>Simultaneous transmission</a:t>
            </a:r>
          </a:p>
        </p:txBody>
      </p:sp>
      <p:pic>
        <p:nvPicPr>
          <p:cNvPr id="7" name="Picture 6">
            <a:extLst>
              <a:ext uri="{FF2B5EF4-FFF2-40B4-BE49-F238E27FC236}">
                <a16:creationId xmlns:a16="http://schemas.microsoft.com/office/drawing/2014/main" id="{676F3BAB-705D-4641-A44A-94AC632236AB}"/>
              </a:ext>
            </a:extLst>
          </p:cNvPr>
          <p:cNvPicPr>
            <a:picLocks noChangeAspect="1"/>
          </p:cNvPicPr>
          <p:nvPr/>
        </p:nvPicPr>
        <p:blipFill>
          <a:blip r:embed="rId3"/>
          <a:stretch>
            <a:fillRect/>
          </a:stretch>
        </p:blipFill>
        <p:spPr>
          <a:xfrm>
            <a:off x="2457281" y="3706280"/>
            <a:ext cx="4229438" cy="2407000"/>
          </a:xfrm>
          <a:prstGeom prst="rect">
            <a:avLst/>
          </a:prstGeom>
        </p:spPr>
      </p:pic>
    </p:spTree>
    <p:extLst>
      <p:ext uri="{BB962C8B-B14F-4D97-AF65-F5344CB8AC3E}">
        <p14:creationId xmlns:p14="http://schemas.microsoft.com/office/powerpoint/2010/main" val="3192141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2895B8-7A40-4FE5-A350-D9EF9A2082AA}"/>
              </a:ext>
            </a:extLst>
          </p:cNvPr>
          <p:cNvSpPr>
            <a:spLocks noGrp="1"/>
          </p:cNvSpPr>
          <p:nvPr>
            <p:ph type="title"/>
          </p:nvPr>
        </p:nvSpPr>
        <p:spPr/>
        <p:txBody>
          <a:bodyPr/>
          <a:lstStyle/>
          <a:p>
            <a:r>
              <a:rPr lang="en-US" dirty="0">
                <a:solidFill>
                  <a:srgbClr val="FF0000"/>
                </a:solidFill>
              </a:rPr>
              <a:t>Test method for Scenario 3(2AoAs): </a:t>
            </a:r>
            <a:r>
              <a:rPr kumimoji="1" lang="en-US" altLang="ja-JP" dirty="0"/>
              <a:t>SINR Equation for Mode 2 case 2</a:t>
            </a:r>
            <a:endParaRPr lang="en-US" dirty="0"/>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C88F1785-B53E-4D7D-8368-842E3738516C}"/>
                  </a:ext>
                </a:extLst>
              </p:cNvPr>
              <p:cNvSpPr>
                <a:spLocks noGrp="1"/>
              </p:cNvSpPr>
              <p:nvPr>
                <p:ph idx="1"/>
              </p:nvPr>
            </p:nvSpPr>
            <p:spPr>
              <a:xfrm>
                <a:off x="685800" y="1089819"/>
                <a:ext cx="8229600" cy="4906963"/>
              </a:xfrm>
            </p:spPr>
            <p:txBody>
              <a:bodyPr/>
              <a:lstStyle/>
              <a:p>
                <a:r>
                  <a:rPr lang="en-US" sz="2000" dirty="0"/>
                  <a:t>Signal probe: P1; Interference probe: P2</a:t>
                </a:r>
              </a:p>
              <a:p>
                <a14:m>
                  <m:oMath xmlns:m="http://schemas.openxmlformats.org/officeDocument/2006/math">
                    <m:r>
                      <a:rPr lang="en-US" sz="2000" i="1">
                        <a:latin typeface="Cambria Math" panose="02040503050406030204" pitchFamily="18" charset="0"/>
                      </a:rPr>
                      <m:t>𝑆𝐼𝑁</m:t>
                    </m:r>
                    <m:r>
                      <a:rPr lang="en-US" sz="2000" i="1" smtClean="0">
                        <a:latin typeface="Cambria Math" panose="02040503050406030204" pitchFamily="18" charset="0"/>
                      </a:rPr>
                      <m:t>𝑅</m:t>
                    </m:r>
                    <m:r>
                      <a:rPr lang="en-US" sz="2000" b="0" i="1" smtClean="0">
                        <a:latin typeface="Cambria Math" panose="02040503050406030204" pitchFamily="18" charset="0"/>
                      </a:rPr>
                      <m:t>1</m:t>
                    </m:r>
                    <m:r>
                      <a:rPr lang="pt-BR" sz="2000" i="1">
                        <a:latin typeface="Cambria Math" panose="02040503050406030204" pitchFamily="18" charset="0"/>
                      </a:rPr>
                      <m:t>=</m:t>
                    </m:r>
                    <m:f>
                      <m:fPr>
                        <m:ctrlPr>
                          <a:rPr lang="pt-BR" sz="2000" i="1">
                            <a:latin typeface="Cambria Math" panose="02040503050406030204" pitchFamily="18" charset="0"/>
                          </a:rPr>
                        </m:ctrlPr>
                      </m:fPr>
                      <m:num>
                        <m:r>
                          <a:rPr lang="en-US" sz="2000" i="1">
                            <a:latin typeface="Cambria Math" panose="02040503050406030204" pitchFamily="18" charset="0"/>
                          </a:rPr>
                          <m:t>𝑆</m:t>
                        </m:r>
                        <m:r>
                          <a:rPr lang="en-US" sz="2000" i="1">
                            <a:latin typeface="Cambria Math" panose="02040503050406030204" pitchFamily="18" charset="0"/>
                          </a:rPr>
                          <m:t>1∗</m:t>
                        </m:r>
                        <m:r>
                          <a:rPr lang="en-US" sz="2000" i="1">
                            <a:latin typeface="Cambria Math" panose="02040503050406030204" pitchFamily="18" charset="0"/>
                          </a:rPr>
                          <m:t>𝐺</m:t>
                        </m:r>
                        <m:r>
                          <a:rPr lang="en-US" sz="2000" i="1">
                            <a:latin typeface="Cambria Math" panose="02040503050406030204" pitchFamily="18" charset="0"/>
                          </a:rPr>
                          <m:t>1∗</m:t>
                        </m:r>
                        <m:r>
                          <a:rPr lang="en-US" sz="2000" i="1">
                            <a:latin typeface="Cambria Math" panose="02040503050406030204" pitchFamily="18" charset="0"/>
                          </a:rPr>
                          <m:t>𝐿𝑜𝑠𝑠</m:t>
                        </m:r>
                      </m:num>
                      <m:den>
                        <m:r>
                          <a:rPr lang="en-US" sz="2000" i="1">
                            <a:latin typeface="Cambria Math" panose="02040503050406030204" pitchFamily="18" charset="0"/>
                          </a:rPr>
                          <m:t>𝑆</m:t>
                        </m:r>
                        <m:r>
                          <a:rPr lang="en-US" sz="2000" i="1">
                            <a:latin typeface="Cambria Math" panose="02040503050406030204" pitchFamily="18" charset="0"/>
                          </a:rPr>
                          <m:t>2∗</m:t>
                        </m:r>
                        <m:r>
                          <a:rPr lang="en-US" sz="2000" i="1">
                            <a:latin typeface="Cambria Math" panose="02040503050406030204" pitchFamily="18" charset="0"/>
                          </a:rPr>
                          <m:t>𝐺</m:t>
                        </m:r>
                        <m:r>
                          <a:rPr lang="en-US" sz="2000" i="1">
                            <a:latin typeface="Cambria Math" panose="02040503050406030204" pitchFamily="18" charset="0"/>
                          </a:rPr>
                          <m:t>2∗</m:t>
                        </m:r>
                        <m:r>
                          <a:rPr lang="en-US" sz="2000" i="1">
                            <a:latin typeface="Cambria Math" panose="02040503050406030204" pitchFamily="18" charset="0"/>
                          </a:rPr>
                          <m:t>𝐿𝑜𝑠𝑠</m:t>
                        </m:r>
                        <m:r>
                          <a:rPr lang="en-US" sz="2000" i="1">
                            <a:latin typeface="Cambria Math" panose="02040503050406030204" pitchFamily="18" charset="0"/>
                          </a:rPr>
                          <m:t>+</m:t>
                        </m:r>
                        <m:r>
                          <a:rPr lang="en-US" sz="2000" i="1">
                            <a:latin typeface="Cambria Math" panose="02040503050406030204" pitchFamily="18" charset="0"/>
                          </a:rPr>
                          <m:t>𝑁𝑜𝑖𝑠𝑒</m:t>
                        </m:r>
                        <m:r>
                          <a:rPr lang="en-US" sz="2000" i="1">
                            <a:latin typeface="Cambria Math" panose="02040503050406030204" pitchFamily="18" charset="0"/>
                          </a:rPr>
                          <m:t>_</m:t>
                        </m:r>
                        <m:r>
                          <a:rPr lang="en-US" sz="2000" i="1">
                            <a:latin typeface="Cambria Math" panose="02040503050406030204" pitchFamily="18" charset="0"/>
                          </a:rPr>
                          <m:t>𝑓𝑙𝑜𝑜𝑟</m:t>
                        </m:r>
                      </m:den>
                    </m:f>
                  </m:oMath>
                </a14:m>
                <a:endParaRPr lang="en-US" sz="2000" dirty="0"/>
              </a:p>
              <a:p>
                <a:r>
                  <a:rPr lang="en-US" sz="2000" dirty="0"/>
                  <a:t>Assume </a:t>
                </a:r>
                <a14:m>
                  <m:oMath xmlns:m="http://schemas.openxmlformats.org/officeDocument/2006/math">
                    <m:r>
                      <a:rPr lang="en-US" sz="2000" i="1">
                        <a:latin typeface="Cambria Math" panose="02040503050406030204" pitchFamily="18" charset="0"/>
                      </a:rPr>
                      <m:t>𝑆</m:t>
                    </m:r>
                    <m:r>
                      <a:rPr lang="en-US" sz="2000" i="1">
                        <a:latin typeface="Cambria Math" panose="02040503050406030204" pitchFamily="18" charset="0"/>
                      </a:rPr>
                      <m:t>2∗</m:t>
                    </m:r>
                    <m:r>
                      <a:rPr lang="en-US" sz="2000" i="1">
                        <a:latin typeface="Cambria Math" panose="02040503050406030204" pitchFamily="18" charset="0"/>
                      </a:rPr>
                      <m:t>𝐺</m:t>
                    </m:r>
                    <m:r>
                      <a:rPr lang="en-US" sz="2000" i="1">
                        <a:latin typeface="Cambria Math" panose="02040503050406030204" pitchFamily="18" charset="0"/>
                      </a:rPr>
                      <m:t>2∗</m:t>
                    </m:r>
                    <m:r>
                      <a:rPr lang="en-US" sz="2000" i="1">
                        <a:latin typeface="Cambria Math" panose="02040503050406030204" pitchFamily="18" charset="0"/>
                      </a:rPr>
                      <m:t>𝐿𝑜𝑠𝑠</m:t>
                    </m:r>
                  </m:oMath>
                </a14:m>
                <a:r>
                  <a:rPr lang="en-US" sz="2000" dirty="0"/>
                  <a:t> &gt; </a:t>
                </a:r>
                <a:r>
                  <a:rPr lang="en-US" sz="2000" dirty="0" err="1"/>
                  <a:t>Noc</a:t>
                </a:r>
                <a:r>
                  <a:rPr lang="en-US" sz="2000" dirty="0"/>
                  <a:t> level, and </a:t>
                </a:r>
                <a:r>
                  <a:rPr lang="en-US" sz="2000" dirty="0" err="1"/>
                  <a:t>Noc</a:t>
                </a:r>
                <a:r>
                  <a:rPr lang="en-US" sz="2000" dirty="0"/>
                  <a:t> level would be at least 6dB higher than Noise floor, then we can have the following equation to derive the SINR1</a:t>
                </a:r>
              </a:p>
              <a:p>
                <a14:m>
                  <m:oMath xmlns:m="http://schemas.openxmlformats.org/officeDocument/2006/math">
                    <m:r>
                      <a:rPr lang="en-US" sz="2000" i="1">
                        <a:latin typeface="Cambria Math" panose="02040503050406030204" pitchFamily="18" charset="0"/>
                      </a:rPr>
                      <m:t>𝑆𝐼𝑁𝑅</m:t>
                    </m:r>
                    <m:r>
                      <a:rPr lang="en-US" sz="2000" b="0" i="1" smtClean="0">
                        <a:latin typeface="Cambria Math" panose="02040503050406030204" pitchFamily="18" charset="0"/>
                      </a:rPr>
                      <m:t>1</m:t>
                    </m:r>
                    <m:r>
                      <a:rPr lang="pt-BR" sz="2000" i="1" smtClean="0">
                        <a:latin typeface="Cambria Math" panose="02040503050406030204" pitchFamily="18" charset="0"/>
                      </a:rPr>
                      <m:t>=</m:t>
                    </m:r>
                    <m:f>
                      <m:fPr>
                        <m:ctrlPr>
                          <a:rPr lang="pt-BR" sz="2000" i="1" smtClean="0">
                            <a:latin typeface="Cambria Math" panose="02040503050406030204" pitchFamily="18" charset="0"/>
                          </a:rPr>
                        </m:ctrlPr>
                      </m:fPr>
                      <m:num>
                        <m:r>
                          <a:rPr lang="en-US" sz="2000" b="0" i="1" smtClean="0">
                            <a:latin typeface="Cambria Math" panose="02040503050406030204" pitchFamily="18" charset="0"/>
                          </a:rPr>
                          <m:t>𝑆</m:t>
                        </m:r>
                        <m:r>
                          <a:rPr lang="en-US" sz="2000" b="0" i="1" smtClean="0">
                            <a:latin typeface="Cambria Math" panose="02040503050406030204" pitchFamily="18" charset="0"/>
                          </a:rPr>
                          <m:t>1</m:t>
                        </m:r>
                      </m:num>
                      <m:den>
                        <m:r>
                          <a:rPr lang="en-US" sz="2000" b="0" i="1" smtClean="0">
                            <a:latin typeface="Cambria Math" panose="02040503050406030204" pitchFamily="18" charset="0"/>
                          </a:rPr>
                          <m:t>𝑆</m:t>
                        </m:r>
                        <m:r>
                          <a:rPr lang="en-US" sz="2000" b="0" i="1" smtClean="0">
                            <a:latin typeface="Cambria Math" panose="02040503050406030204" pitchFamily="18" charset="0"/>
                          </a:rPr>
                          <m:t>2∗</m:t>
                        </m:r>
                        <m:r>
                          <a:rPr lang="en-US" sz="2000" b="0" i="1" smtClean="0">
                            <a:latin typeface="Cambria Math" panose="02040503050406030204" pitchFamily="18" charset="0"/>
                          </a:rPr>
                          <m:t>𝐺</m:t>
                        </m:r>
                        <m:r>
                          <a:rPr lang="en-US" sz="2000" b="0" i="1" smtClean="0">
                            <a:latin typeface="Cambria Math" panose="02040503050406030204" pitchFamily="18" charset="0"/>
                          </a:rPr>
                          <m:t>2/</m:t>
                        </m:r>
                        <m:r>
                          <a:rPr lang="en-US" sz="2000" b="0" i="1" smtClean="0">
                            <a:latin typeface="Cambria Math" panose="02040503050406030204" pitchFamily="18" charset="0"/>
                          </a:rPr>
                          <m:t>𝐺</m:t>
                        </m:r>
                        <m:r>
                          <a:rPr lang="en-US" sz="2000" b="0" i="1" smtClean="0">
                            <a:latin typeface="Cambria Math" panose="02040503050406030204" pitchFamily="18" charset="0"/>
                          </a:rPr>
                          <m:t>1</m:t>
                        </m:r>
                      </m:den>
                    </m:f>
                  </m:oMath>
                </a14:m>
                <a:r>
                  <a:rPr lang="en-US" sz="2000" dirty="0"/>
                  <a:t>, where </a:t>
                </a:r>
                <a:r>
                  <a:rPr lang="en-US" altLang="zh-CN" sz="2000" dirty="0">
                    <a:solidFill>
                      <a:srgbClr val="00B050"/>
                    </a:solidFill>
                  </a:rPr>
                  <a:t>D=</a:t>
                </a:r>
                <a:r>
                  <a:rPr lang="en-US" sz="2000" dirty="0"/>
                  <a:t>G2/G1 is the antenna difference for dual directions.</a:t>
                </a:r>
              </a:p>
              <a:p>
                <a:endParaRPr lang="en-US" dirty="0"/>
              </a:p>
            </p:txBody>
          </p:sp>
        </mc:Choice>
        <mc:Fallback xmlns="">
          <p:sp>
            <p:nvSpPr>
              <p:cNvPr id="3" name="Content Placeholder 2">
                <a:extLst>
                  <a:ext uri="{FF2B5EF4-FFF2-40B4-BE49-F238E27FC236}">
                    <a16:creationId xmlns:a16="http://schemas.microsoft.com/office/drawing/2014/main" id="{C88F1785-B53E-4D7D-8368-842E3738516C}"/>
                  </a:ext>
                </a:extLst>
              </p:cNvPr>
              <p:cNvSpPr>
                <a:spLocks noGrp="1" noRot="1" noChangeAspect="1" noMove="1" noResize="1" noEditPoints="1" noAdjustHandles="1" noChangeArrowheads="1" noChangeShapeType="1" noTextEdit="1"/>
              </p:cNvSpPr>
              <p:nvPr>
                <p:ph idx="1"/>
              </p:nvPr>
            </p:nvSpPr>
            <p:spPr>
              <a:xfrm>
                <a:off x="685800" y="1089819"/>
                <a:ext cx="8229600" cy="4906963"/>
              </a:xfrm>
              <a:blipFill>
                <a:blip r:embed="rId2"/>
                <a:stretch>
                  <a:fillRect l="-667" t="-745" r="-81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F9F6DD6-F517-41D9-A758-3A0F671649A8}"/>
              </a:ext>
            </a:extLst>
          </p:cNvPr>
          <p:cNvSpPr>
            <a:spLocks noGrp="1"/>
          </p:cNvSpPr>
          <p:nvPr>
            <p:ph type="sldNum" sz="quarter" idx="12"/>
          </p:nvPr>
        </p:nvSpPr>
        <p:spPr/>
        <p:txBody>
          <a:bodyPr/>
          <a:lstStyle/>
          <a:p>
            <a:pPr>
              <a:defRPr/>
            </a:pPr>
            <a:fld id="{A242F0DE-7C71-41E7-B4AE-5A68D73E055F}" type="slidenum">
              <a:rPr lang="en-US" altLang="zh-CN" smtClean="0"/>
              <a:pPr>
                <a:defRPr/>
              </a:pPr>
              <a:t>9</a:t>
            </a:fld>
            <a:endParaRPr lang="en-US" altLang="zh-CN"/>
          </a:p>
        </p:txBody>
      </p:sp>
      <p:sp>
        <p:nvSpPr>
          <p:cNvPr id="5" name="Rectangle 2">
            <a:extLst>
              <a:ext uri="{FF2B5EF4-FFF2-40B4-BE49-F238E27FC236}">
                <a16:creationId xmlns:a16="http://schemas.microsoft.com/office/drawing/2014/main" id="{2DBF9F6E-89CA-4D59-929A-46F7F41FACD0}"/>
              </a:ext>
            </a:extLst>
          </p:cNvPr>
          <p:cNvSpPr>
            <a:spLocks noChangeArrowheads="1"/>
          </p:cNvSpPr>
          <p:nvPr/>
        </p:nvSpPr>
        <p:spPr bwMode="auto">
          <a:xfrm>
            <a:off x="228600" y="-129381"/>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1" name="Rectangle 10">
            <a:extLst>
              <a:ext uri="{FF2B5EF4-FFF2-40B4-BE49-F238E27FC236}">
                <a16:creationId xmlns:a16="http://schemas.microsoft.com/office/drawing/2014/main" id="{9C4BDA66-AE78-4A79-8B9E-2A3A1D0BE41F}"/>
              </a:ext>
            </a:extLst>
          </p:cNvPr>
          <p:cNvSpPr/>
          <p:nvPr/>
        </p:nvSpPr>
        <p:spPr>
          <a:xfrm>
            <a:off x="3170554" y="6214030"/>
            <a:ext cx="2698624" cy="369332"/>
          </a:xfrm>
          <a:prstGeom prst="rect">
            <a:avLst/>
          </a:prstGeom>
        </p:spPr>
        <p:txBody>
          <a:bodyPr wrap="none">
            <a:spAutoFit/>
          </a:bodyPr>
          <a:lstStyle/>
          <a:p>
            <a:r>
              <a:rPr lang="en-US" dirty="0"/>
              <a:t>Simultaneous transmission</a:t>
            </a:r>
          </a:p>
        </p:txBody>
      </p:sp>
      <p:pic>
        <p:nvPicPr>
          <p:cNvPr id="7" name="Picture 6">
            <a:extLst>
              <a:ext uri="{FF2B5EF4-FFF2-40B4-BE49-F238E27FC236}">
                <a16:creationId xmlns:a16="http://schemas.microsoft.com/office/drawing/2014/main" id="{ADE0BB85-5397-493F-9607-E2F9C3E0D6A0}"/>
              </a:ext>
            </a:extLst>
          </p:cNvPr>
          <p:cNvPicPr>
            <a:picLocks noChangeAspect="1"/>
          </p:cNvPicPr>
          <p:nvPr/>
        </p:nvPicPr>
        <p:blipFill>
          <a:blip r:embed="rId3"/>
          <a:stretch>
            <a:fillRect/>
          </a:stretch>
        </p:blipFill>
        <p:spPr>
          <a:xfrm>
            <a:off x="2293282" y="3769566"/>
            <a:ext cx="4229438" cy="2407000"/>
          </a:xfrm>
          <a:prstGeom prst="rect">
            <a:avLst/>
          </a:prstGeom>
        </p:spPr>
      </p:pic>
    </p:spTree>
    <p:extLst>
      <p:ext uri="{BB962C8B-B14F-4D97-AF65-F5344CB8AC3E}">
        <p14:creationId xmlns:p14="http://schemas.microsoft.com/office/powerpoint/2010/main" val="250888826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2.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3.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2.xml><?xml version="1.0" encoding="utf-8"?>
<ds:datastoreItem xmlns:ds="http://schemas.openxmlformats.org/officeDocument/2006/customXml" ds:itemID="{200F65EB-5730-43A8-9AFA-15BFC5DC8F7F}">
  <ds:schemaRefs>
    <ds:schemaRef ds:uri="http://purl.org/dc/dcmitype/"/>
    <ds:schemaRef ds:uri="http://schemas.microsoft.com/office/2006/metadata/properties"/>
    <ds:schemaRef ds:uri="http://purl.org/dc/terms/"/>
    <ds:schemaRef ds:uri="http://purl.org/dc/elements/1.1/"/>
    <ds:schemaRef ds:uri="http://schemas.microsoft.com/office/2006/documentManagement/types"/>
    <ds:schemaRef ds:uri="http://schemas.openxmlformats.org/package/2006/metadata/core-properties"/>
    <ds:schemaRef ds:uri="http://www.w3.org/XML/1998/namespace"/>
    <ds:schemaRef ds:uri="http://schemas.microsoft.com/office/infopath/2007/PartnerControls"/>
    <ds:schemaRef ds:uri="17c5c574-4f42-45b3-8a7f-77d8e859d074"/>
    <ds:schemaRef ds:uri="66EEDB98-F073-460B-B9B0-9643F9FE785E"/>
  </ds:schemaRefs>
</ds:datastoreItem>
</file>

<file path=customXml/itemProps3.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21820</TotalTime>
  <Words>1581</Words>
  <Application>Microsoft Office PowerPoint</Application>
  <PresentationFormat>On-screen Show (4:3)</PresentationFormat>
  <Paragraphs>135</Paragraphs>
  <Slides>11</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宋体</vt:lpstr>
      <vt:lpstr>Arial</vt:lpstr>
      <vt:lpstr>Calibri</vt:lpstr>
      <vt:lpstr>Cambria Math</vt:lpstr>
      <vt:lpstr>Office Theme</vt:lpstr>
      <vt:lpstr>WF on test methods for FR2 RRM testing</vt:lpstr>
      <vt:lpstr>Test method for Scenario #1 (Agreement from NR Test Methods SI ad-hoc meeting notes)</vt:lpstr>
      <vt:lpstr>Test method for Scenario #2  (Agreement from NR Test Methods SI ad-hoc meeting notes)</vt:lpstr>
      <vt:lpstr>Antenna gain difference between the rough and fine beams for Noc derivation</vt:lpstr>
      <vt:lpstr>Test method for Scenario 3(2AoAs)</vt:lpstr>
      <vt:lpstr>Test method for Scenario 3(2AoAs)</vt:lpstr>
      <vt:lpstr>Test method for Scenario 3(2AoAs)</vt:lpstr>
      <vt:lpstr>Test method for Scenario 3(2AoAs): SINR Equation for Mode 1 case 2</vt:lpstr>
      <vt:lpstr>Test method for Scenario 3(2AoAs): SINR Equation for Mode 2 case 2</vt:lpstr>
      <vt:lpstr>Noc level for multi-band devices  and CA case</vt:lpstr>
      <vt:lpstr>Appendix</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 CTPClassification=CTP_NT</cp:keywords>
  <cp:lastModifiedBy>Bin Han</cp:lastModifiedBy>
  <cp:revision>1265</cp:revision>
  <dcterms:created xsi:type="dcterms:W3CDTF">2013-05-13T16:02:00Z</dcterms:created>
  <dcterms:modified xsi:type="dcterms:W3CDTF">2018-11-16T22:50:32Z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6d5b9720-ea51-478a-a9e6-33d36e432f93</vt:lpwstr>
  </property>
  <property fmtid="{D5CDD505-2E9C-101B-9397-08002B2CF9AE}" pid="7" name="CTP_TimeStamp">
    <vt:lpwstr>2018-11-16 16:20:05Z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2015_ms_pID_725343">
    <vt:lpwstr>(3)nQUJpp2zhtaz+DExwsjfMwdzrtQICFjvWblIRbqGe9VTZXKSpVcdWB1bCFixArCXHnbjFHcO
JHbRI3w6GbnV0SRLlZIlsXbsQAbSrdK4veKobW+uBpP1aX6t1HO4XsCH162Orh4Io/m70kM3
E9YluDSgVX/ILd4asRNTwozhDorxYP0/6kiyza04zlpWlY4guhN7aiD/xMnf4qGxCEOLfvrO
RRHyr0X8rWTBcFH4Tv</vt:lpwstr>
  </property>
  <property fmtid="{D5CDD505-2E9C-101B-9397-08002B2CF9AE}" pid="13" name="_2015_ms_pID_7253431">
    <vt:lpwstr>ODlA73hdxBY+iADUL9wa8Wis/dpcFo16zPUex8bOVB8Hdsba+zuPE6
iSpXffo3L7p6OMPiKPi5D6+An8QZg0LtMuK3GQur5n8KkC7uahPgdVJRdHL4A/7KfrEIBhpN
ptmM/VVi6KG1E9EmeoM+2lSOjanJ76yC2HigKfN7Dav6gfQsCTCwvM4y6iFJrMKiz4KAhXou
2kjbQTJq1Xd59GAnPts0iNLd/iSE3G2Pihvw</vt:lpwstr>
  </property>
  <property fmtid="{D5CDD505-2E9C-101B-9397-08002B2CF9AE}" pid="14" name="_2015_ms_pID_7253432">
    <vt:lpwstr>vA==</vt:lpwstr>
  </property>
  <property fmtid="{D5CDD505-2E9C-101B-9397-08002B2CF9AE}" pid="15" name="CTPClassification">
    <vt:lpwstr>CTP_NT</vt:lpwstr>
  </property>
  <property fmtid="{D5CDD505-2E9C-101B-9397-08002B2CF9AE}" pid="16" name="NSCPROP_SA">
    <vt:lpwstr>C:\Users\Administrator\AppData\Local\Microsoft\Windows\Temporary Internet Files\Content.Outlook\97FP63XK\R4-18xxxxx - WF on NR UE PDSCH Demod v1.pptx</vt:lpwstr>
  </property>
  <property fmtid="{D5CDD505-2E9C-101B-9397-08002B2CF9AE}" pid="17" name="_readonly">
    <vt:lpwstr/>
  </property>
  <property fmtid="{D5CDD505-2E9C-101B-9397-08002B2CF9AE}" pid="18" name="_change">
    <vt:lpwstr/>
  </property>
  <property fmtid="{D5CDD505-2E9C-101B-9397-08002B2CF9AE}" pid="19" name="_full-control">
    <vt:lpwstr/>
  </property>
  <property fmtid="{D5CDD505-2E9C-101B-9397-08002B2CF9AE}" pid="20" name="sflag">
    <vt:lpwstr>1534999171</vt:lpwstr>
  </property>
</Properties>
</file>