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176" autoAdjust="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R4-1816689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RAN#89	</a:t>
            </a:r>
            <a:endParaRPr lang="ja-JP" altLang="ja-JP" dirty="0"/>
          </a:p>
          <a:p>
            <a:r>
              <a:rPr lang="en-GB" altLang="zh-CN" b="1" dirty="0"/>
              <a:t>Spokane, US, 12th – 16th Nov, 2018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US" b="1" dirty="0"/>
              <a:t>7.11.7.5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GB" dirty="0"/>
              <a:t>WF on RRC and MAC based BWP switching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</a:t>
            </a:r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 Inc.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5B30C-041A-4F1F-A501-9D607E979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F222F-4508-452E-99CF-3DE7C70DA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58417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RRC-based BWP switch is a mandatory feature for 6-1 capability UE in Rel-15, but before RAN4#89 meeting, RAN4 has not defined delay or interruption requirements for RRC-based BWP switch because of lacking RAN2 agreements.</a:t>
            </a:r>
          </a:p>
          <a:p>
            <a:r>
              <a:rPr lang="en-US" dirty="0"/>
              <a:t>In 3GPP TSG-RAN WG2 Meeting #104, RAN2 has sent an LS to RAN4 in R4-1816420 concerning RRC- and MAC-based BWP switch. The contents of the LS are repeated below: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13D905-A86A-4288-A972-DBB7F333C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719161"/>
            <a:ext cx="6639644" cy="386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77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0A01E-3924-40E8-94DB-DA74B34C5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RRC-based BWP switch delay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D7127-AF2C-499A-B31A-32880787A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900" y="1491562"/>
            <a:ext cx="8229600" cy="4752528"/>
          </a:xfrm>
        </p:spPr>
        <p:txBody>
          <a:bodyPr>
            <a:normAutofit fontScale="55000" lnSpcReduction="20000"/>
          </a:bodyPr>
          <a:lstStyle/>
          <a:p>
            <a:r>
              <a:rPr lang="en-US" sz="3600" dirty="0"/>
              <a:t>Total RRC-based BWP switch delay from slot n which is the last slot containing RRC reconfiguration command to the slot </a:t>
            </a:r>
            <a:r>
              <a:rPr lang="en-US" sz="3600" dirty="0" err="1"/>
              <a:t>n+TBD</a:t>
            </a:r>
            <a:r>
              <a:rPr lang="en-US" sz="3600" dirty="0"/>
              <a:t> where UE can send RRC reconfiguration complete is shown in Figure 1.</a:t>
            </a:r>
          </a:p>
          <a:p>
            <a:pPr marL="0" indent="0" algn="ctr">
              <a:buNone/>
            </a:pPr>
            <a:endParaRPr lang="en-US" dirty="0"/>
          </a:p>
          <a:p>
            <a:pPr algn="ctr"/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algn="ctr"/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sz="2600" dirty="0"/>
          </a:p>
          <a:p>
            <a:pPr marL="0" indent="0" algn="ctr">
              <a:buNone/>
            </a:pPr>
            <a:r>
              <a:rPr lang="en-US" sz="2600" dirty="0"/>
              <a:t>Figure1: Total RRC-based BWP switch delay</a:t>
            </a:r>
          </a:p>
          <a:p>
            <a:pPr marL="0" indent="0" algn="ctr">
              <a:buNone/>
            </a:pPr>
            <a:endParaRPr lang="en-US" sz="2600" dirty="0"/>
          </a:p>
          <a:p>
            <a:r>
              <a:rPr lang="en-US" sz="3600" dirty="0"/>
              <a:t>Total BWP switch delay </a:t>
            </a:r>
            <a:r>
              <a:rPr lang="fi-FI" sz="3600" dirty="0" err="1"/>
              <a:t>equals</a:t>
            </a:r>
            <a:r>
              <a:rPr lang="fi-FI" sz="3600" dirty="0"/>
              <a:t> </a:t>
            </a:r>
            <a:r>
              <a:rPr lang="en-US" sz="3600" dirty="0" err="1"/>
              <a:t>T</a:t>
            </a:r>
            <a:r>
              <a:rPr lang="en-US" sz="3600" baseline="-25000" dirty="0" err="1"/>
              <a:t>RRC_delay</a:t>
            </a:r>
            <a:r>
              <a:rPr lang="en-US" sz="3600" dirty="0"/>
              <a:t> + </a:t>
            </a:r>
            <a:r>
              <a:rPr lang="en-US" sz="3600" dirty="0" err="1"/>
              <a:t>T</a:t>
            </a:r>
            <a:r>
              <a:rPr lang="en-US" sz="3600" baseline="-25000" dirty="0" err="1"/>
              <a:t>BWPswitchDelayRRC</a:t>
            </a:r>
            <a:endParaRPr lang="en-US" sz="3600" baseline="-25000" dirty="0"/>
          </a:p>
          <a:p>
            <a:pPr lvl="1"/>
            <a:r>
              <a:rPr lang="en-US" sz="2900" dirty="0"/>
              <a:t>RRC processing delay </a:t>
            </a:r>
            <a:r>
              <a:rPr lang="en-US" sz="2900" dirty="0" err="1"/>
              <a:t>T</a:t>
            </a:r>
            <a:r>
              <a:rPr lang="en-US" sz="2900" baseline="-25000" dirty="0" err="1"/>
              <a:t>RRC_delay</a:t>
            </a:r>
            <a:r>
              <a:rPr lang="en-US" sz="2900" dirty="0"/>
              <a:t> will be defined by RAN2.</a:t>
            </a:r>
          </a:p>
          <a:p>
            <a:pPr lvl="1"/>
            <a:r>
              <a:rPr lang="en-US" sz="2900" dirty="0"/>
              <a:t>BWP switch delay </a:t>
            </a:r>
            <a:r>
              <a:rPr lang="en-US" sz="2900" dirty="0" err="1"/>
              <a:t>T</a:t>
            </a:r>
            <a:r>
              <a:rPr lang="en-US" sz="2900" baseline="-25000" dirty="0" err="1"/>
              <a:t>BWPswitchDelayRRC</a:t>
            </a:r>
            <a:r>
              <a:rPr lang="en-US" sz="2900" baseline="-25000" dirty="0"/>
              <a:t> </a:t>
            </a:r>
            <a:r>
              <a:rPr lang="en-US" sz="2900" dirty="0"/>
              <a:t>will be defined by RAN4. See next slide.</a:t>
            </a:r>
            <a:endParaRPr lang="en-US" sz="2900" dirty="0">
              <a:solidFill>
                <a:srgbClr val="00B050"/>
              </a:solidFill>
            </a:endParaRPr>
          </a:p>
          <a:p>
            <a:r>
              <a:rPr lang="en-US" dirty="0"/>
              <a:t>The UL grant uncertainty for transmitting </a:t>
            </a:r>
            <a:r>
              <a:rPr lang="en-US" i="1" dirty="0" err="1"/>
              <a:t>RRCReconfigurationComplete</a:t>
            </a:r>
            <a:r>
              <a:rPr lang="en-US" i="1" dirty="0"/>
              <a:t> due to TA and </a:t>
            </a:r>
            <a:r>
              <a:rPr lang="en-US" i="1" dirty="0" err="1"/>
              <a:t>TA_offset</a:t>
            </a:r>
            <a:r>
              <a:rPr lang="en-US" i="1" dirty="0"/>
              <a:t> </a:t>
            </a:r>
            <a:r>
              <a:rPr lang="en-US" dirty="0"/>
              <a:t>during RRC based BWP switching is FFS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FA7A2A-C9A4-42ED-A484-CB2445A8F0E0}"/>
              </a:ext>
            </a:extLst>
          </p:cNvPr>
          <p:cNvGrpSpPr/>
          <p:nvPr/>
        </p:nvGrpSpPr>
        <p:grpSpPr>
          <a:xfrm>
            <a:off x="2357972" y="2482343"/>
            <a:ext cx="4374268" cy="1810753"/>
            <a:chOff x="2357972" y="2564904"/>
            <a:chExt cx="4374268" cy="1810753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DCB34538-346C-4CE2-A664-570BB00AD67A}"/>
                </a:ext>
              </a:extLst>
            </p:cNvPr>
            <p:cNvCxnSpPr>
              <a:cxnSpLocks/>
            </p:cNvCxnSpPr>
            <p:nvPr/>
          </p:nvCxnSpPr>
          <p:spPr>
            <a:xfrm>
              <a:off x="2870928" y="2564904"/>
              <a:ext cx="0" cy="129338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A235524-3F0A-415D-841E-9B98F1632C53}"/>
                </a:ext>
              </a:extLst>
            </p:cNvPr>
            <p:cNvCxnSpPr>
              <a:cxnSpLocks/>
            </p:cNvCxnSpPr>
            <p:nvPr/>
          </p:nvCxnSpPr>
          <p:spPr>
            <a:xfrm>
              <a:off x="2870928" y="3858291"/>
              <a:ext cx="2065764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CAA2248-4A43-45A2-AB91-54779E3401C2}"/>
                </a:ext>
              </a:extLst>
            </p:cNvPr>
            <p:cNvCxnSpPr>
              <a:cxnSpLocks/>
            </p:cNvCxnSpPr>
            <p:nvPr/>
          </p:nvCxnSpPr>
          <p:spPr>
            <a:xfrm>
              <a:off x="4936692" y="3858291"/>
              <a:ext cx="1279603" cy="278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61B141-18DA-4060-8D94-D3DCA1F8DD99}"/>
                </a:ext>
              </a:extLst>
            </p:cNvPr>
            <p:cNvSpPr txBox="1"/>
            <p:nvPr/>
          </p:nvSpPr>
          <p:spPr>
            <a:xfrm>
              <a:off x="3094141" y="3858291"/>
              <a:ext cx="166789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RRC processing delay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F41A667-4FEF-43F1-A33F-E24AAC2EE628}"/>
                </a:ext>
              </a:extLst>
            </p:cNvPr>
            <p:cNvSpPr txBox="1"/>
            <p:nvPr/>
          </p:nvSpPr>
          <p:spPr>
            <a:xfrm>
              <a:off x="4936692" y="3867826"/>
              <a:ext cx="12796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dirty="0">
                  <a:solidFill>
                    <a:schemeClr val="accent2">
                      <a:lumMod val="75000"/>
                    </a:schemeClr>
                  </a:solidFill>
                </a:rPr>
                <a:t>BWP switch delay RRC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1D6678A-D6E8-427F-88DE-ECE07647B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6295" y="2564904"/>
              <a:ext cx="0" cy="129338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83C6C2-BD1E-4625-996E-E1BCE325B77F}"/>
                </a:ext>
              </a:extLst>
            </p:cNvPr>
            <p:cNvSpPr txBox="1"/>
            <p:nvPr/>
          </p:nvSpPr>
          <p:spPr>
            <a:xfrm>
              <a:off x="5700349" y="2927268"/>
              <a:ext cx="103189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accent1">
                      <a:lumMod val="75000"/>
                    </a:schemeClr>
                  </a:solidFill>
                </a:rPr>
                <a:t>RRC Reconfiguration Complete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1653859-C1EB-4260-8BA2-58141C3C2E27}"/>
                </a:ext>
              </a:extLst>
            </p:cNvPr>
            <p:cNvSpPr txBox="1"/>
            <p:nvPr/>
          </p:nvSpPr>
          <p:spPr>
            <a:xfrm>
              <a:off x="2357972" y="2924944"/>
              <a:ext cx="1031890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accent1">
                      <a:lumMod val="75000"/>
                    </a:schemeClr>
                  </a:solidFill>
                </a:rPr>
                <a:t>RRC Reconfiguration Command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653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0A01E-3924-40E8-94DB-DA74B34C5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BWP switch delay for RRC-based BWP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D7127-AF2C-499A-B31A-32880787A4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For RRC-based BWP switch, the BWP switch delay </a:t>
            </a:r>
            <a:r>
              <a:rPr lang="en-US" dirty="0" err="1"/>
              <a:t>T</a:t>
            </a:r>
            <a:r>
              <a:rPr lang="en-US" baseline="-25000" dirty="0" err="1"/>
              <a:t>BWPswitchDelayRRC</a:t>
            </a:r>
            <a:r>
              <a:rPr lang="en-US" baseline="-25000" dirty="0"/>
              <a:t> </a:t>
            </a:r>
            <a:r>
              <a:rPr lang="en-US" dirty="0"/>
              <a:t>is defined for the following two cases:</a:t>
            </a:r>
          </a:p>
          <a:p>
            <a:pPr marL="742950" lvl="2" indent="0">
              <a:buNone/>
            </a:pPr>
            <a:r>
              <a:rPr lang="en-US" u="sng" dirty="0"/>
              <a:t>Case 1: </a:t>
            </a:r>
            <a:r>
              <a:rPr lang="en-US" dirty="0"/>
              <a:t>BWP switch to another existing BWP configuration</a:t>
            </a:r>
          </a:p>
          <a:p>
            <a:pPr marL="1085850" lvl="2" indent="-342900"/>
            <a:r>
              <a:rPr lang="en-US" dirty="0"/>
              <a:t>No change to any of the existing configured BWPs</a:t>
            </a:r>
          </a:p>
          <a:p>
            <a:pPr marL="742950" lvl="2" indent="0">
              <a:buNone/>
            </a:pPr>
            <a:r>
              <a:rPr lang="en-US" u="sng" dirty="0"/>
              <a:t>Case 2: </a:t>
            </a:r>
            <a:r>
              <a:rPr lang="en-US" dirty="0"/>
              <a:t>BWP switch to a new BWP configured by the same RRC re-configuration signaling  </a:t>
            </a:r>
          </a:p>
          <a:p>
            <a:pPr marL="1085850" lvl="2" indent="-342900"/>
            <a:r>
              <a:rPr lang="en-US" dirty="0"/>
              <a:t>New BWP configurations are added and activated with different parameters to current active BWP through RRC reconfiguration</a:t>
            </a:r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/>
              <a:t>The BWP switch delay for Cases 1 and 2 is FFS.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527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1D7A4-10AA-49FE-9952-C05CDB0E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further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3C29A-5589-4916-873D-CBFC8A2F4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RRC-based BWP switch</a:t>
            </a:r>
          </a:p>
          <a:p>
            <a:pPr lvl="1"/>
            <a:r>
              <a:rPr lang="en-US" sz="2400" dirty="0"/>
              <a:t>FFS whether to define core interruption requirements </a:t>
            </a:r>
          </a:p>
          <a:p>
            <a:r>
              <a:rPr lang="en-US" sz="2800" dirty="0"/>
              <a:t>MAC-based BWP switch</a:t>
            </a:r>
          </a:p>
          <a:p>
            <a:pPr lvl="1"/>
            <a:r>
              <a:rPr lang="en-US" altLang="zh-TW" sz="2400" dirty="0"/>
              <a:t>FFS whether to define core delay requirements </a:t>
            </a:r>
          </a:p>
          <a:p>
            <a:pPr lvl="1"/>
            <a:r>
              <a:rPr lang="en-US" altLang="zh-TW" sz="2400" dirty="0"/>
              <a:t>FFS whether to define core interruption requirements </a:t>
            </a:r>
          </a:p>
        </p:txBody>
      </p:sp>
    </p:spTree>
    <p:extLst>
      <p:ext uri="{BB962C8B-B14F-4D97-AF65-F5344CB8AC3E}">
        <p14:creationId xmlns:p14="http://schemas.microsoft.com/office/powerpoint/2010/main" val="680254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38741</TotalTime>
  <Words>336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新細明體</vt:lpstr>
      <vt:lpstr>宋体</vt:lpstr>
      <vt:lpstr>Arial</vt:lpstr>
      <vt:lpstr>Calibri</vt:lpstr>
      <vt:lpstr>Office 主题</vt:lpstr>
      <vt:lpstr>WF on RRC and MAC based BWP switching</vt:lpstr>
      <vt:lpstr>Background</vt:lpstr>
      <vt:lpstr>Total RRC-based BWP switch delay</vt:lpstr>
      <vt:lpstr>BWP switch delay for RRC-based BWP switch</vt:lpstr>
      <vt:lpstr>For further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Nurminen, Riikka (Nokia - FI/Espoo)</cp:lastModifiedBy>
  <cp:revision>497</cp:revision>
  <dcterms:created xsi:type="dcterms:W3CDTF">2016-01-12T08:39:50Z</dcterms:created>
  <dcterms:modified xsi:type="dcterms:W3CDTF">2018-11-16T18:17:44Z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