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2" r:id="rId4"/>
    <p:sldId id="261" r:id="rId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1176" autoAdjust="0"/>
  </p:normalViewPr>
  <p:slideViewPr>
    <p:cSldViewPr>
      <p:cViewPr varScale="1">
        <p:scale>
          <a:sx n="86" d="100"/>
          <a:sy n="86" d="100"/>
        </p:scale>
        <p:origin x="152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2018/11/16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2018/11/16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2018/11/16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2018/11/16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2A9A88A-35BF-419E-B5BF-1BB21DAAB3F8}"/>
              </a:ext>
            </a:extLst>
          </p:cNvPr>
          <p:cNvSpPr/>
          <p:nvPr/>
        </p:nvSpPr>
        <p:spPr>
          <a:xfrm>
            <a:off x="5453753" y="361631"/>
            <a:ext cx="3222703" cy="646331"/>
          </a:xfrm>
          <a:prstGeom prst="rect">
            <a:avLst/>
          </a:prstGeom>
        </p:spPr>
        <p:txBody>
          <a:bodyPr wrap="square">
            <a:spAutoFit/>
          </a:bodyPr>
          <a:lstStyle/>
          <a:p>
            <a:pPr algn="r"/>
            <a:r>
              <a:rPr lang="en-US" altLang="ja-JP" b="1" dirty="0"/>
              <a:t>R4-1816672</a:t>
            </a:r>
          </a:p>
          <a:p>
            <a:pPr algn="r"/>
            <a:r>
              <a:rPr lang="en-US" altLang="ja-JP" b="1" dirty="0"/>
              <a:t>Document for:</a:t>
            </a:r>
            <a:r>
              <a:rPr lang="en-US" altLang="ja-JP" dirty="0"/>
              <a:t>	Approval</a:t>
            </a:r>
            <a:endParaRPr lang="ja-JP" altLang="en-US" dirty="0"/>
          </a:p>
        </p:txBody>
      </p:sp>
      <p:sp>
        <p:nvSpPr>
          <p:cNvPr id="6" name="Rectangle 5">
            <a:extLst>
              <a:ext uri="{FF2B5EF4-FFF2-40B4-BE49-F238E27FC236}">
                <a16:creationId xmlns:a16="http://schemas.microsoft.com/office/drawing/2014/main" id="{E1B215AF-ED6A-4C79-9A91-7E25535AC09D}"/>
              </a:ext>
            </a:extLst>
          </p:cNvPr>
          <p:cNvSpPr/>
          <p:nvPr/>
        </p:nvSpPr>
        <p:spPr>
          <a:xfrm>
            <a:off x="282499" y="328175"/>
            <a:ext cx="6096000" cy="923330"/>
          </a:xfrm>
          <a:prstGeom prst="rect">
            <a:avLst/>
          </a:prstGeom>
        </p:spPr>
        <p:txBody>
          <a:bodyPr>
            <a:spAutoFit/>
          </a:bodyPr>
          <a:lstStyle/>
          <a:p>
            <a:r>
              <a:rPr lang="en-US" altLang="ja-JP" b="1" dirty="0"/>
              <a:t>3GPP TSG-RAN WG4 RAN#89	</a:t>
            </a:r>
            <a:endParaRPr lang="ja-JP" altLang="ja-JP" dirty="0"/>
          </a:p>
          <a:p>
            <a:r>
              <a:rPr lang="en-GB" altLang="zh-CN" b="1" dirty="0"/>
              <a:t>Spokane, US, 12th – 16th Nov, 2018</a:t>
            </a:r>
            <a:endParaRPr lang="en-US" altLang="zh-CN" b="1" dirty="0"/>
          </a:p>
          <a:p>
            <a:r>
              <a:rPr lang="en-US" altLang="ja-JP" b="1" dirty="0"/>
              <a:t>Agenda: </a:t>
            </a:r>
            <a:r>
              <a:rPr lang="en-US" b="1" dirty="0"/>
              <a:t>7.11.5.2</a:t>
            </a:r>
            <a:endParaRPr lang="en-US" altLang="ja-JP" b="1" dirty="0"/>
          </a:p>
        </p:txBody>
      </p:sp>
      <p:sp>
        <p:nvSpPr>
          <p:cNvPr id="14" name="Title 1">
            <a:extLst>
              <a:ext uri="{FF2B5EF4-FFF2-40B4-BE49-F238E27FC236}">
                <a16:creationId xmlns:a16="http://schemas.microsoft.com/office/drawing/2014/main" id="{1B9CF485-7454-41EA-9A82-F559C33A2B04}"/>
              </a:ext>
            </a:extLst>
          </p:cNvPr>
          <p:cNvSpPr>
            <a:spLocks noGrp="1"/>
          </p:cNvSpPr>
          <p:nvPr>
            <p:ph type="ctrTitle"/>
          </p:nvPr>
        </p:nvSpPr>
        <p:spPr>
          <a:xfrm>
            <a:off x="0" y="1685331"/>
            <a:ext cx="9144000" cy="2387600"/>
          </a:xfrm>
        </p:spPr>
        <p:txBody>
          <a:bodyPr/>
          <a:lstStyle/>
          <a:p>
            <a:r>
              <a:rPr lang="en-US" dirty="0"/>
              <a:t>WF on known cell condition for handover FR2 </a:t>
            </a:r>
            <a:endParaRPr lang="en-US" dirty="0">
              <a:latin typeface="+mn-lt"/>
            </a:endParaRPr>
          </a:p>
        </p:txBody>
      </p:sp>
      <p:sp>
        <p:nvSpPr>
          <p:cNvPr id="15" name="Subtitle 2">
            <a:extLst>
              <a:ext uri="{FF2B5EF4-FFF2-40B4-BE49-F238E27FC236}">
                <a16:creationId xmlns:a16="http://schemas.microsoft.com/office/drawing/2014/main" id="{BDDCA1A0-90A2-442A-B5F7-0914179929C5}"/>
              </a:ext>
            </a:extLst>
          </p:cNvPr>
          <p:cNvSpPr txBox="1">
            <a:spLocks/>
          </p:cNvSpPr>
          <p:nvPr/>
        </p:nvSpPr>
        <p:spPr>
          <a:xfrm>
            <a:off x="0" y="4425370"/>
            <a:ext cx="9144000" cy="1310268"/>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altLang="ja-JP" dirty="0">
                <a:solidFill>
                  <a:schemeClr val="tx1"/>
                </a:solidFill>
              </a:rPr>
              <a:t>Nokia, Nokia Shanghai Bell, Ericsson, […]</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5B30C-041A-4F1F-A501-9D607E9797CC}"/>
              </a:ext>
            </a:extLst>
          </p:cNvPr>
          <p:cNvSpPr>
            <a:spLocks noGrp="1"/>
          </p:cNvSpPr>
          <p:nvPr>
            <p:ph type="title"/>
          </p:nvPr>
        </p:nvSpPr>
        <p:spPr>
          <a:xfrm>
            <a:off x="457200" y="274638"/>
            <a:ext cx="8229600" cy="922114"/>
          </a:xfrm>
        </p:spPr>
        <p:txBody>
          <a:bodyPr/>
          <a:lstStyle/>
          <a:p>
            <a:r>
              <a:rPr lang="en-US" dirty="0"/>
              <a:t>Background</a:t>
            </a:r>
          </a:p>
        </p:txBody>
      </p:sp>
      <p:sp>
        <p:nvSpPr>
          <p:cNvPr id="3" name="Content Placeholder 2">
            <a:extLst>
              <a:ext uri="{FF2B5EF4-FFF2-40B4-BE49-F238E27FC236}">
                <a16:creationId xmlns:a16="http://schemas.microsoft.com/office/drawing/2014/main" id="{4AFF222F-4508-452E-99CF-3DE7C70DAAA8}"/>
              </a:ext>
            </a:extLst>
          </p:cNvPr>
          <p:cNvSpPr>
            <a:spLocks noGrp="1"/>
          </p:cNvSpPr>
          <p:nvPr>
            <p:ph idx="1"/>
          </p:nvPr>
        </p:nvSpPr>
        <p:spPr>
          <a:xfrm>
            <a:off x="457200" y="1268760"/>
            <a:ext cx="8229600" cy="5040560"/>
          </a:xfrm>
        </p:spPr>
        <p:txBody>
          <a:bodyPr>
            <a:normAutofit fontScale="92500" lnSpcReduction="20000"/>
          </a:bodyPr>
          <a:lstStyle/>
          <a:p>
            <a:r>
              <a:rPr lang="en-US" dirty="0"/>
              <a:t>For handover with FR1 target cell, known cell condition for FR1 cell has been defined to be:</a:t>
            </a:r>
          </a:p>
          <a:p>
            <a:pPr lvl="1"/>
            <a:r>
              <a:rPr lang="en-US" sz="1900" i="1" dirty="0"/>
              <a:t>In the interruption requirement a cell is known if it has been meeting the relevant cell identification requirement during the last 5 seconds otherwise it is unknown. Relevant cell identification requirements are described in Clause 9.2.5 for intra-frequency handover and Clause 9.3.1 for inter-frequency handover.</a:t>
            </a:r>
          </a:p>
          <a:p>
            <a:r>
              <a:rPr lang="en-US" dirty="0"/>
              <a:t>For </a:t>
            </a:r>
            <a:r>
              <a:rPr lang="en-US" dirty="0" err="1"/>
              <a:t>Scell</a:t>
            </a:r>
            <a:r>
              <a:rPr lang="en-US" dirty="0"/>
              <a:t> activation, </a:t>
            </a:r>
            <a:r>
              <a:rPr lang="en-GB" dirty="0" err="1"/>
              <a:t>SCell</a:t>
            </a:r>
            <a:r>
              <a:rPr lang="en-GB" dirty="0"/>
              <a:t> in FR1 is known if it has been meeting the following conditions:</a:t>
            </a:r>
            <a:endParaRPr lang="en-US" dirty="0"/>
          </a:p>
          <a:p>
            <a:pPr marL="400050" lvl="1" indent="0">
              <a:buNone/>
            </a:pPr>
            <a:r>
              <a:rPr lang="en-GB" sz="1900" dirty="0"/>
              <a:t>	</a:t>
            </a:r>
            <a:r>
              <a:rPr lang="en-GB" sz="1900" i="1" dirty="0"/>
              <a:t>-	During the period equal to max([5] </a:t>
            </a:r>
            <a:r>
              <a:rPr lang="en-GB" sz="1900" i="1" dirty="0" err="1"/>
              <a:t>measCycleSCell</a:t>
            </a:r>
            <a:r>
              <a:rPr lang="en-GB" sz="1900" i="1" dirty="0"/>
              <a:t>,  [5] DRX cycles) for FR1 before the reception of the </a:t>
            </a:r>
            <a:r>
              <a:rPr lang="en-GB" sz="1900" i="1" dirty="0" err="1"/>
              <a:t>SCell</a:t>
            </a:r>
            <a:r>
              <a:rPr lang="en-GB" sz="1900" i="1" dirty="0"/>
              <a:t> activation command:</a:t>
            </a:r>
            <a:endParaRPr lang="en-US" sz="1900" i="1" dirty="0"/>
          </a:p>
          <a:p>
            <a:pPr marL="400050" lvl="1" indent="0">
              <a:buNone/>
            </a:pPr>
            <a:r>
              <a:rPr lang="en-GB" sz="1900" i="1" dirty="0"/>
              <a:t>	-	the UE has sent a valid measurement report for the </a:t>
            </a:r>
            <a:r>
              <a:rPr lang="en-GB" sz="1900" i="1" dirty="0" err="1"/>
              <a:t>SCell</a:t>
            </a:r>
            <a:r>
              <a:rPr lang="en-GB" sz="1900" i="1" dirty="0"/>
              <a:t> being activated and</a:t>
            </a:r>
            <a:endParaRPr lang="en-US" sz="1900" i="1" dirty="0"/>
          </a:p>
          <a:p>
            <a:pPr marL="400050" lvl="1" indent="0">
              <a:buNone/>
            </a:pPr>
            <a:r>
              <a:rPr lang="en-GB" sz="1900" i="1" dirty="0"/>
              <a:t>	-	the SSB measured remains detectable according to the cell identification conditions specified in section 9.2 and 9.3.</a:t>
            </a:r>
            <a:endParaRPr lang="en-US" sz="1900" i="1" dirty="0"/>
          </a:p>
          <a:p>
            <a:pPr marL="400050" lvl="1" indent="0">
              <a:buNone/>
            </a:pPr>
            <a:r>
              <a:rPr lang="en-GB" sz="1900" i="1" dirty="0"/>
              <a:t>	-	the SSB measured during the period equal to max([5] </a:t>
            </a:r>
            <a:r>
              <a:rPr lang="en-GB" sz="1900" i="1" dirty="0" err="1"/>
              <a:t>measCycleSCell</a:t>
            </a:r>
            <a:r>
              <a:rPr lang="en-GB" sz="1900" i="1" dirty="0"/>
              <a:t>, [5] DRX cycles) also remains detectable during the </a:t>
            </a:r>
            <a:r>
              <a:rPr lang="en-GB" sz="1900" i="1" dirty="0" err="1"/>
              <a:t>SCell</a:t>
            </a:r>
            <a:r>
              <a:rPr lang="en-GB" sz="1900" i="1" dirty="0"/>
              <a:t> activation delay according to the cell identification conditions specified in section 9.2 and 9.3.</a:t>
            </a:r>
            <a:endParaRPr lang="en-US" sz="1900" i="1" dirty="0"/>
          </a:p>
        </p:txBody>
      </p:sp>
    </p:spTree>
    <p:extLst>
      <p:ext uri="{BB962C8B-B14F-4D97-AF65-F5344CB8AC3E}">
        <p14:creationId xmlns:p14="http://schemas.microsoft.com/office/powerpoint/2010/main" val="4980776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Background</a:t>
            </a:r>
          </a:p>
        </p:txBody>
      </p:sp>
      <p:sp>
        <p:nvSpPr>
          <p:cNvPr id="3" name="内容占位符 2"/>
          <p:cNvSpPr>
            <a:spLocks noGrp="1"/>
          </p:cNvSpPr>
          <p:nvPr>
            <p:ph idx="1"/>
          </p:nvPr>
        </p:nvSpPr>
        <p:spPr/>
        <p:txBody>
          <a:bodyPr>
            <a:normAutofit/>
          </a:bodyPr>
          <a:lstStyle/>
          <a:p>
            <a:pPr hangingPunct="0"/>
            <a:r>
              <a:rPr lang="en-US" sz="2700" dirty="0"/>
              <a:t>For </a:t>
            </a:r>
            <a:r>
              <a:rPr lang="en-US" sz="2700" dirty="0" err="1"/>
              <a:t>PScell</a:t>
            </a:r>
            <a:r>
              <a:rPr lang="en-US" sz="2700" dirty="0"/>
              <a:t> activation, </a:t>
            </a:r>
            <a:r>
              <a:rPr lang="en-GB" sz="2700" dirty="0" err="1"/>
              <a:t>PSCell</a:t>
            </a:r>
            <a:r>
              <a:rPr lang="en-GB" sz="2700" dirty="0"/>
              <a:t> is known if it has been meeting the following conditions:</a:t>
            </a:r>
            <a:endParaRPr lang="en-US" sz="2700" dirty="0"/>
          </a:p>
          <a:p>
            <a:pPr marL="400050" lvl="1" indent="0">
              <a:buNone/>
            </a:pPr>
            <a:r>
              <a:rPr lang="en-US" sz="1800" i="1" dirty="0"/>
              <a:t>During the last 5 seconds before the reception of the NR PSCell configuration command: </a:t>
            </a:r>
          </a:p>
          <a:p>
            <a:pPr marL="1257300" lvl="2" indent="-457200">
              <a:buFont typeface="Calibri" panose="020F0502020204030204" pitchFamily="34" charset="0"/>
              <a:buChar char="⁻"/>
            </a:pPr>
            <a:r>
              <a:rPr lang="en-US" sz="1800" i="1" dirty="0"/>
              <a:t>the UE has sent a valid measurement report for the NR PSCell being configured and </a:t>
            </a:r>
          </a:p>
          <a:p>
            <a:pPr marL="1257300" lvl="2" indent="-457200">
              <a:buFont typeface="Calibri" panose="020F0502020204030204" pitchFamily="34" charset="0"/>
              <a:buChar char="⁻"/>
            </a:pPr>
            <a:r>
              <a:rPr lang="en-US" sz="1800" i="1" dirty="0"/>
              <a:t>One of the SSBs measured from the NR PSCell being configured remains detectable according to the cell identification conditions specified in section 9.3 of TS 38.133 [50], </a:t>
            </a:r>
          </a:p>
          <a:p>
            <a:pPr marL="857250" lvl="1" indent="-457200">
              <a:buFont typeface="Calibri" panose="020F0502020204030204" pitchFamily="34" charset="0"/>
              <a:buChar char="⁻"/>
            </a:pPr>
            <a:r>
              <a:rPr lang="en-US" sz="1800" i="1" dirty="0"/>
              <a:t>One of the SSBs measured from NR PSCell being configured also remains detectable during the NR PSCell configuration delay according to the cell identification conditions specified in section 9.3 of TS 38.133 [50]. </a:t>
            </a:r>
          </a:p>
          <a:p>
            <a:endParaRPr lang="en-US" dirty="0"/>
          </a:p>
        </p:txBody>
      </p:sp>
    </p:spTree>
    <p:extLst>
      <p:ext uri="{BB962C8B-B14F-4D97-AF65-F5344CB8AC3E}">
        <p14:creationId xmlns:p14="http://schemas.microsoft.com/office/powerpoint/2010/main" val="33119235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2D16B-F172-4041-8A5D-DFF346FF5F75}"/>
              </a:ext>
            </a:extLst>
          </p:cNvPr>
          <p:cNvSpPr>
            <a:spLocks noGrp="1"/>
          </p:cNvSpPr>
          <p:nvPr>
            <p:ph type="title"/>
          </p:nvPr>
        </p:nvSpPr>
        <p:spPr/>
        <p:txBody>
          <a:bodyPr/>
          <a:lstStyle/>
          <a:p>
            <a:r>
              <a:rPr lang="en-US" dirty="0"/>
              <a:t>Way forward</a:t>
            </a:r>
          </a:p>
        </p:txBody>
      </p:sp>
      <p:sp>
        <p:nvSpPr>
          <p:cNvPr id="3" name="Content Placeholder 2">
            <a:extLst>
              <a:ext uri="{FF2B5EF4-FFF2-40B4-BE49-F238E27FC236}">
                <a16:creationId xmlns:a16="http://schemas.microsoft.com/office/drawing/2014/main" id="{396B99FC-5890-48C3-9207-8FCA813F9017}"/>
              </a:ext>
            </a:extLst>
          </p:cNvPr>
          <p:cNvSpPr>
            <a:spLocks noGrp="1"/>
          </p:cNvSpPr>
          <p:nvPr>
            <p:ph idx="1"/>
          </p:nvPr>
        </p:nvSpPr>
        <p:spPr/>
        <p:txBody>
          <a:bodyPr/>
          <a:lstStyle/>
          <a:p>
            <a:r>
              <a:rPr lang="en-US" dirty="0"/>
              <a:t>For RAN4#90 meeting, RAN4 intends to find a known cell condition for FR2 target cell, which takes into account scenarios in which the UE is able to use prior information from measurement results on suitable TX and/or RX beam to use initially for the target cell.</a:t>
            </a:r>
          </a:p>
          <a:p>
            <a:endParaRPr lang="en-US" dirty="0"/>
          </a:p>
        </p:txBody>
      </p:sp>
    </p:spTree>
    <p:extLst>
      <p:ext uri="{BB962C8B-B14F-4D97-AF65-F5344CB8AC3E}">
        <p14:creationId xmlns:p14="http://schemas.microsoft.com/office/powerpoint/2010/main" val="84433481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38888</TotalTime>
  <Words>247</Words>
  <Application>Microsoft Office PowerPoint</Application>
  <PresentationFormat>On-screen Show (4:3)</PresentationFormat>
  <Paragraphs>23</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ＭＳ Ｐゴシック</vt:lpstr>
      <vt:lpstr>宋体</vt:lpstr>
      <vt:lpstr>Arial</vt:lpstr>
      <vt:lpstr>Calibri</vt:lpstr>
      <vt:lpstr>Office 主题</vt:lpstr>
      <vt:lpstr>WF on known cell condition for handover FR2 </vt:lpstr>
      <vt:lpstr>Background</vt:lpstr>
      <vt:lpstr>Background</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Nurminen, Riikka (Nokia - FI/Espoo)</cp:lastModifiedBy>
  <cp:revision>500</cp:revision>
  <dcterms:created xsi:type="dcterms:W3CDTF">2016-01-12T08:39:50Z</dcterms:created>
  <dcterms:modified xsi:type="dcterms:W3CDTF">2018-11-16T18:15:34Z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(3)/EUguOiCtPdx1idgpm7tDHjB52ZtdCcjBuFCy9UhgIS3U3jXrl73gMXmqPrHJwz50JOtj177
LhoR82QqNdoj01ABBvaTOmyLHMYQJtyAU33/opK9RsLZ0HnVbUV2+QQTrZodVvTXKnwj4KHw
scjd2H79jsdPPU2BTIMP2YyxpiPbXcQc359uIyutg8IMd9BstG9gMCGFYMWIO7m1H7c9ga89
rgxm1KZmwnhUVHD89e</vt:lpwstr>
  </property>
  <property fmtid="{D5CDD505-2E9C-101B-9397-08002B2CF9AE}" pid="3" name="_2015_ms_pID_7253431">
    <vt:lpwstr>ECLTDKe1+OcEpwCYUzjHnKfilYk9ub0QsiIXbTb1Wb/Jjjoad2T1g8
gDix8BDOlGgYVxJ4xtC8XYzDLKBApiw6lyRBHqj4eSO7xFkf/beU4cphFOdtObRPJtdlk0aC
cMmIOSoRNtT4EJYy7I576GMZeQ62Iar+UVyKlzQ14yfiZ51x7VRICq8+AG5YmkediXK2Jt2G
vYzH1+nhtV7cF2QaH4D8K+b2vBPOwqGYIUj0</vt:lpwstr>
  </property>
  <property fmtid="{D5CDD505-2E9C-101B-9397-08002B2CF9AE}" pid="4" name="_2015_ms_pID_7253432">
    <vt:lpwstr>F7lFtw8e4oUuwNM0fnnkjfahSxrXzL8i+Jv8
Thi403w3DJeJ3qOGJCWOtPZUnmUoJwFOJF6+DAXqpFEymc/mN5Q=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1539307738</vt:lpwstr>
  </property>
</Properties>
</file>