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61" r:id="rId2"/>
    <p:sldId id="260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19" autoAdjust="0"/>
    <p:restoredTop sz="94660"/>
  </p:normalViewPr>
  <p:slideViewPr>
    <p:cSldViewPr snapToGrid="0">
      <p:cViewPr varScale="1">
        <p:scale>
          <a:sx n="70" d="100"/>
          <a:sy n="70" d="100"/>
        </p:scale>
        <p:origin x="75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85566-C192-41F0-BEC9-D004A447AF76}" type="datetimeFigureOut">
              <a:rPr lang="en-US" smtClean="0"/>
              <a:t>11/16/2018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7129D-4C6A-43BE-A250-F7BF8113D0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97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7129D-4C6A-43BE-A250-F7BF8113D01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17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 smtClean="0"/>
              <a:t>WF on channel spacing for intra-band contiguous CA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2800" dirty="0" smtClean="0">
                <a:solidFill>
                  <a:schemeClr val="tx1"/>
                </a:solidFill>
              </a:rPr>
              <a:t>Intel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89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12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16 November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95439" y="174536"/>
            <a:ext cx="1596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R4-1816665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781364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C05E43-1875-45EC-8E7D-EB5CF5B7C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7F4C8EF-A1C2-47B9-86EB-7F5AFAFE9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12800"/>
          </a:xfrm>
        </p:spPr>
        <p:txBody>
          <a:bodyPr>
            <a:normAutofit/>
          </a:bodyPr>
          <a:lstStyle/>
          <a:p>
            <a:r>
              <a:rPr lang="en-US" dirty="0" smtClean="0"/>
              <a:t>In (R4-1814597) raised the concern that in the current RAN4 spec there is ambiguity on whether or not channel spacing remains unchanged during SCS reconfiguration.</a:t>
            </a:r>
          </a:p>
          <a:p>
            <a:endParaRPr lang="en-US" sz="2400" dirty="0" smtClean="0"/>
          </a:p>
          <a:p>
            <a:endParaRPr lang="en-US" sz="2400" dirty="0"/>
          </a:p>
          <a:p>
            <a:endParaRPr lang="de-DE" sz="1800" dirty="0" smtClean="0"/>
          </a:p>
          <a:p>
            <a:endParaRPr lang="de-DE" sz="1800" dirty="0"/>
          </a:p>
          <a:p>
            <a:endParaRPr lang="de-DE" sz="2000" dirty="0" smtClean="0"/>
          </a:p>
          <a:p>
            <a:endParaRPr lang="de-DE" sz="2000" dirty="0" smtClean="0"/>
          </a:p>
          <a:p>
            <a:endParaRPr lang="de-DE" sz="2000" dirty="0"/>
          </a:p>
          <a:p>
            <a:endParaRPr lang="de-DE" sz="2000" dirty="0" smtClean="0"/>
          </a:p>
          <a:p>
            <a:endParaRPr lang="de-DE" sz="2000" dirty="0"/>
          </a:p>
          <a:p>
            <a:endParaRPr lang="de-DE" sz="2000" dirty="0" smtClean="0"/>
          </a:p>
          <a:p>
            <a:endParaRPr lang="de-DE" sz="2000" dirty="0"/>
          </a:p>
          <a:p>
            <a:endParaRPr lang="de-DE" sz="2000" dirty="0" smtClean="0"/>
          </a:p>
          <a:p>
            <a:endParaRPr lang="de-DE" sz="2000" dirty="0" smtClean="0"/>
          </a:p>
          <a:p>
            <a:endParaRPr lang="de-DE" sz="2000" dirty="0"/>
          </a:p>
          <a:p>
            <a:endParaRPr lang="de-DE" sz="2000" dirty="0" smtClean="0"/>
          </a:p>
          <a:p>
            <a:endParaRPr lang="de-DE" sz="2000" dirty="0"/>
          </a:p>
          <a:p>
            <a:endParaRPr lang="de-DE" sz="2000" dirty="0" smtClean="0"/>
          </a:p>
          <a:p>
            <a:endParaRPr lang="de-DE" sz="2000" dirty="0" smtClean="0"/>
          </a:p>
          <a:p>
            <a:pPr marL="0" indent="0">
              <a:buNone/>
            </a:pPr>
            <a:endParaRPr lang="de-DE" dirty="0" smtClean="0"/>
          </a:p>
          <a:p>
            <a:endParaRPr lang="de-DE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52460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</a:t>
            </a:r>
            <a:r>
              <a:rPr lang="en-US" dirty="0"/>
              <a:t>Spacing intra-band </a:t>
            </a:r>
            <a:r>
              <a:rPr lang="en-US" dirty="0" smtClean="0"/>
              <a:t>contiguous CA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Channel spacing should remain fixed when SCS changes. The ARFCN </a:t>
            </a:r>
            <a:r>
              <a:rPr lang="de-DE" dirty="0" smtClean="0"/>
              <a:t>should </a:t>
            </a:r>
            <a:r>
              <a:rPr lang="de-DE" dirty="0"/>
              <a:t>not dynamically change with the </a:t>
            </a:r>
            <a:r>
              <a:rPr lang="de-DE" dirty="0" smtClean="0"/>
              <a:t>SCS signaled </a:t>
            </a:r>
            <a:r>
              <a:rPr lang="de-DE" dirty="0"/>
              <a:t>by </a:t>
            </a:r>
            <a:r>
              <a:rPr lang="en-GB" altLang="zh-CN" dirty="0" err="1" smtClean="0"/>
              <a:t>scs-SpecificCarrierList</a:t>
            </a:r>
            <a:r>
              <a:rPr lang="de-DE" dirty="0" smtClean="0"/>
              <a:t> </a:t>
            </a:r>
            <a:r>
              <a:rPr lang="de-DE" dirty="0"/>
              <a:t>IE defined in TS 38.331.</a:t>
            </a:r>
          </a:p>
          <a:p>
            <a:r>
              <a:rPr lang="de-DE" dirty="0"/>
              <a:t>Propose to capture in </a:t>
            </a:r>
            <a:r>
              <a:rPr lang="de-DE" dirty="0" smtClean="0"/>
              <a:t>TS38.101-1, 38.101-2 with </a:t>
            </a:r>
            <a:r>
              <a:rPr lang="de-DE" dirty="0"/>
              <a:t>the following </a:t>
            </a:r>
            <a:r>
              <a:rPr lang="de-DE" dirty="0" smtClean="0"/>
              <a:t>text:</a:t>
            </a:r>
          </a:p>
          <a:p>
            <a:pPr lvl="1"/>
            <a:r>
              <a:rPr lang="en-GB" sz="2000" i="1" dirty="0" smtClean="0"/>
              <a:t>“where </a:t>
            </a:r>
            <a:r>
              <a:rPr lang="en-GB" sz="2000" i="1" dirty="0" err="1"/>
              <a:t>BW</a:t>
            </a:r>
            <a:r>
              <a:rPr lang="en-GB" sz="2000" i="1" baseline="-25000" dirty="0" err="1"/>
              <a:t>Channel</a:t>
            </a:r>
            <a:r>
              <a:rPr lang="en-GB" sz="2000" i="1" baseline="-25000" dirty="0"/>
              <a:t>(1)</a:t>
            </a:r>
            <a:r>
              <a:rPr lang="en-GB" sz="2000" i="1" dirty="0"/>
              <a:t> and </a:t>
            </a:r>
            <a:r>
              <a:rPr lang="en-GB" sz="2000" i="1" dirty="0" err="1"/>
              <a:t>BW</a:t>
            </a:r>
            <a:r>
              <a:rPr lang="en-GB" sz="2000" i="1" baseline="-25000" dirty="0" err="1"/>
              <a:t>Channel</a:t>
            </a:r>
            <a:r>
              <a:rPr lang="en-GB" sz="2000" i="1" baseline="-25000" dirty="0"/>
              <a:t>(2)</a:t>
            </a:r>
            <a:r>
              <a:rPr lang="en-GB" sz="2000" i="1" dirty="0"/>
              <a:t> are the channel bandwidths of the two respective NR component carriers according to Table 5.3.2-1 with values in </a:t>
            </a:r>
            <a:r>
              <a:rPr lang="en-GB" sz="2000" i="1" dirty="0" err="1"/>
              <a:t>MHz.</a:t>
            </a:r>
            <a:r>
              <a:rPr lang="en-GB" sz="2000" i="1" dirty="0"/>
              <a:t> and the </a:t>
            </a:r>
            <a:r>
              <a:rPr lang="en-GB" sz="2000" i="1" dirty="0" err="1"/>
              <a:t>GB</a:t>
            </a:r>
            <a:r>
              <a:rPr lang="en-GB" sz="2000" i="1" baseline="-25000" dirty="0" err="1"/>
              <a:t>Channel</a:t>
            </a:r>
            <a:r>
              <a:rPr lang="en-GB" sz="2000" i="1" baseline="-25000" dirty="0"/>
              <a:t>(</a:t>
            </a:r>
            <a:r>
              <a:rPr lang="en-GB" sz="2000" i="1" baseline="-25000" dirty="0" err="1"/>
              <a:t>i</a:t>
            </a:r>
            <a:r>
              <a:rPr lang="en-GB" sz="2000" i="1" baseline="-25000" dirty="0"/>
              <a:t>)</a:t>
            </a:r>
            <a:r>
              <a:rPr lang="en-GB" sz="2000" i="1" dirty="0"/>
              <a:t> is the minimum guard band defined in sub-clause 5.3.3, while µ</a:t>
            </a:r>
            <a:r>
              <a:rPr lang="en-GB" sz="2000" i="1" baseline="-25000" dirty="0"/>
              <a:t>1</a:t>
            </a:r>
            <a:r>
              <a:rPr lang="en-GB" sz="2000" i="1" dirty="0"/>
              <a:t> and µ</a:t>
            </a:r>
            <a:r>
              <a:rPr lang="en-GB" sz="2000" i="1" baseline="-25000" dirty="0"/>
              <a:t>2</a:t>
            </a:r>
            <a:r>
              <a:rPr lang="en-GB" sz="2000" i="1" dirty="0"/>
              <a:t> are the subcarrier spacing configurations of the component carriers as defined in TS 38.211</a:t>
            </a:r>
            <a:r>
              <a:rPr lang="en-GB" sz="2000" i="1" dirty="0" smtClean="0"/>
              <a:t>. </a:t>
            </a:r>
            <a:r>
              <a:rPr lang="en-GB" sz="2000" i="1" dirty="0"/>
              <a:t>The channel spacing for intra-band contiguous carrier aggregation can be adjusted to any multiple of least common multiple of channel raster and sub-carrier spacing less than the nominal channel spacing to optimize performance in a particular deployment </a:t>
            </a:r>
            <a:r>
              <a:rPr lang="en-GB" sz="2000" i="1" dirty="0" smtClean="0"/>
              <a:t>scenario </a:t>
            </a:r>
            <a:r>
              <a:rPr lang="en-GB" sz="2000" i="1" dirty="0" smtClean="0">
                <a:solidFill>
                  <a:srgbClr val="FF0000"/>
                </a:solidFill>
              </a:rPr>
              <a:t>and</a:t>
            </a:r>
            <a:r>
              <a:rPr lang="en-GB" sz="2000" i="1" dirty="0" smtClean="0"/>
              <a:t> </a:t>
            </a:r>
            <a:r>
              <a:rPr lang="en-GB" sz="2000" i="1" dirty="0" smtClean="0">
                <a:solidFill>
                  <a:srgbClr val="FF0000"/>
                </a:solidFill>
              </a:rPr>
              <a:t>will not </a:t>
            </a:r>
            <a:r>
              <a:rPr lang="en-GB" sz="2000" i="1" dirty="0">
                <a:solidFill>
                  <a:srgbClr val="FF0000"/>
                </a:solidFill>
              </a:rPr>
              <a:t>dynamically change with the SCS</a:t>
            </a:r>
            <a:r>
              <a:rPr lang="en-GB" sz="2000" i="1" dirty="0" smtClean="0"/>
              <a:t>.”</a:t>
            </a:r>
            <a:endParaRPr lang="en-US" sz="2000" i="1" dirty="0"/>
          </a:p>
          <a:p>
            <a:pPr lvl="1"/>
            <a:endParaRPr lang="de-DE" dirty="0" smtClean="0"/>
          </a:p>
          <a:p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533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</a:t>
            </a:r>
            <a:r>
              <a:rPr lang="en-US" dirty="0"/>
              <a:t>Spacing intra-band </a:t>
            </a:r>
            <a:r>
              <a:rPr lang="en-US" dirty="0" smtClean="0"/>
              <a:t>contiguous CA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Propose </a:t>
            </a:r>
            <a:r>
              <a:rPr lang="de-DE" dirty="0"/>
              <a:t>to capture in </a:t>
            </a:r>
            <a:r>
              <a:rPr lang="de-DE" dirty="0" smtClean="0"/>
              <a:t>TS38.104 with </a:t>
            </a:r>
            <a:r>
              <a:rPr lang="de-DE" dirty="0"/>
              <a:t>the following </a:t>
            </a:r>
            <a:r>
              <a:rPr lang="de-DE" dirty="0" smtClean="0"/>
              <a:t>text:</a:t>
            </a:r>
          </a:p>
          <a:p>
            <a:pPr lvl="1"/>
            <a:r>
              <a:rPr lang="en-GB" sz="2000" i="1" dirty="0" smtClean="0"/>
              <a:t>“where </a:t>
            </a:r>
            <a:r>
              <a:rPr lang="en-GB" sz="2000" i="1" dirty="0" err="1"/>
              <a:t>BW</a:t>
            </a:r>
            <a:r>
              <a:rPr lang="en-GB" sz="2000" i="1" baseline="-25000" dirty="0" err="1"/>
              <a:t>Channel</a:t>
            </a:r>
            <a:r>
              <a:rPr lang="en-GB" sz="2000" i="1" baseline="-25000" dirty="0"/>
              <a:t>(1)</a:t>
            </a:r>
            <a:r>
              <a:rPr lang="en-GB" sz="2000" i="1" dirty="0"/>
              <a:t> and </a:t>
            </a:r>
            <a:r>
              <a:rPr lang="en-GB" sz="2000" i="1" dirty="0" err="1"/>
              <a:t>BW</a:t>
            </a:r>
            <a:r>
              <a:rPr lang="en-GB" sz="2000" i="1" baseline="-25000" dirty="0" err="1"/>
              <a:t>Channel</a:t>
            </a:r>
            <a:r>
              <a:rPr lang="en-GB" sz="2000" i="1" baseline="-25000" dirty="0"/>
              <a:t>(2)</a:t>
            </a:r>
            <a:r>
              <a:rPr lang="en-GB" sz="2000" i="1" dirty="0"/>
              <a:t> are the channel bandwidths of the two respective NR component carriers according to Table 5.3.2-1 with values in </a:t>
            </a:r>
            <a:r>
              <a:rPr lang="en-GB" sz="2000" i="1" dirty="0" err="1"/>
              <a:t>MHz.</a:t>
            </a:r>
            <a:r>
              <a:rPr lang="en-GB" sz="2000" i="1" dirty="0"/>
              <a:t> and the </a:t>
            </a:r>
            <a:r>
              <a:rPr lang="en-GB" sz="2000" i="1" dirty="0" err="1"/>
              <a:t>GB</a:t>
            </a:r>
            <a:r>
              <a:rPr lang="en-GB" sz="2000" i="1" baseline="-25000" dirty="0" err="1"/>
              <a:t>Channel</a:t>
            </a:r>
            <a:r>
              <a:rPr lang="en-GB" sz="2000" i="1" baseline="-25000" dirty="0"/>
              <a:t>(</a:t>
            </a:r>
            <a:r>
              <a:rPr lang="en-GB" sz="2000" i="1" baseline="-25000" dirty="0" err="1"/>
              <a:t>i</a:t>
            </a:r>
            <a:r>
              <a:rPr lang="en-GB" sz="2000" i="1" baseline="-25000" dirty="0"/>
              <a:t>)</a:t>
            </a:r>
            <a:r>
              <a:rPr lang="en-GB" sz="2000" i="1" dirty="0"/>
              <a:t> is the minimum guard band defined in sub-clause 5.3.3, while µ</a:t>
            </a:r>
            <a:r>
              <a:rPr lang="en-GB" sz="2000" i="1" baseline="-25000" dirty="0"/>
              <a:t>1</a:t>
            </a:r>
            <a:r>
              <a:rPr lang="en-GB" sz="2000" i="1" dirty="0"/>
              <a:t> and µ</a:t>
            </a:r>
            <a:r>
              <a:rPr lang="en-GB" sz="2000" i="1" baseline="-25000" dirty="0"/>
              <a:t>2</a:t>
            </a:r>
            <a:r>
              <a:rPr lang="en-GB" sz="2000" i="1" dirty="0"/>
              <a:t> are the subcarrier spacing configurations of the component carriers as defined in TS 38.211</a:t>
            </a:r>
            <a:r>
              <a:rPr lang="en-GB" sz="2000" i="1" dirty="0" smtClean="0"/>
              <a:t>. </a:t>
            </a:r>
            <a:r>
              <a:rPr lang="en-GB" sz="2000" i="1" dirty="0"/>
              <a:t>The channel spacing for intra-band contiguous carrier aggregation can be adjusted to any multiple of least common multiple of channel raster and sub-carrier spacing less than the nominal channel spacing to optimize performance in a particular deployment </a:t>
            </a:r>
            <a:r>
              <a:rPr lang="en-GB" sz="2000" i="1" dirty="0" smtClean="0"/>
              <a:t>scenario </a:t>
            </a:r>
            <a:r>
              <a:rPr lang="en-GB" sz="2000" i="1" dirty="0" smtClean="0">
                <a:solidFill>
                  <a:srgbClr val="FF0000"/>
                </a:solidFill>
              </a:rPr>
              <a:t>and</a:t>
            </a:r>
            <a:r>
              <a:rPr lang="en-GB" sz="2000" i="1" dirty="0" smtClean="0"/>
              <a:t> </a:t>
            </a:r>
            <a:r>
              <a:rPr lang="en-GB" sz="2000" i="1" dirty="0" smtClean="0">
                <a:solidFill>
                  <a:srgbClr val="FF0000"/>
                </a:solidFill>
              </a:rPr>
              <a:t>shall not </a:t>
            </a:r>
            <a:r>
              <a:rPr lang="en-GB" sz="2000" i="1" dirty="0">
                <a:solidFill>
                  <a:srgbClr val="FF0000"/>
                </a:solidFill>
              </a:rPr>
              <a:t>dynamically change with the SCS</a:t>
            </a:r>
            <a:r>
              <a:rPr lang="en-GB" sz="2000" i="1" dirty="0" smtClean="0"/>
              <a:t>.”</a:t>
            </a:r>
            <a:endParaRPr lang="en-US" sz="2000" i="1" dirty="0"/>
          </a:p>
          <a:p>
            <a:pPr lvl="1"/>
            <a:endParaRPr lang="de-DE" dirty="0" smtClean="0"/>
          </a:p>
          <a:p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208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6772</TotalTime>
  <Words>324</Words>
  <Application>Microsoft Office PowerPoint</Application>
  <PresentationFormat>Widescreen</PresentationFormat>
  <Paragraphs>38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等线</vt:lpstr>
      <vt:lpstr>Office Theme</vt:lpstr>
      <vt:lpstr>WF on channel spacing for intra-band contiguous CA </vt:lpstr>
      <vt:lpstr>Background</vt:lpstr>
      <vt:lpstr>Channel Spacing intra-band contiguous CA (1)</vt:lpstr>
      <vt:lpstr>Channel Spacing intra-band contiguous CA (2)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keywords>CTPClassification=CTP_NT</cp:keywords>
  <cp:lastModifiedBy>Priale, Camila</cp:lastModifiedBy>
  <cp:revision>289</cp:revision>
  <dcterms:created xsi:type="dcterms:W3CDTF">2017-02-13T09:47:42Z</dcterms:created>
  <dcterms:modified xsi:type="dcterms:W3CDTF">2018-11-16T19:22:35Z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  <property fmtid="{D5CDD505-2E9C-101B-9397-08002B2CF9AE}" pid="9" name="TitusGUID">
    <vt:lpwstr>cf705a2a-9bf5-4a54-abdc-36d4ccf4d62f</vt:lpwstr>
  </property>
  <property fmtid="{D5CDD505-2E9C-101B-9397-08002B2CF9AE}" pid="10" name="CTP_TimeStamp">
    <vt:lpwstr>2018-11-16 19:22:35Z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</Properties>
</file>