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sldIdLst>
    <p:sldId id="256" r:id="rId5"/>
    <p:sldId id="380" r:id="rId6"/>
    <p:sldId id="395" r:id="rId7"/>
    <p:sldId id="401" r:id="rId8"/>
    <p:sldId id="402" r:id="rId9"/>
    <p:sldId id="403" r:id="rId10"/>
    <p:sldId id="397" r:id="rId11"/>
    <p:sldId id="399" r:id="rId12"/>
    <p:sldId id="400"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14" autoAdjust="0"/>
    <p:restoredTop sz="87234" autoAdjust="0"/>
  </p:normalViewPr>
  <p:slideViewPr>
    <p:cSldViewPr>
      <p:cViewPr varScale="1">
        <p:scale>
          <a:sx n="86" d="100"/>
          <a:sy n="86" d="100"/>
        </p:scale>
        <p:origin x="1637" y="53"/>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1" d="100"/>
          <a:sy n="51" d="100"/>
        </p:scale>
        <p:origin x="262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16.11.2018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‹Nr.›</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‹Nr.›</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‹Nr.›</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‹Nr.›</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‹Nr.›</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‹Nr.›</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‹Nr.›</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11/16/2018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‹Nr.›</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11/16/2018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‹Nr.›</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11/16/2018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‹Nr.›</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‹Nr.›</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‹Nr.›</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11/16/2018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‹Nr.›</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www.gsma.com/newsroom/wp-content/uploads/TS-24-v3-01.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579120" y="2121281"/>
            <a:ext cx="7924800" cy="1963738"/>
          </a:xfrm>
        </p:spPr>
        <p:txBody>
          <a:bodyPr/>
          <a:lstStyle/>
          <a:p>
            <a:pPr eaLnBrk="1" hangingPunct="1"/>
            <a:r>
              <a:rPr lang="en-GB" dirty="0"/>
              <a:t>WF on 2Rx exception for NR vehicle UE</a:t>
            </a:r>
            <a:endParaRPr lang="en-GB" altLang="en-US" sz="4000" dirty="0"/>
          </a:p>
        </p:txBody>
      </p:sp>
      <p:sp>
        <p:nvSpPr>
          <p:cNvPr id="3075" name="Subtitle 2"/>
          <p:cNvSpPr>
            <a:spLocks noGrp="1"/>
          </p:cNvSpPr>
          <p:nvPr>
            <p:ph type="subTitle" idx="1"/>
          </p:nvPr>
        </p:nvSpPr>
        <p:spPr>
          <a:xfrm>
            <a:off x="548640" y="4343400"/>
            <a:ext cx="7924800" cy="410781"/>
          </a:xfrm>
        </p:spPr>
        <p:txBody>
          <a:bodyPr/>
          <a:lstStyle/>
          <a:p>
            <a:pPr eaLnBrk="1" hangingPunct="1"/>
            <a:r>
              <a:rPr lang="en-US" altLang="en-US" sz="2800" dirty="0" smtClean="0">
                <a:solidFill>
                  <a:schemeClr val="tx1"/>
                </a:solidFill>
              </a:rPr>
              <a:t>SAMSUNG, LG </a:t>
            </a:r>
            <a:r>
              <a:rPr lang="en-US" altLang="en-US" sz="2800" dirty="0">
                <a:solidFill>
                  <a:schemeClr val="tx1"/>
                </a:solidFill>
              </a:rPr>
              <a:t>Electronics, </a:t>
            </a:r>
            <a:r>
              <a:rPr lang="en-US" altLang="en-US" sz="2800" dirty="0" smtClean="0">
                <a:solidFill>
                  <a:schemeClr val="tx1"/>
                </a:solidFill>
              </a:rPr>
              <a:t>Volkswagen AG</a:t>
            </a:r>
            <a:endParaRPr lang="en-US" altLang="en-US" sz="2800" dirty="0">
              <a:solidFill>
                <a:srgbClr val="FF0000"/>
              </a:solidFill>
            </a:endParaRPr>
          </a:p>
        </p:txBody>
      </p:sp>
      <p:sp>
        <p:nvSpPr>
          <p:cNvPr id="3076" name="TextBox 3"/>
          <p:cNvSpPr txBox="1">
            <a:spLocks noChangeArrowheads="1"/>
          </p:cNvSpPr>
          <p:nvPr/>
        </p:nvSpPr>
        <p:spPr bwMode="auto">
          <a:xfrm>
            <a:off x="24414" y="323850"/>
            <a:ext cx="501631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a:t>
            </a:r>
            <a:r>
              <a:rPr lang="en-US" altLang="zh-CN" sz="1800" b="1" dirty="0" smtClean="0"/>
              <a:t>WG4 #89 Meeting</a:t>
            </a:r>
          </a:p>
          <a:p>
            <a:pPr>
              <a:buNone/>
            </a:pPr>
            <a:r>
              <a:rPr lang="en-GB" sz="1800" b="1" dirty="0" smtClean="0"/>
              <a:t>Spokane</a:t>
            </a:r>
            <a:r>
              <a:rPr lang="en-GB" sz="1800" b="1" dirty="0"/>
              <a:t>, Washington, U.S., 12th – 16th Nov., 2018</a:t>
            </a:r>
            <a:r>
              <a:rPr lang="it-IT" sz="1800" b="1" dirty="0" smtClean="0"/>
              <a:t/>
            </a:r>
            <a:br>
              <a:rPr lang="it-IT" sz="1800" b="1" dirty="0" smtClean="0"/>
            </a:br>
            <a:r>
              <a:rPr lang="en-US" altLang="zh-CN" sz="1800" b="1" dirty="0" smtClean="0"/>
              <a:t>Agenda Item: </a:t>
            </a:r>
            <a:r>
              <a:rPr lang="en-GB" altLang="zh-CN" sz="1800" b="1" dirty="0" smtClean="0"/>
              <a:t>10.3.2</a:t>
            </a:r>
            <a:endParaRPr lang="en-US" altLang="zh-CN" sz="1800" b="1" dirty="0">
              <a:solidFill>
                <a:srgbClr val="FF0000"/>
              </a:solidFill>
            </a:endParaRPr>
          </a:p>
        </p:txBody>
      </p:sp>
      <p:sp>
        <p:nvSpPr>
          <p:cNvPr id="3077" name="TextBox 4"/>
          <p:cNvSpPr txBox="1">
            <a:spLocks noChangeArrowheads="1"/>
          </p:cNvSpPr>
          <p:nvPr/>
        </p:nvSpPr>
        <p:spPr bwMode="auto">
          <a:xfrm>
            <a:off x="7724391"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GB" altLang="zh-CN" sz="1800" b="1" dirty="0" smtClean="0">
                <a:solidFill>
                  <a:srgbClr val="0070C0"/>
                </a:solidFill>
              </a:rPr>
              <a:t>R4-1816650</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8153400" cy="2533650"/>
          </a:xfrm>
        </p:spPr>
        <p:txBody>
          <a:bodyPr/>
          <a:lstStyle/>
          <a:p>
            <a:r>
              <a:rPr lang="en-US" dirty="0" smtClean="0"/>
              <a:t>1. Conclusion on Coverage analysis and </a:t>
            </a:r>
            <a:r>
              <a:rPr lang="en-GB" altLang="en-US" dirty="0" smtClean="0"/>
              <a:t>Link budget </a:t>
            </a:r>
            <a:r>
              <a:rPr lang="en-GB" altLang="en-US" dirty="0"/>
              <a:t>simulation </a:t>
            </a:r>
            <a:r>
              <a:rPr lang="en-GB" altLang="en-US" dirty="0" smtClean="0"/>
              <a:t>assumptions</a:t>
            </a:r>
            <a:endParaRPr lang="en-US" dirty="0"/>
          </a:p>
        </p:txBody>
      </p:sp>
    </p:spTree>
    <p:extLst>
      <p:ext uri="{BB962C8B-B14F-4D97-AF65-F5344CB8AC3E}">
        <p14:creationId xmlns:p14="http://schemas.microsoft.com/office/powerpoint/2010/main" val="2330886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8229600" cy="258762"/>
          </a:xfrm>
        </p:spPr>
        <p:txBody>
          <a:bodyPr/>
          <a:lstStyle/>
          <a:p>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Agreement 1: </a:t>
            </a:r>
            <a:r>
              <a:rPr lang="en-US" sz="2000" dirty="0" smtClean="0">
                <a:highlight>
                  <a:srgbClr val="00FF00"/>
                </a:highlight>
                <a:latin typeface="Arial" panose="020B0604020202020204" pitchFamily="34" charset="0"/>
                <a:ea typeface="Malgun Gothic" panose="020B0503020000020004" pitchFamily="34" charset="-127"/>
                <a:cs typeface="Arial" panose="020B0604020202020204" pitchFamily="34" charset="0"/>
              </a:rPr>
              <a:t>Table 1. Parameter </a:t>
            </a: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for Link Budget Evaluation</a:t>
            </a:r>
          </a:p>
        </p:txBody>
      </p:sp>
      <p:graphicFrame>
        <p:nvGraphicFramePr>
          <p:cNvPr id="4" name="표 3"/>
          <p:cNvGraphicFramePr>
            <a:graphicFrameLocks noGrp="1"/>
          </p:cNvGraphicFramePr>
          <p:nvPr>
            <p:extLst>
              <p:ext uri="{D42A27DB-BD31-4B8C-83A1-F6EECF244321}">
                <p14:modId xmlns:p14="http://schemas.microsoft.com/office/powerpoint/2010/main" val="3114372459"/>
              </p:ext>
            </p:extLst>
          </p:nvPr>
        </p:nvGraphicFramePr>
        <p:xfrm>
          <a:off x="348343" y="685800"/>
          <a:ext cx="8458200" cy="5061124"/>
        </p:xfrm>
        <a:graphic>
          <a:graphicData uri="http://schemas.openxmlformats.org/drawingml/2006/table">
            <a:tbl>
              <a:tblPr/>
              <a:tblGrid>
                <a:gridCol w="870347">
                  <a:extLst>
                    <a:ext uri="{9D8B030D-6E8A-4147-A177-3AD203B41FA5}">
                      <a16:colId xmlns:a16="http://schemas.microsoft.com/office/drawing/2014/main" val="20000"/>
                    </a:ext>
                  </a:extLst>
                </a:gridCol>
                <a:gridCol w="1637837">
                  <a:extLst>
                    <a:ext uri="{9D8B030D-6E8A-4147-A177-3AD203B41FA5}">
                      <a16:colId xmlns:a16="http://schemas.microsoft.com/office/drawing/2014/main" val="20001"/>
                    </a:ext>
                  </a:extLst>
                </a:gridCol>
                <a:gridCol w="1487504">
                  <a:extLst>
                    <a:ext uri="{9D8B030D-6E8A-4147-A177-3AD203B41FA5}">
                      <a16:colId xmlns:a16="http://schemas.microsoft.com/office/drawing/2014/main" val="20002"/>
                    </a:ext>
                  </a:extLst>
                </a:gridCol>
                <a:gridCol w="1487504">
                  <a:extLst>
                    <a:ext uri="{9D8B030D-6E8A-4147-A177-3AD203B41FA5}">
                      <a16:colId xmlns:a16="http://schemas.microsoft.com/office/drawing/2014/main" val="20003"/>
                    </a:ext>
                  </a:extLst>
                </a:gridCol>
                <a:gridCol w="1487504">
                  <a:extLst>
                    <a:ext uri="{9D8B030D-6E8A-4147-A177-3AD203B41FA5}">
                      <a16:colId xmlns:a16="http://schemas.microsoft.com/office/drawing/2014/main" val="20004"/>
                    </a:ext>
                  </a:extLst>
                </a:gridCol>
                <a:gridCol w="1487504">
                  <a:extLst>
                    <a:ext uri="{9D8B030D-6E8A-4147-A177-3AD203B41FA5}">
                      <a16:colId xmlns:a16="http://schemas.microsoft.com/office/drawing/2014/main" val="20005"/>
                    </a:ext>
                  </a:extLst>
                </a:gridCol>
              </a:tblGrid>
              <a:tr h="494366">
                <a:tc gridSpan="2">
                  <a:txBody>
                    <a:bodyPr/>
                    <a:lstStyle/>
                    <a:p>
                      <a:pPr algn="ctr" fontAlgn="ctr"/>
                      <a:r>
                        <a:rPr lang="ko-KR" altLang="en-US" sz="1000" b="0" i="0" u="none" strike="noStrike" dirty="0">
                          <a:solidFill>
                            <a:srgbClr val="00B050"/>
                          </a:solidFill>
                          <a:effectLst/>
                          <a:latin typeface="Arial" panose="020B0604020202020204" pitchFamily="34" charset="0"/>
                          <a:ea typeface="맑은 고딕" panose="020B0503020000020004" pitchFamily="50" charset="-127"/>
                        </a:rPr>
                        <a:t>　</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Outdoor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(Passenger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Holding browsing)</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 HHUE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(Dash board)</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 VUE</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42138">
                <a:tc gridSpan="2">
                  <a:txBody>
                    <a:bodyPr/>
                    <a:lstStyle/>
                    <a:p>
                      <a:pPr algn="ctr" fontAlgn="ct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a:solidFill>
                            <a:srgbClr val="00B050"/>
                          </a:solidFill>
                          <a:effectLst/>
                          <a:latin typeface="Arial" panose="020B0604020202020204" pitchFamily="34" charset="0"/>
                          <a:ea typeface="맑은 고딕" panose="020B0503020000020004" pitchFamily="50" charset="-127"/>
                        </a:rPr>
                        <a:t>Configuration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4Rx/2Tx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2Rx/2Tx</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2138">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Antanna</a:t>
                      </a:r>
                      <a:r>
                        <a:rPr lang="en-US" sz="1000" b="0" i="0" u="none" strike="noStrike" dirty="0">
                          <a:solidFill>
                            <a:srgbClr val="00B050"/>
                          </a:solidFill>
                          <a:effectLst/>
                          <a:latin typeface="Arial" panose="020B0604020202020204" pitchFamily="34" charset="0"/>
                          <a:ea typeface="맑은 고딕" panose="020B0503020000020004" pitchFamily="50" charset="-127"/>
                        </a:rPr>
                        <a:t> Gain</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1</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18</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r h="332940">
                <a:tc rowSpan="3">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smtClean="0">
                          <a:solidFill>
                            <a:srgbClr val="00B050"/>
                          </a:solidFill>
                          <a:effectLst/>
                          <a:latin typeface="Arial" panose="020B0604020202020204" pitchFamily="34" charset="0"/>
                          <a:ea typeface="맑은 고딕" panose="020B0503020000020004" pitchFamily="50" charset="-127"/>
                        </a:rPr>
                        <a:t>Antenna</a:t>
                      </a:r>
                      <a:r>
                        <a:rPr lang="en-US" sz="1000" b="0" i="0" u="none" strike="noStrike" dirty="0">
                          <a:solidFill>
                            <a:srgbClr val="00B050"/>
                          </a:solidFill>
                          <a:effectLst/>
                          <a:latin typeface="Arial" panose="020B0604020202020204" pitchFamily="34" charset="0"/>
                          <a:ea typeface="맑은 고딕" panose="020B0503020000020004" pitchFamily="50" charset="-127"/>
                        </a:rPr>
                        <a:t/>
                      </a:r>
                      <a:br>
                        <a:rPr lang="en-US" sz="1000" b="0" i="0" u="none" strike="noStrike" dirty="0">
                          <a:solidFill>
                            <a:srgbClr val="00B050"/>
                          </a:solidFill>
                          <a:effectLst/>
                          <a:latin typeface="Arial" panose="020B0604020202020204" pitchFamily="34" charset="0"/>
                          <a:ea typeface="맑은 고딕" panose="020B0503020000020004" pitchFamily="50" charset="-127"/>
                        </a:rPr>
                      </a:br>
                      <a:r>
                        <a:rPr lang="en-US" sz="1000" b="0" i="0" u="none" strike="noStrike" dirty="0">
                          <a:solidFill>
                            <a:srgbClr val="00B050"/>
                          </a:solidFill>
                          <a:effectLst/>
                          <a:latin typeface="Arial" panose="020B0604020202020204" pitchFamily="34" charset="0"/>
                          <a:ea typeface="맑은 고딕" panose="020B0503020000020004" pitchFamily="50" charset="-127"/>
                        </a:rPr>
                        <a:t>Gain</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Antenna </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system gain per element</a:t>
                      </a:r>
                      <a:r>
                        <a:rPr lang="en-US" sz="1000" b="0" i="0" u="none" strike="noStrike" baseline="0"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baseline="30000" dirty="0" smtClean="0">
                          <a:solidFill>
                            <a:srgbClr val="00B050"/>
                          </a:solidFill>
                          <a:effectLst/>
                          <a:latin typeface="Arial" panose="020B0604020202020204" pitchFamily="34" charset="0"/>
                          <a:ea typeface="맑은 고딕" panose="020B0503020000020004" pitchFamily="50" charset="-127"/>
                        </a:rPr>
                        <a:t>2</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 </a:t>
                      </a:r>
                      <a:r>
                        <a:rPr lang="en-US" sz="1000" b="0" i="0" u="none" strike="noStrike" dirty="0">
                          <a:solidFill>
                            <a:srgbClr val="00B050"/>
                          </a:solidFill>
                          <a:effectLst/>
                          <a:latin typeface="Arial" panose="020B0604020202020204" pitchFamily="34" charset="0"/>
                          <a:ea typeface="맑은 고딕" panose="020B0503020000020004" pitchFamily="50" charset="-127"/>
                        </a:rPr>
                        <a:t>[</a:t>
                      </a:r>
                      <a:r>
                        <a:rPr lang="en-US" sz="1000" b="0" i="0" u="none" strike="noStrike" dirty="0" err="1" smtClean="0">
                          <a:solidFill>
                            <a:srgbClr val="00B050"/>
                          </a:solidFill>
                          <a:effectLst/>
                          <a:latin typeface="Arial" panose="020B0604020202020204" pitchFamily="34" charset="0"/>
                          <a:ea typeface="맑은 고딕" panose="020B0503020000020004" pitchFamily="50" charset="-127"/>
                        </a:rPr>
                        <a:t>dBi</a:t>
                      </a:r>
                      <a:r>
                        <a:rPr lang="en-US" sz="1000" b="0" i="0" u="none" strike="noStrike" dirty="0" smtClean="0">
                          <a:solidFill>
                            <a:srgbClr val="00B050"/>
                          </a:solidFill>
                          <a:effectLst/>
                          <a:latin typeface="Arial" panose="020B0604020202020204" pitchFamily="34" charset="0"/>
                          <a:ea typeface="맑은 고딕" panose="020B0503020000020004" pitchFamily="50" charset="-127"/>
                        </a:rPr>
                        <a:t>]</a:t>
                      </a:r>
                      <a:endParaRPr lang="en-US"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-4.5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47283">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Penetration Loss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3</a:t>
                      </a:r>
                      <a:r>
                        <a:rPr lang="en-US" sz="1000" b="0" i="0" u="none" strike="noStrike" dirty="0">
                          <a:solidFill>
                            <a:srgbClr val="00B050"/>
                          </a:solidFill>
                          <a:effectLst/>
                          <a:latin typeface="Arial" panose="020B0604020202020204" pitchFamily="34" charset="0"/>
                          <a:ea typeface="맑은 고딕" panose="020B0503020000020004" pitchFamily="50" charset="-127"/>
                        </a:rPr>
                        <a:t>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9</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0</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4"/>
                  </a:ext>
                </a:extLst>
              </a:tr>
              <a:tr h="298362">
                <a:tc vMerge="1">
                  <a:txBody>
                    <a:bodyPr/>
                    <a:lstStyle/>
                    <a:p>
                      <a:endParaRPr lang="en-GB"/>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Total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9.5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-7.5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kern="1200" baseline="0" dirty="0">
                          <a:solidFill>
                            <a:srgbClr val="C00000"/>
                          </a:solidFill>
                          <a:effectLst/>
                          <a:latin typeface="Arial" panose="020B0604020202020204" pitchFamily="34" charset="0"/>
                          <a:ea typeface="맑은 고딕" panose="020B0503020000020004" pitchFamily="50" charset="-127"/>
                          <a:cs typeface="+mn-cs"/>
                        </a:rPr>
                        <a:t>-</a:t>
                      </a:r>
                      <a:r>
                        <a:rPr lang="en-US" altLang="ko-KR" sz="1000" b="0" i="0" u="none" strike="dblStrike" kern="1200" baseline="0" dirty="0" smtClean="0">
                          <a:solidFill>
                            <a:srgbClr val="C00000"/>
                          </a:solidFill>
                          <a:effectLst/>
                          <a:latin typeface="Arial" panose="020B0604020202020204" pitchFamily="34" charset="0"/>
                          <a:ea typeface="맑은 고딕" panose="020B0503020000020004" pitchFamily="50" charset="-127"/>
                          <a:cs typeface="+mn-cs"/>
                        </a:rPr>
                        <a:t>18.5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-16.5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dblStrike" baseline="0" dirty="0">
                          <a:solidFill>
                            <a:srgbClr val="C00000"/>
                          </a:solidFill>
                          <a:effectLst/>
                          <a:latin typeface="Arial" panose="020B0604020202020204" pitchFamily="34" charset="0"/>
                          <a:ea typeface="맑은 고딕" panose="020B0503020000020004" pitchFamily="50" charset="-127"/>
                        </a:rPr>
                        <a:t>-</a:t>
                      </a:r>
                      <a:r>
                        <a:rPr lang="en-US" altLang="ko-KR" sz="1000" b="0" i="0" u="none" strike="dblStrike" baseline="0" dirty="0" smtClean="0">
                          <a:solidFill>
                            <a:srgbClr val="C00000"/>
                          </a:solidFill>
                          <a:effectLst/>
                          <a:latin typeface="Arial" panose="020B0604020202020204" pitchFamily="34" charset="0"/>
                          <a:ea typeface="맑은 고딕" panose="020B0503020000020004" pitchFamily="50" charset="-127"/>
                        </a:rPr>
                        <a:t>15.5   </a:t>
                      </a:r>
                    </a:p>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-13.5</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60990480"/>
                  </a:ext>
                </a:extLst>
              </a:tr>
              <a:tr h="242138">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Fading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9</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6"/>
                  </a:ext>
                </a:extLst>
              </a:tr>
              <a:tr h="298362">
                <a:tc grid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Interference Margin [dB]</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3</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dblStrike" baseline="0" dirty="0" smtClean="0">
                          <a:solidFill>
                            <a:srgbClr val="FF0000"/>
                          </a:solidFill>
                          <a:effectLst/>
                          <a:latin typeface="Arial" panose="020B0604020202020204" pitchFamily="34" charset="0"/>
                          <a:ea typeface="맑은 고딕" panose="020B0503020000020004" pitchFamily="50" charset="-127"/>
                        </a:rPr>
                        <a:t>[3] </a:t>
                      </a:r>
                    </a:p>
                    <a:p>
                      <a:pPr algn="ctr" fontAlgn="ct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endParaRPr lang="en-US" altLang="ko-KR" sz="1000" b="0" i="0" u="none" strike="noStrike" baseline="0" dirty="0">
                        <a:solidFill>
                          <a:srgbClr val="FF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dblStrike" kern="1200" baseline="0" dirty="0" smtClean="0">
                          <a:solidFill>
                            <a:srgbClr val="FF0000"/>
                          </a:solidFill>
                          <a:effectLst/>
                          <a:latin typeface="Arial" panose="020B0604020202020204" pitchFamily="34" charset="0"/>
                          <a:ea typeface="맑은 고딕" panose="020B0503020000020004" pitchFamily="50" charset="-127"/>
                          <a:cs typeface="+mn-cs"/>
                        </a:rPr>
                        <a:t>[3] </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ko-KR" sz="1000" b="0" i="0" u="none" strike="noStrike" baseline="0" dirty="0" smtClean="0">
                          <a:solidFill>
                            <a:srgbClr val="FF0000"/>
                          </a:solidFill>
                          <a:effectLst/>
                          <a:latin typeface="Arial" panose="020B0604020202020204" pitchFamily="34" charset="0"/>
                          <a:ea typeface="맑은 고딕" panose="020B0503020000020004" pitchFamily="50" charset="-127"/>
                        </a:rPr>
                        <a:t>0.5</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altLang="ko-KR" sz="1000" b="0" i="0" u="none" strike="noStrike" dirty="0" smtClean="0">
                          <a:solidFill>
                            <a:srgbClr val="00B050"/>
                          </a:solidFill>
                          <a:effectLst/>
                          <a:latin typeface="Arial" panose="020B0604020202020204" pitchFamily="34" charset="0"/>
                          <a:ea typeface="맑은 고딕" panose="020B0503020000020004" pitchFamily="50" charset="-127"/>
                        </a:rPr>
                        <a:t>3</a:t>
                      </a:r>
                      <a:endParaRPr lang="en-US" altLang="ko-KR" sz="1000" b="0" i="0" u="none" strike="noStrike" dirty="0">
                        <a:solidFill>
                          <a:srgbClr val="00B05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7"/>
                  </a:ext>
                </a:extLst>
              </a:tr>
              <a:tr h="242138">
                <a:tc rowSpan="2">
                  <a:txBody>
                    <a:bodyPr/>
                    <a:lstStyle/>
                    <a:p>
                      <a:pPr algn="ctr" fontAlgn="ctr"/>
                      <a:r>
                        <a:rPr lang="en-US" sz="1000" b="0" i="0" u="none" strike="noStrike" dirty="0">
                          <a:solidFill>
                            <a:srgbClr val="00B050"/>
                          </a:solidFill>
                          <a:effectLst/>
                          <a:latin typeface="Arial" panose="020B0604020202020204" pitchFamily="34" charset="0"/>
                          <a:ea typeface="맑은 고딕" panose="020B0503020000020004" pitchFamily="50" charset="-127"/>
                        </a:rPr>
                        <a:t>DL</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BS </a:t>
                      </a:r>
                      <a:r>
                        <a:rPr lang="en-US" sz="1000" b="0" i="0" u="none" strike="noStrike" dirty="0" err="1">
                          <a:solidFill>
                            <a:srgbClr val="00B050"/>
                          </a:solidFill>
                          <a:effectLst/>
                          <a:latin typeface="Arial" panose="020B0604020202020204" pitchFamily="34" charset="0"/>
                          <a:ea typeface="맑은 고딕" panose="020B0503020000020004" pitchFamily="50" charset="-127"/>
                        </a:rPr>
                        <a:t>Tx</a:t>
                      </a:r>
                      <a:r>
                        <a:rPr lang="en-US" sz="1000" b="0" i="0" u="none" strike="noStrike" dirty="0">
                          <a:solidFill>
                            <a:srgbClr val="00B050"/>
                          </a:solidFill>
                          <a:effectLst/>
                          <a:latin typeface="Arial" panose="020B0604020202020204" pitchFamily="34" charset="0"/>
                          <a:ea typeface="맑은 고딕" panose="020B0503020000020004" pitchFamily="50" charset="-127"/>
                        </a:rPr>
                        <a:t> Power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46</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8"/>
                  </a:ext>
                </a:extLst>
              </a:tr>
              <a:tr h="242138">
                <a:tc vMerge="1">
                  <a:txBody>
                    <a:bodyPr/>
                    <a:lstStyle/>
                    <a:p>
                      <a:pPr latinLnBrk="1"/>
                      <a:endParaRPr lang="ko-KR" altLang="en-US"/>
                    </a:p>
                  </a:txBody>
                  <a:tcPr/>
                </a:tc>
                <a:tc>
                  <a:txBody>
                    <a:bodyPr/>
                    <a:lstStyle/>
                    <a:p>
                      <a:pPr algn="l" fontAlgn="ctr"/>
                      <a:r>
                        <a:rPr lang="en-US" sz="1000" b="0" i="0" u="none" strike="noStrike" dirty="0">
                          <a:solidFill>
                            <a:srgbClr val="00B050"/>
                          </a:solidFill>
                          <a:effectLst/>
                          <a:latin typeface="Arial" panose="020B0604020202020204" pitchFamily="34" charset="0"/>
                          <a:ea typeface="맑은 고딕" panose="020B0503020000020004" pitchFamily="50" charset="-127"/>
                        </a:rPr>
                        <a:t>UE REFSENS</a:t>
                      </a:r>
                      <a:r>
                        <a:rPr lang="en-US" sz="1000" b="0" i="0" u="none" strike="noStrike" baseline="30000" dirty="0">
                          <a:solidFill>
                            <a:srgbClr val="00B050"/>
                          </a:solidFill>
                          <a:effectLst/>
                          <a:latin typeface="Arial" panose="020B0604020202020204" pitchFamily="34" charset="0"/>
                          <a:ea typeface="맑은 고딕" panose="020B0503020000020004" pitchFamily="50" charset="-127"/>
                        </a:rPr>
                        <a:t>4</a:t>
                      </a:r>
                      <a:r>
                        <a:rPr lang="en-US" sz="1000" b="0" i="0" u="none" strike="noStrike" dirty="0">
                          <a:solidFill>
                            <a:srgbClr val="00B050"/>
                          </a:solidFill>
                          <a:effectLst/>
                          <a:latin typeface="Arial" panose="020B0604020202020204" pitchFamily="34" charset="0"/>
                          <a:ea typeface="맑은 고딕" panose="020B0503020000020004" pitchFamily="50" charset="-127"/>
                        </a:rPr>
                        <a:t> [</a:t>
                      </a:r>
                      <a:r>
                        <a:rPr lang="en-US" sz="1000" b="0" i="0" u="none" strike="noStrike" dirty="0" err="1">
                          <a:solidFill>
                            <a:srgbClr val="00B050"/>
                          </a:solidFill>
                          <a:effectLst/>
                          <a:latin typeface="Arial" panose="020B0604020202020204" pitchFamily="34" charset="0"/>
                          <a:ea typeface="맑은 고딕" panose="020B0503020000020004" pitchFamily="50" charset="-127"/>
                        </a:rPr>
                        <a:t>dBm</a:t>
                      </a:r>
                      <a:r>
                        <a:rPr lang="en-US" sz="1000" b="0" i="0" u="none" strike="noStrike" dirty="0">
                          <a:solidFill>
                            <a:srgbClr val="00B050"/>
                          </a:solidFill>
                          <a:effectLst/>
                          <a:latin typeface="Arial" panose="020B0604020202020204" pitchFamily="34" charset="0"/>
                          <a:ea typeface="맑은 고딕" panose="020B0503020000020004" pitchFamily="50" charset="-127"/>
                        </a:rPr>
                        <a:t>]</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-87.4</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tc>
                  <a:txBody>
                    <a:bodyPr/>
                    <a:lstStyle/>
                    <a:p>
                      <a:pPr algn="ctr" fontAlgn="ctr"/>
                      <a:r>
                        <a:rPr lang="en-US" altLang="ko-KR" sz="1000" b="0" i="0" u="none" strike="noStrike" dirty="0">
                          <a:solidFill>
                            <a:srgbClr val="00B050"/>
                          </a:solidFill>
                          <a:effectLst/>
                          <a:latin typeface="Arial" panose="020B0604020202020204" pitchFamily="34" charset="0"/>
                          <a:ea typeface="맑은 고딕" panose="020B0503020000020004" pitchFamily="50" charset="-127"/>
                        </a:rPr>
                        <a:t>-84.7</a:t>
                      </a: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9"/>
                  </a:ext>
                </a:extLst>
              </a:tr>
              <a:tr h="1947195">
                <a:tc gridSpan="6">
                  <a:txBody>
                    <a:bodyPr/>
                    <a:lstStyle/>
                    <a:p>
                      <a:pPr algn="l" fontAlgn="ctr"/>
                      <a:r>
                        <a:rPr lang="en-US" sz="1000" b="1" i="0" u="none" strike="noStrike" dirty="0">
                          <a:solidFill>
                            <a:srgbClr val="000000"/>
                          </a:solidFill>
                          <a:effectLst/>
                          <a:latin typeface="Arial" panose="020B0604020202020204" pitchFamily="34" charset="0"/>
                          <a:ea typeface="맑은 고딕" panose="020B0503020000020004" pitchFamily="50" charset="-127"/>
                        </a:rPr>
                        <a:t>Note 1. </a:t>
                      </a:r>
                      <a:r>
                        <a:rPr lang="en-US" sz="1000" b="0" i="0" u="none" strike="noStrike" dirty="0">
                          <a:solidFill>
                            <a:srgbClr val="000000"/>
                          </a:solidFill>
                          <a:effectLst/>
                          <a:latin typeface="Arial" panose="020B0604020202020204" pitchFamily="34" charset="0"/>
                          <a:ea typeface="맑은 고딕" panose="020B0503020000020004" pitchFamily="50" charset="-127"/>
                        </a:rPr>
                        <a:t>E/// proposed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during</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AH</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2.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Antenna system gain per element</a:t>
                      </a:r>
                      <a:r>
                        <a:rPr lang="en-US" sz="1000" b="0" i="0" u="none" strike="noStrike" baseline="0" dirty="0" smtClean="0">
                          <a:solidFill>
                            <a:srgbClr val="000000"/>
                          </a:solidFill>
                          <a:effectLst/>
                          <a:latin typeface="Arial" panose="020B0604020202020204" pitchFamily="34" charset="0"/>
                          <a:ea typeface="맑은 고딕" panose="020B0503020000020004" pitchFamily="50" charset="-127"/>
                        </a:rPr>
                        <a:t> = (ant. efficiency + directivity) + c</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able/Body Loss</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3. </a:t>
                      </a:r>
                      <a:r>
                        <a:rPr lang="en-US" sz="1000" b="0" i="0" u="none" strike="noStrike" dirty="0">
                          <a:solidFill>
                            <a:srgbClr val="000000"/>
                          </a:solidFill>
                          <a:effectLst/>
                          <a:latin typeface="Arial" panose="020B0604020202020204" pitchFamily="34" charset="0"/>
                          <a:ea typeface="맑은 고딕" panose="020B0503020000020004" pitchFamily="50" charset="-127"/>
                        </a:rPr>
                        <a:t>O2I car penetration loss is based on TR38.901 </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7.4.3.2</a:t>
                      </a:r>
                    </a:p>
                    <a:p>
                      <a:pPr algn="l" fontAlgn="ctr"/>
                      <a:r>
                        <a:rPr lang="en-US" sz="1000" b="0" i="0" u="none" strike="noStrike" dirty="0">
                          <a:solidFill>
                            <a:srgbClr val="000000"/>
                          </a:solidFill>
                          <a:effectLst/>
                          <a:latin typeface="Arial" panose="020B0604020202020204" pitchFamily="34" charset="0"/>
                          <a:ea typeface="맑은 고딕" panose="020B0503020000020004" pitchFamily="50" charset="-127"/>
                        </a:rPr>
                        <a:t/>
                      </a:r>
                      <a:br>
                        <a:rPr lang="en-US" sz="1000" b="0" i="0" u="none" strike="noStrike" dirty="0">
                          <a:solidFill>
                            <a:srgbClr val="000000"/>
                          </a:solidFill>
                          <a:effectLst/>
                          <a:latin typeface="Arial" panose="020B0604020202020204" pitchFamily="34" charset="0"/>
                          <a:ea typeface="맑은 고딕" panose="020B0503020000020004" pitchFamily="50" charset="-127"/>
                        </a:rPr>
                      </a:br>
                      <a:r>
                        <a:rPr lang="en-US" sz="1000" b="1" i="0" u="none" strike="noStrike" dirty="0">
                          <a:solidFill>
                            <a:srgbClr val="000000"/>
                          </a:solidFill>
                          <a:effectLst/>
                          <a:latin typeface="Arial" panose="020B0604020202020204" pitchFamily="34" charset="0"/>
                          <a:ea typeface="맑은 고딕" panose="020B0503020000020004" pitchFamily="50" charset="-127"/>
                        </a:rPr>
                        <a:t>Note 4. </a:t>
                      </a:r>
                      <a:r>
                        <a:rPr lang="en-US" sz="1000" b="0" i="0" u="none" strike="noStrike" dirty="0">
                          <a:solidFill>
                            <a:srgbClr val="000000"/>
                          </a:solidFill>
                          <a:effectLst/>
                          <a:latin typeface="Arial" panose="020B0604020202020204" pitchFamily="34" charset="0"/>
                          <a:ea typeface="맑은 고딕" panose="020B0503020000020004" pitchFamily="50" charset="-127"/>
                        </a:rPr>
                        <a:t>4 Rx REFSENS = 2 Rx REFSENS (TS38.101-1 Table 7.3.2-1) + </a:t>
                      </a:r>
                      <a:r>
                        <a:rPr lang="el-GR" sz="1000" b="0" i="0" u="none" strike="noStrike" dirty="0">
                          <a:solidFill>
                            <a:srgbClr val="000000"/>
                          </a:solidFill>
                          <a:effectLst/>
                          <a:latin typeface="Arial" panose="020B0604020202020204" pitchFamily="34" charset="0"/>
                          <a:ea typeface="맑은 고딕" panose="020B0503020000020004" pitchFamily="50" charset="-127"/>
                        </a:rPr>
                        <a:t>Δ</a:t>
                      </a:r>
                      <a:r>
                        <a:rPr lang="en-US" sz="1000" b="0" i="0" u="none" strike="noStrike" dirty="0">
                          <a:solidFill>
                            <a:srgbClr val="000000"/>
                          </a:solidFill>
                          <a:effectLst/>
                          <a:latin typeface="Arial" panose="020B0604020202020204" pitchFamily="34" charset="0"/>
                          <a:ea typeface="맑은 고딕" panose="020B0503020000020004" pitchFamily="50" charset="-127"/>
                        </a:rPr>
                        <a:t>R</a:t>
                      </a:r>
                      <a:r>
                        <a:rPr lang="en-US" sz="1000" b="0" i="0" u="none" strike="noStrike" baseline="-25000" dirty="0">
                          <a:solidFill>
                            <a:srgbClr val="000000"/>
                          </a:solidFill>
                          <a:effectLst/>
                          <a:latin typeface="Arial" panose="020B0604020202020204" pitchFamily="34" charset="0"/>
                          <a:ea typeface="맑은 고딕" panose="020B0503020000020004" pitchFamily="50" charset="-127"/>
                        </a:rPr>
                        <a:t>IB,4R</a:t>
                      </a:r>
                      <a:r>
                        <a:rPr lang="en-US" sz="1000" b="0" i="0" u="none" strike="noStrike" dirty="0">
                          <a:solidFill>
                            <a:srgbClr val="000000"/>
                          </a:solidFill>
                          <a:effectLst/>
                          <a:latin typeface="Arial" panose="020B0604020202020204" pitchFamily="34" charset="0"/>
                          <a:ea typeface="맑은 고딕" panose="020B0503020000020004" pitchFamily="50" charset="-127"/>
                        </a:rPr>
                        <a:t> (TS38.101-1 Table 7.3.2-2</a:t>
                      </a:r>
                      <a:r>
                        <a:rPr lang="en-US" sz="1000" b="0" i="0" u="none" strike="noStrike" dirty="0" smtClean="0">
                          <a:solidFill>
                            <a:srgbClr val="000000"/>
                          </a:solidFill>
                          <a:effectLst/>
                          <a:latin typeface="Arial" panose="020B0604020202020204" pitchFamily="34" charset="0"/>
                          <a:ea typeface="맑은 고딕" panose="020B0503020000020004" pitchFamily="50" charset="-127"/>
                        </a:rPr>
                        <a:t>)</a:t>
                      </a:r>
                    </a:p>
                    <a:p>
                      <a:pPr algn="l" fontAlgn="ctr"/>
                      <a:endParaRPr lang="en-US" sz="1000" b="0" i="0" u="none" strike="noStrike" dirty="0" smtClean="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010"/>
                  </a:ext>
                </a:extLst>
              </a:tr>
            </a:tbl>
          </a:graphicData>
        </a:graphic>
      </p:graphicFrame>
      <p:sp>
        <p:nvSpPr>
          <p:cNvPr id="3" name="Rechteck 2"/>
          <p:cNvSpPr/>
          <p:nvPr/>
        </p:nvSpPr>
        <p:spPr>
          <a:xfrm>
            <a:off x="228600" y="5945362"/>
            <a:ext cx="8577943" cy="900246"/>
          </a:xfrm>
          <a:prstGeom prst="rect">
            <a:avLst/>
          </a:prstGeom>
        </p:spPr>
        <p:txBody>
          <a:bodyPr wrap="square">
            <a:spAutoFit/>
          </a:bodyPr>
          <a:lstStyle/>
          <a:p>
            <a:pPr lvl="0" eaLnBrk="1" fontAlgn="ctr" hangingPunct="1">
              <a:spcBef>
                <a:spcPts val="0"/>
              </a:spcBef>
              <a:spcAft>
                <a:spcPts val="0"/>
              </a:spcAft>
              <a:defRPr/>
            </a:pPr>
            <a:r>
              <a:rPr lang="en-US" sz="1050" b="1" dirty="0">
                <a:solidFill>
                  <a:srgbClr val="000000"/>
                </a:solidFill>
                <a:latin typeface="Arial" panose="020B0604020202020204" pitchFamily="34" charset="0"/>
                <a:ea typeface="맑은 고딕" panose="020B0503020000020004" pitchFamily="50" charset="-127"/>
              </a:rPr>
              <a:t>In note 2: Detailed values for n7/n41 are based on follows:</a:t>
            </a:r>
          </a:p>
          <a:p>
            <a:pPr lvl="0" eaLnBrk="1" fontAlgn="ctr" hangingPunct="1">
              <a:spcBef>
                <a:spcPts val="0"/>
              </a:spcBef>
              <a:spcAft>
                <a:spcPts val="0"/>
              </a:spcAft>
              <a:defRPr/>
            </a:pPr>
            <a:endParaRPr lang="en-US" sz="1050" b="1" dirty="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050" dirty="0">
                <a:solidFill>
                  <a:srgbClr val="000000"/>
                </a:solidFill>
                <a:latin typeface="Arial" panose="020B0604020202020204" pitchFamily="34" charset="0"/>
                <a:ea typeface="맑은 고딕" panose="020B0503020000020004" pitchFamily="50" charset="-127"/>
              </a:rPr>
              <a:t>HH-UE : </a:t>
            </a:r>
            <a:r>
              <a:rPr lang="en-US" sz="1050" dirty="0">
                <a:solidFill>
                  <a:srgbClr val="000000"/>
                </a:solidFill>
                <a:latin typeface="Arial" panose="020B0604020202020204" pitchFamily="34" charset="0"/>
                <a:ea typeface="맑은 고딕" panose="020B0503020000020004" pitchFamily="50" charset="-127"/>
                <a:hlinkClick r:id="rId2"/>
              </a:rPr>
              <a:t>https://www.gsma.com/newsroom/wp-content/uploads/TS-24-v3-01.pdf</a:t>
            </a:r>
            <a:endParaRPr lang="en-US" sz="1050" dirty="0">
              <a:solidFill>
                <a:srgbClr val="000000"/>
              </a:solidFill>
              <a:latin typeface="Arial" panose="020B0604020202020204" pitchFamily="34" charset="0"/>
              <a:ea typeface="맑은 고딕" panose="020B0503020000020004" pitchFamily="50" charset="-127"/>
            </a:endParaRPr>
          </a:p>
          <a:p>
            <a:pPr fontAlgn="ctr"/>
            <a:endParaRPr lang="en-US" sz="1050" dirty="0">
              <a:solidFill>
                <a:srgbClr val="000000"/>
              </a:solidFill>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050" dirty="0">
                <a:solidFill>
                  <a:srgbClr val="000000"/>
                </a:solidFill>
                <a:latin typeface="Arial" panose="020B0604020202020204" pitchFamily="34" charset="0"/>
                <a:ea typeface="맑은 고딕" panose="020B0503020000020004" pitchFamily="50" charset="-127"/>
              </a:rPr>
              <a:t>Vehicle UE : 5GAA LS (R4-1811528</a:t>
            </a:r>
            <a:r>
              <a:rPr lang="en-US" sz="1050" dirty="0" smtClean="0">
                <a:solidFill>
                  <a:srgbClr val="000000"/>
                </a:solidFill>
                <a:latin typeface="Arial" panose="020B0604020202020204" pitchFamily="34" charset="0"/>
                <a:ea typeface="맑은 고딕" panose="020B0503020000020004" pitchFamily="50" charset="-127"/>
              </a:rPr>
              <a:t>)</a:t>
            </a:r>
            <a:endParaRPr lang="en-US" sz="1050" dirty="0">
              <a:solidFill>
                <a:srgbClr val="000000"/>
              </a:solidFill>
              <a:latin typeface="Arial" panose="020B0604020202020204" pitchFamily="34" charset="0"/>
              <a:ea typeface="맑은 고딕" panose="020B0503020000020004" pitchFamily="50" charset="-127"/>
            </a:endParaRPr>
          </a:p>
        </p:txBody>
      </p:sp>
    </p:spTree>
    <p:extLst>
      <p:ext uri="{BB962C8B-B14F-4D97-AF65-F5344CB8AC3E}">
        <p14:creationId xmlns:p14="http://schemas.microsoft.com/office/powerpoint/2010/main" val="2219252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392907"/>
            <a:ext cx="8229600" cy="792162"/>
          </a:xfrm>
        </p:spPr>
        <p:txBody>
          <a:bodyPr/>
          <a:lstStyle/>
          <a:p>
            <a:r>
              <a:rPr lang="en-GB" sz="2400" dirty="0" smtClean="0"/>
              <a:t>5GAA response to 3GPP </a:t>
            </a:r>
            <a:r>
              <a:rPr lang="en-GB" sz="2400" dirty="0"/>
              <a:t>LS R4-1814315</a:t>
            </a:r>
          </a:p>
        </p:txBody>
      </p:sp>
      <p:sp>
        <p:nvSpPr>
          <p:cNvPr id="3" name="Inhaltsplatzhalter 2"/>
          <p:cNvSpPr>
            <a:spLocks noGrp="1"/>
          </p:cNvSpPr>
          <p:nvPr>
            <p:ph idx="1"/>
          </p:nvPr>
        </p:nvSpPr>
        <p:spPr>
          <a:xfrm>
            <a:off x="457200" y="1577975"/>
            <a:ext cx="8229600" cy="4267200"/>
          </a:xfrm>
        </p:spPr>
        <p:txBody>
          <a:bodyPr/>
          <a:lstStyle/>
          <a:p>
            <a:pPr lvl="0" latinLnBrk="0"/>
            <a:r>
              <a:rPr lang="en-US" sz="2000" dirty="0"/>
              <a:t>LS RP-181522 provides average antenna gain values of typical antenna implementations in series cars to be taken as the baseline assumption in the study in 3GPP RAN4. The origin of these antenna gain values are passive antenna measurements and include cable losses</a:t>
            </a:r>
            <a:r>
              <a:rPr lang="en-US" sz="2000" dirty="0" smtClean="0"/>
              <a:t>.</a:t>
            </a:r>
          </a:p>
          <a:p>
            <a:pPr marL="0" lvl="0" indent="0" latinLnBrk="0">
              <a:buNone/>
            </a:pPr>
            <a:endParaRPr lang="en-GB" sz="2000" dirty="0"/>
          </a:p>
          <a:p>
            <a:pPr lvl="0" latinLnBrk="0"/>
            <a:r>
              <a:rPr lang="en-US" sz="2000" dirty="0"/>
              <a:t>Elevation range of 0-30° (measured from ground to sky, equal to theta=60-90° of measurement / simulation systems) is relevant for vehicular mobile communication. </a:t>
            </a:r>
            <a:endParaRPr lang="en-US" sz="2000" dirty="0" smtClean="0"/>
          </a:p>
          <a:p>
            <a:pPr marL="0" lvl="0" indent="0" latinLnBrk="0">
              <a:buNone/>
            </a:pPr>
            <a:endParaRPr lang="en-GB" sz="2000" dirty="0"/>
          </a:p>
          <a:p>
            <a:r>
              <a:rPr lang="en-GB" sz="2000" dirty="0"/>
              <a:t>5GAA recommends 3GPP RAN4 to exceptionally take the automotive methodology to characterise vehicular antennas into account and not to </a:t>
            </a:r>
            <a:r>
              <a:rPr lang="en-GB" sz="2000" dirty="0" smtClean="0"/>
              <a:t>expect similar </a:t>
            </a:r>
            <a:r>
              <a:rPr lang="en-GB" sz="2000" dirty="0"/>
              <a:t>methods and metrics as of handheld UEs to be applied.</a:t>
            </a:r>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13049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7180" y="609600"/>
            <a:ext cx="8633460" cy="304800"/>
          </a:xfrm>
        </p:spPr>
        <p:txBody>
          <a:bodyPr/>
          <a:lstStyle/>
          <a:p>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Agreement 2: Conclusion on parameters for Link Budget Evaluation</a:t>
            </a:r>
          </a:p>
        </p:txBody>
      </p:sp>
      <p:sp>
        <p:nvSpPr>
          <p:cNvPr id="4" name="Rechteck 3"/>
          <p:cNvSpPr/>
          <p:nvPr/>
        </p:nvSpPr>
        <p:spPr>
          <a:xfrm>
            <a:off x="381000" y="1524000"/>
            <a:ext cx="8465820" cy="2062103"/>
          </a:xfrm>
          <a:prstGeom prst="rect">
            <a:avLst/>
          </a:prstGeom>
        </p:spPr>
        <p:txBody>
          <a:bodyPr wrap="square">
            <a:spAutoFit/>
          </a:bodyPr>
          <a:lstStyle/>
          <a:p>
            <a:pPr marL="285750" indent="-285750" fontAlgn="ctr">
              <a:buFont typeface="Arial" panose="020B0604020202020204" pitchFamily="34" charset="0"/>
              <a:buChar char="•"/>
            </a:pPr>
            <a:r>
              <a:rPr lang="en-US" sz="1600" dirty="0">
                <a:latin typeface="Arial" panose="020B0604020202020204" pitchFamily="34" charset="0"/>
                <a:ea typeface="맑은 고딕" panose="020B0503020000020004" pitchFamily="50" charset="-127"/>
              </a:rPr>
              <a:t>TRP measurements for vehicular antennas are not available in automotive industry (R4-1816254) </a:t>
            </a:r>
            <a:endParaRPr lang="en-US" sz="1600" dirty="0" smtClean="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endParaRPr lang="en-US" sz="1600" dirty="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a:latin typeface="Arial" panose="020B0604020202020204" pitchFamily="34" charset="0"/>
                <a:ea typeface="맑은 고딕" panose="020B0503020000020004" pitchFamily="50" charset="-127"/>
              </a:rPr>
              <a:t>-3dBi antenna gain </a:t>
            </a:r>
            <a:r>
              <a:rPr lang="en-US" sz="1600" dirty="0" smtClean="0">
                <a:latin typeface="Arial" panose="020B0604020202020204" pitchFamily="34" charset="0"/>
                <a:ea typeface="맑은 고딕" panose="020B0503020000020004" pitchFamily="50" charset="-127"/>
              </a:rPr>
              <a:t>value provided by </a:t>
            </a:r>
            <a:r>
              <a:rPr lang="en-US" sz="1600" dirty="0">
                <a:latin typeface="Arial" panose="020B0604020202020204" pitchFamily="34" charset="0"/>
                <a:ea typeface="맑은 고딕" panose="020B0503020000020004" pitchFamily="50" charset="-127"/>
              </a:rPr>
              <a:t>5GAA </a:t>
            </a:r>
            <a:r>
              <a:rPr lang="en-US" sz="1600" dirty="0" smtClean="0">
                <a:latin typeface="Arial" panose="020B0604020202020204" pitchFamily="34" charset="0"/>
                <a:ea typeface="맑은 고딕" panose="020B0503020000020004" pitchFamily="50" charset="-127"/>
              </a:rPr>
              <a:t>(R4-1811528) is used </a:t>
            </a:r>
            <a:r>
              <a:rPr lang="en-US" sz="1600" dirty="0">
                <a:latin typeface="Arial" panose="020B0604020202020204" pitchFamily="34" charset="0"/>
                <a:ea typeface="맑은 고딕" panose="020B0503020000020004" pitchFamily="50" charset="-127"/>
              </a:rPr>
              <a:t>for concluding coverage </a:t>
            </a:r>
            <a:r>
              <a:rPr lang="en-US" sz="1600" dirty="0" smtClean="0">
                <a:latin typeface="Arial" panose="020B0604020202020204" pitchFamily="34" charset="0"/>
                <a:ea typeface="맑은 고딕" panose="020B0503020000020004" pitchFamily="50" charset="-127"/>
              </a:rPr>
              <a:t>analysis</a:t>
            </a:r>
          </a:p>
          <a:p>
            <a:pPr marL="285750" indent="-285750" fontAlgn="ctr">
              <a:buFont typeface="Arial" panose="020B0604020202020204" pitchFamily="34" charset="0"/>
              <a:buChar char="•"/>
            </a:pPr>
            <a:endParaRPr lang="en-US" sz="1600" dirty="0">
              <a:latin typeface="Arial" panose="020B0604020202020204" pitchFamily="34" charset="0"/>
              <a:ea typeface="맑은 고딕" panose="020B0503020000020004" pitchFamily="50" charset="-127"/>
            </a:endParaRPr>
          </a:p>
          <a:p>
            <a:pPr marL="285750" indent="-285750" fontAlgn="ctr">
              <a:buFont typeface="Arial" panose="020B0604020202020204" pitchFamily="34" charset="0"/>
              <a:buChar char="•"/>
            </a:pPr>
            <a:r>
              <a:rPr lang="en-US" sz="1600" dirty="0" smtClean="0">
                <a:latin typeface="Arial" panose="020B0604020202020204" pitchFamily="34" charset="0"/>
                <a:ea typeface="맑은 고딕" panose="020B0503020000020004" pitchFamily="50" charset="-127"/>
              </a:rPr>
              <a:t>Details about antenna gain in elevation angle 0° to 40° (5GAA: R4-1816254, car OEM in 3GPP: R4-1816654) is used for concluding coverage analysis. </a:t>
            </a:r>
          </a:p>
        </p:txBody>
      </p:sp>
    </p:spTree>
    <p:extLst>
      <p:ext uri="{BB962C8B-B14F-4D97-AF65-F5344CB8AC3E}">
        <p14:creationId xmlns:p14="http://schemas.microsoft.com/office/powerpoint/2010/main" val="913829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smtClean="0"/>
              <a:t>Final Conclusion on</a:t>
            </a:r>
            <a:r>
              <a:rPr lang="en-US" dirty="0"/>
              <a:t> Coverage </a:t>
            </a:r>
            <a:r>
              <a:rPr lang="en-US" dirty="0" smtClean="0"/>
              <a:t>analysis</a:t>
            </a:r>
            <a:r>
              <a:rPr lang="en-GB" dirty="0" smtClean="0"/>
              <a:t> </a:t>
            </a:r>
            <a:endParaRPr lang="en-GB" dirty="0"/>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
        <p:nvSpPr>
          <p:cNvPr id="6" name="Rechteck 5"/>
          <p:cNvSpPr/>
          <p:nvPr/>
        </p:nvSpPr>
        <p:spPr>
          <a:xfrm>
            <a:off x="304800" y="1675858"/>
            <a:ext cx="8305800" cy="369332"/>
          </a:xfrm>
          <a:prstGeom prst="rect">
            <a:avLst/>
          </a:prstGeom>
        </p:spPr>
        <p:txBody>
          <a:bodyPr wrap="square">
            <a:spAutoFit/>
          </a:bodyPr>
          <a:lstStyle/>
          <a:p>
            <a:pPr marL="285750" indent="-285750" fontAlgn="ctr">
              <a:buFont typeface="Arial" panose="020B0604020202020204" pitchFamily="34" charset="0"/>
              <a:buChar char="•"/>
            </a:pPr>
            <a:r>
              <a:rPr lang="en-US" dirty="0" smtClean="0">
                <a:latin typeface="Arial" panose="020B0604020202020204" pitchFamily="34" charset="0"/>
                <a:ea typeface="맑은 고딕" panose="020B0503020000020004" pitchFamily="50" charset="-127"/>
              </a:rPr>
              <a:t>Based on meeting minutes in R4-1816649 </a:t>
            </a:r>
            <a:endParaRPr lang="en-US" dirty="0">
              <a:latin typeface="Arial" panose="020B0604020202020204" pitchFamily="34" charset="0"/>
              <a:ea typeface="맑은 고딕" panose="020B0503020000020004" pitchFamily="50" charset="-127"/>
            </a:endParaRPr>
          </a:p>
        </p:txBody>
      </p:sp>
      <p:sp>
        <p:nvSpPr>
          <p:cNvPr id="7" name="Rechteck 6"/>
          <p:cNvSpPr/>
          <p:nvPr/>
        </p:nvSpPr>
        <p:spPr>
          <a:xfrm>
            <a:off x="609600" y="2362200"/>
            <a:ext cx="8077200" cy="2062103"/>
          </a:xfrm>
          <a:prstGeom prst="rect">
            <a:avLst/>
          </a:prstGeom>
        </p:spPr>
        <p:txBody>
          <a:bodyPr wrap="square">
            <a:spAutoFit/>
          </a:bodyPr>
          <a:lstStyle/>
          <a:p>
            <a:pPr algn="just">
              <a:spcAft>
                <a:spcPts val="600"/>
              </a:spcAft>
              <a:tabLst>
                <a:tab pos="862965" algn="l"/>
              </a:tabLst>
            </a:pPr>
            <a:r>
              <a:rPr lang="en-US" b="1" dirty="0">
                <a:highlight>
                  <a:srgbClr val="00FF00"/>
                </a:highlight>
                <a:latin typeface="Times New Roman" panose="02020603050405020304" pitchFamily="18" charset="0"/>
                <a:ea typeface="Malgun Gothic" panose="020B0503020000020004" pitchFamily="34" charset="-127"/>
              </a:rPr>
              <a:t>Conclusion </a:t>
            </a:r>
            <a:r>
              <a:rPr lang="en-US" b="1" dirty="0" smtClean="0">
                <a:highlight>
                  <a:srgbClr val="00FF00"/>
                </a:highlight>
                <a:latin typeface="Times New Roman" panose="02020603050405020304" pitchFamily="18" charset="0"/>
                <a:ea typeface="Malgun Gothic" panose="020B0503020000020004" pitchFamily="34" charset="-127"/>
              </a:rPr>
              <a:t>1:</a:t>
            </a:r>
          </a:p>
          <a:p>
            <a:pPr algn="just">
              <a:spcAft>
                <a:spcPts val="600"/>
              </a:spcAft>
              <a:tabLst>
                <a:tab pos="862965" algn="l"/>
              </a:tabLst>
            </a:pPr>
            <a:r>
              <a:rPr lang="en-US" dirty="0" smtClean="0">
                <a:highlight>
                  <a:srgbClr val="00FF00"/>
                </a:highlight>
                <a:latin typeface="Times New Roman" panose="02020603050405020304" pitchFamily="18" charset="0"/>
                <a:ea typeface="Malgun Gothic" panose="020B0503020000020004" pitchFamily="34" charset="-127"/>
              </a:rPr>
              <a:t> </a:t>
            </a:r>
            <a:endParaRPr lang="en-GB" dirty="0">
              <a:latin typeface="Times New Roman" panose="02020603050405020304" pitchFamily="18" charset="0"/>
              <a:ea typeface="Malgun Gothic" panose="020B0503020000020004" pitchFamily="34" charset="-127"/>
            </a:endParaRPr>
          </a:p>
          <a:p>
            <a:pPr lvl="0" algn="just">
              <a:spcAft>
                <a:spcPts val="600"/>
              </a:spcAft>
              <a:tabLst>
                <a:tab pos="862965" algn="l"/>
              </a:tabLst>
            </a:pPr>
            <a:r>
              <a:rPr lang="en-US" dirty="0" smtClean="0">
                <a:highlight>
                  <a:srgbClr val="00FF00"/>
                </a:highlight>
                <a:latin typeface="Arial" panose="020B0604020202020204" pitchFamily="34" charset="0"/>
                <a:ea typeface="Malgun Gothic" panose="020B0503020000020004" pitchFamily="34" charset="-127"/>
              </a:rPr>
              <a:t>Based on MCL from link budget results, we can see following:</a:t>
            </a:r>
          </a:p>
          <a:p>
            <a:pPr lvl="0" algn="just">
              <a:spcAft>
                <a:spcPts val="600"/>
              </a:spcAft>
              <a:tabLst>
                <a:tab pos="862965" algn="l"/>
              </a:tabLst>
            </a:pPr>
            <a:endParaRPr lang="en-GB" dirty="0">
              <a:highlight>
                <a:srgbClr val="00FF00"/>
              </a:highlight>
              <a:latin typeface="Times New Roman" panose="02020603050405020304" pitchFamily="18" charset="0"/>
              <a:ea typeface="Malgun Gothic" panose="020B0503020000020004" pitchFamily="34" charset="-127"/>
            </a:endParaRPr>
          </a:p>
          <a:p>
            <a:pPr lvl="0" algn="just">
              <a:spcAft>
                <a:spcPts val="600"/>
              </a:spcAft>
              <a:tabLst>
                <a:tab pos="862965" algn="l"/>
              </a:tabLst>
            </a:pPr>
            <a:r>
              <a:rPr lang="en-GB" dirty="0" smtClean="0">
                <a:highlight>
                  <a:srgbClr val="00FF00"/>
                </a:highlight>
                <a:latin typeface="Arial" panose="020B0604020202020204" pitchFamily="34" charset="0"/>
                <a:ea typeface="Malgun Gothic" panose="020B0503020000020004" pitchFamily="34" charset="-127"/>
              </a:rPr>
              <a:t>The </a:t>
            </a:r>
            <a:r>
              <a:rPr lang="en-GB" dirty="0">
                <a:highlight>
                  <a:srgbClr val="00FF00"/>
                </a:highlight>
                <a:latin typeface="Arial" panose="020B0604020202020204" pitchFamily="34" charset="0"/>
                <a:ea typeface="Malgun Gothic" panose="020B0503020000020004" pitchFamily="34" charset="-127"/>
              </a:rPr>
              <a:t>coverage with 2 Rx vehicular UE is comparable with 4 Rx hand-held UE </a:t>
            </a:r>
            <a:r>
              <a:rPr lang="en-GB" dirty="0" smtClean="0">
                <a:highlight>
                  <a:srgbClr val="00FF00"/>
                </a:highlight>
                <a:latin typeface="Arial" panose="020B0604020202020204" pitchFamily="34" charset="0"/>
                <a:ea typeface="Malgun Gothic" panose="020B0503020000020004" pitchFamily="34" charset="-127"/>
              </a:rPr>
              <a:t>based on the agreed parameters for link budget analysis [</a:t>
            </a:r>
            <a:r>
              <a:rPr lang="en-GB" sz="1400" i="1" u="sng" dirty="0">
                <a:highlight>
                  <a:srgbClr val="00FF00"/>
                </a:highlight>
                <a:latin typeface="Arial" panose="020B0604020202020204" pitchFamily="34" charset="0"/>
                <a:ea typeface="Malgun Gothic" panose="020B0503020000020004" pitchFamily="34" charset="-127"/>
              </a:rPr>
              <a:t>R4-1814775</a:t>
            </a:r>
            <a:r>
              <a:rPr lang="en-GB" dirty="0">
                <a:highlight>
                  <a:srgbClr val="00FF00"/>
                </a:highlight>
                <a:latin typeface="Arial" panose="020B0604020202020204" pitchFamily="34" charset="0"/>
                <a:ea typeface="Malgun Gothic" panose="020B0503020000020004" pitchFamily="34" charset="-127"/>
              </a:rPr>
              <a:t>].</a:t>
            </a:r>
            <a:r>
              <a:rPr lang="en-GB" dirty="0">
                <a:latin typeface="Arial" panose="020B0604020202020204" pitchFamily="34" charset="0"/>
                <a:ea typeface="Malgun Gothic" panose="020B0503020000020004" pitchFamily="34" charset="-127"/>
              </a:rPr>
              <a:t> </a:t>
            </a:r>
            <a:endParaRPr lang="en-GB" dirty="0">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3121838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905000"/>
            <a:ext cx="7772400" cy="2533650"/>
          </a:xfrm>
        </p:spPr>
        <p:txBody>
          <a:bodyPr/>
          <a:lstStyle/>
          <a:p>
            <a:r>
              <a:rPr lang="en-US" dirty="0"/>
              <a:t>2</a:t>
            </a:r>
            <a:r>
              <a:rPr lang="en-US" dirty="0" smtClean="0"/>
              <a:t>. </a:t>
            </a:r>
            <a:r>
              <a:rPr lang="en-GB" dirty="0"/>
              <a:t>Conclusion on Methods to distinguish vehicular UE </a:t>
            </a:r>
            <a:endParaRPr lang="en-US" dirty="0"/>
          </a:p>
        </p:txBody>
      </p:sp>
    </p:spTree>
    <p:extLst>
      <p:ext uri="{BB962C8B-B14F-4D97-AF65-F5344CB8AC3E}">
        <p14:creationId xmlns:p14="http://schemas.microsoft.com/office/powerpoint/2010/main" val="39310654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411162"/>
          </a:xfrm>
        </p:spPr>
        <p:txBody>
          <a:bodyPr/>
          <a:lstStyle/>
          <a:p>
            <a:r>
              <a:rPr lang="en-US" sz="2000" b="1" dirty="0" smtClean="0"/>
              <a:t>Agreement 3: Conclusion on </a:t>
            </a:r>
            <a:r>
              <a:rPr lang="en-GB" sz="2000" b="1" dirty="0" smtClean="0"/>
              <a:t>Methods </a:t>
            </a:r>
            <a:r>
              <a:rPr lang="en-GB" sz="2000" b="1" dirty="0"/>
              <a:t>to distinguish vehicular UE </a:t>
            </a:r>
            <a:endParaRPr lang="en-US" sz="2000" b="1" dirty="0"/>
          </a:p>
        </p:txBody>
      </p:sp>
      <p:sp>
        <p:nvSpPr>
          <p:cNvPr id="4" name="Rechteck 3"/>
          <p:cNvSpPr/>
          <p:nvPr/>
        </p:nvSpPr>
        <p:spPr>
          <a:xfrm>
            <a:off x="0" y="838200"/>
            <a:ext cx="8991600" cy="5909310"/>
          </a:xfrm>
          <a:prstGeom prst="rect">
            <a:avLst/>
          </a:prstGeom>
        </p:spPr>
        <p:txBody>
          <a:bodyPr wrap="square">
            <a:spAutoFit/>
          </a:bodyPr>
          <a:lstStyle/>
          <a:p>
            <a:r>
              <a:rPr lang="en-US" b="1" dirty="0" smtClean="0">
                <a:solidFill>
                  <a:srgbClr val="0070C0"/>
                </a:solidFill>
              </a:rPr>
              <a:t>Conclusion 2.1</a:t>
            </a:r>
            <a:r>
              <a:rPr lang="en-US" b="1" dirty="0">
                <a:solidFill>
                  <a:srgbClr val="0070C0"/>
                </a:solidFill>
              </a:rPr>
              <a:t>:</a:t>
            </a:r>
            <a:r>
              <a:rPr lang="en-US" dirty="0"/>
              <a:t> “</a:t>
            </a:r>
            <a:r>
              <a:rPr lang="en-GB" dirty="0"/>
              <a:t>Declare and differentiate 2 RX Vehicle UE through 3GPP compliance testing via GCF/other certification organizations. </a:t>
            </a:r>
          </a:p>
          <a:p>
            <a:pPr marL="800100" lvl="1" indent="-342900">
              <a:buFont typeface="+mj-lt"/>
              <a:buAutoNum type="alphaLcPeriod"/>
            </a:pPr>
            <a:r>
              <a:rPr lang="en-US" dirty="0"/>
              <a:t>3GPP do not need to consider UE outside 3GPP compliance.</a:t>
            </a:r>
            <a:r>
              <a:rPr lang="en-US" u="sng" dirty="0"/>
              <a:t> </a:t>
            </a:r>
            <a:endParaRPr lang="en-GB" dirty="0"/>
          </a:p>
          <a:p>
            <a:r>
              <a:rPr lang="en-US" dirty="0"/>
              <a:t> </a:t>
            </a:r>
            <a:endParaRPr lang="en-GB" dirty="0"/>
          </a:p>
          <a:p>
            <a:r>
              <a:rPr lang="en-US" b="1" dirty="0">
                <a:solidFill>
                  <a:srgbClr val="0070C0"/>
                </a:solidFill>
              </a:rPr>
              <a:t>Conclusion 2</a:t>
            </a:r>
            <a:r>
              <a:rPr lang="en-US" b="1" dirty="0" smtClean="0">
                <a:solidFill>
                  <a:srgbClr val="0070C0"/>
                </a:solidFill>
              </a:rPr>
              <a:t>.2</a:t>
            </a:r>
            <a:r>
              <a:rPr lang="en-US" b="1" dirty="0">
                <a:solidFill>
                  <a:srgbClr val="0070C0"/>
                </a:solidFill>
              </a:rPr>
              <a:t>:</a:t>
            </a:r>
            <a:r>
              <a:rPr lang="en-US" dirty="0">
                <a:solidFill>
                  <a:srgbClr val="0070C0"/>
                </a:solidFill>
              </a:rPr>
              <a:t> </a:t>
            </a:r>
            <a:r>
              <a:rPr lang="en-US" dirty="0"/>
              <a:t>For Vehicle UE, network based </a:t>
            </a:r>
            <a:r>
              <a:rPr lang="en-US" dirty="0" smtClean="0"/>
              <a:t>identification </a:t>
            </a:r>
            <a:r>
              <a:rPr lang="en-US" dirty="0"/>
              <a:t>is </a:t>
            </a:r>
            <a:r>
              <a:rPr lang="en-US" dirty="0" smtClean="0"/>
              <a:t>required for authorization purposes. </a:t>
            </a:r>
            <a:r>
              <a:rPr lang="en-US" dirty="0"/>
              <a:t>The actual implementation </a:t>
            </a:r>
            <a:r>
              <a:rPr lang="en-US" dirty="0" smtClean="0"/>
              <a:t>of network based identification </a:t>
            </a:r>
            <a:r>
              <a:rPr lang="en-US" dirty="0"/>
              <a:t>method does not impact 3GPP decision on 2 RX exception</a:t>
            </a:r>
            <a:r>
              <a:rPr lang="en-US" dirty="0" smtClean="0"/>
              <a:t>.</a:t>
            </a:r>
            <a:endParaRPr lang="en-GB" dirty="0"/>
          </a:p>
          <a:p>
            <a:pPr marL="800100" lvl="1" indent="-342900">
              <a:buFont typeface="+mj-lt"/>
              <a:buAutoNum type="alphaLcPeriod"/>
            </a:pPr>
            <a:r>
              <a:rPr lang="en-US" dirty="0"/>
              <a:t>A possible solution to implement conclusion </a:t>
            </a:r>
            <a:r>
              <a:rPr lang="en-US" dirty="0" smtClean="0"/>
              <a:t>2.2 </a:t>
            </a:r>
            <a:r>
              <a:rPr lang="en-US" dirty="0"/>
              <a:t>is based on SPID value in 36.300/38.300 (Annex I), targeting rel-15 and beyond, to be captured in TR 38.826.   </a:t>
            </a:r>
            <a:endParaRPr lang="en-GB" dirty="0"/>
          </a:p>
          <a:p>
            <a:pPr marL="800100" lvl="1" indent="-342900">
              <a:buFont typeface="+mj-lt"/>
              <a:buAutoNum type="alphaLcPeriod"/>
            </a:pPr>
            <a:r>
              <a:rPr lang="en-US" dirty="0"/>
              <a:t>Other network based identification proposals </a:t>
            </a:r>
            <a:r>
              <a:rPr lang="en-US" dirty="0" smtClean="0"/>
              <a:t>in 3GPP are </a:t>
            </a:r>
            <a:r>
              <a:rPr lang="en-US" dirty="0"/>
              <a:t>not precluded. </a:t>
            </a:r>
            <a:endParaRPr lang="en-GB" dirty="0"/>
          </a:p>
          <a:p>
            <a:pPr marL="800100" lvl="1" indent="-342900">
              <a:buFont typeface="+mj-lt"/>
              <a:buAutoNum type="alphaLcPeriod"/>
            </a:pPr>
            <a:r>
              <a:rPr lang="en-US" dirty="0"/>
              <a:t>RAN 4 recommends RAN to consider other network based </a:t>
            </a:r>
            <a:r>
              <a:rPr lang="en-US" dirty="0" smtClean="0"/>
              <a:t>identification </a:t>
            </a:r>
            <a:r>
              <a:rPr lang="en-US" dirty="0"/>
              <a:t>proposals without additional RAN signaling. </a:t>
            </a:r>
            <a:endParaRPr lang="en-GB" dirty="0"/>
          </a:p>
          <a:p>
            <a:r>
              <a:rPr lang="en-US" dirty="0"/>
              <a:t> </a:t>
            </a:r>
            <a:endParaRPr lang="en-GB" dirty="0"/>
          </a:p>
          <a:p>
            <a:r>
              <a:rPr lang="en-US" b="1" dirty="0" smtClean="0">
                <a:solidFill>
                  <a:srgbClr val="0070C0"/>
                </a:solidFill>
              </a:rPr>
              <a:t>Conclusion 2.3:</a:t>
            </a:r>
            <a:r>
              <a:rPr lang="en-US" dirty="0" smtClean="0">
                <a:solidFill>
                  <a:srgbClr val="0070C0"/>
                </a:solidFill>
              </a:rPr>
              <a:t> </a:t>
            </a:r>
            <a:r>
              <a:rPr lang="en-US" dirty="0"/>
              <a:t>RAN 4 agree on existing RRC signaling for # of MIMO layers to differentiate 2 RX UE from 4 RX UE</a:t>
            </a:r>
            <a:endParaRPr lang="en-GB" dirty="0"/>
          </a:p>
          <a:p>
            <a:r>
              <a:rPr lang="en-US" dirty="0"/>
              <a:t> </a:t>
            </a:r>
            <a:endParaRPr lang="en-GB" dirty="0"/>
          </a:p>
          <a:p>
            <a:r>
              <a:rPr lang="en-US" b="1" dirty="0" smtClean="0">
                <a:solidFill>
                  <a:srgbClr val="0070C0"/>
                </a:solidFill>
              </a:rPr>
              <a:t>Conclusion 2.4:</a:t>
            </a:r>
            <a:r>
              <a:rPr lang="en-US" dirty="0" smtClean="0">
                <a:solidFill>
                  <a:srgbClr val="0070C0"/>
                </a:solidFill>
              </a:rPr>
              <a:t> </a:t>
            </a:r>
            <a:r>
              <a:rPr lang="en-US" dirty="0"/>
              <a:t>Definition of Vehicular mounted UE in TS </a:t>
            </a:r>
            <a:r>
              <a:rPr lang="en-US" dirty="0" smtClean="0"/>
              <a:t>38.101-1 for FR1 </a:t>
            </a:r>
            <a:endParaRPr lang="en-GB" dirty="0" smtClean="0"/>
          </a:p>
          <a:p>
            <a:r>
              <a:rPr lang="en-US" dirty="0"/>
              <a:t> </a:t>
            </a:r>
            <a:endParaRPr lang="en-GB" dirty="0"/>
          </a:p>
          <a:p>
            <a:r>
              <a:rPr lang="en-US" dirty="0">
                <a:highlight>
                  <a:srgbClr val="00FF00"/>
                </a:highlight>
                <a:latin typeface="Arial" panose="020B0604020202020204" pitchFamily="34" charset="0"/>
                <a:ea typeface="Malgun Gothic" panose="020B0503020000020004" pitchFamily="34" charset="-127"/>
              </a:rPr>
              <a:t>Conclusion </a:t>
            </a:r>
            <a:r>
              <a:rPr lang="en-US" dirty="0" smtClean="0">
                <a:highlight>
                  <a:srgbClr val="00FF00"/>
                </a:highlight>
                <a:latin typeface="Arial" panose="020B0604020202020204" pitchFamily="34" charset="0"/>
                <a:ea typeface="Malgun Gothic" panose="020B0503020000020004" pitchFamily="34" charset="-127"/>
              </a:rPr>
              <a:t>3: </a:t>
            </a:r>
          </a:p>
          <a:p>
            <a:r>
              <a:rPr lang="en-US" dirty="0" smtClean="0">
                <a:highlight>
                  <a:srgbClr val="00FF00"/>
                </a:highlight>
                <a:latin typeface="Arial" panose="020B0604020202020204" pitchFamily="34" charset="0"/>
                <a:ea typeface="Malgun Gothic" panose="020B0503020000020004" pitchFamily="34" charset="-127"/>
              </a:rPr>
              <a:t>2 </a:t>
            </a:r>
            <a:r>
              <a:rPr lang="en-US" dirty="0">
                <a:highlight>
                  <a:srgbClr val="00FF00"/>
                </a:highlight>
                <a:latin typeface="Arial" panose="020B0604020202020204" pitchFamily="34" charset="0"/>
                <a:ea typeface="Malgun Gothic" panose="020B0503020000020004" pitchFamily="34" charset="-127"/>
              </a:rPr>
              <a:t>RX Vehicular UE can be distinguished based on conclusion </a:t>
            </a:r>
            <a:r>
              <a:rPr lang="en-US" dirty="0" smtClean="0">
                <a:highlight>
                  <a:srgbClr val="00FF00"/>
                </a:highlight>
                <a:latin typeface="Arial" panose="020B0604020202020204" pitchFamily="34" charset="0"/>
                <a:ea typeface="Malgun Gothic" panose="020B0503020000020004" pitchFamily="34" charset="-127"/>
              </a:rPr>
              <a:t>2.1</a:t>
            </a:r>
            <a:r>
              <a:rPr lang="en-US" dirty="0">
                <a:highlight>
                  <a:srgbClr val="00FF00"/>
                </a:highlight>
                <a:latin typeface="Arial" panose="020B0604020202020204" pitchFamily="34" charset="0"/>
                <a:ea typeface="Malgun Gothic" panose="020B0503020000020004" pitchFamily="34" charset="-127"/>
              </a:rPr>
              <a:t>+ </a:t>
            </a:r>
            <a:r>
              <a:rPr lang="en-US" dirty="0" smtClean="0">
                <a:highlight>
                  <a:srgbClr val="00FF00"/>
                </a:highlight>
                <a:latin typeface="Arial" panose="020B0604020202020204" pitchFamily="34" charset="0"/>
                <a:ea typeface="Malgun Gothic" panose="020B0503020000020004" pitchFamily="34" charset="-127"/>
              </a:rPr>
              <a:t>2.2</a:t>
            </a:r>
            <a:r>
              <a:rPr lang="en-US" dirty="0">
                <a:highlight>
                  <a:srgbClr val="00FF00"/>
                </a:highlight>
                <a:latin typeface="Arial" panose="020B0604020202020204" pitchFamily="34" charset="0"/>
                <a:ea typeface="Malgun Gothic" panose="020B0503020000020004" pitchFamily="34" charset="-127"/>
              </a:rPr>
              <a:t>+ </a:t>
            </a:r>
            <a:r>
              <a:rPr lang="en-US" dirty="0" smtClean="0">
                <a:highlight>
                  <a:srgbClr val="00FF00"/>
                </a:highlight>
                <a:latin typeface="Arial" panose="020B0604020202020204" pitchFamily="34" charset="0"/>
                <a:ea typeface="Malgun Gothic" panose="020B0503020000020004" pitchFamily="34" charset="-127"/>
              </a:rPr>
              <a:t>2.3 +2.4</a:t>
            </a:r>
            <a:r>
              <a:rPr lang="en-US" dirty="0">
                <a:highlight>
                  <a:srgbClr val="00FF00"/>
                </a:highlight>
                <a:latin typeface="Arial" panose="020B0604020202020204" pitchFamily="34" charset="0"/>
                <a:ea typeface="Malgun Gothic" panose="020B0503020000020004" pitchFamily="34" charset="-127"/>
              </a:rPr>
              <a:t>, to be captured in TR 38.826</a:t>
            </a:r>
          </a:p>
        </p:txBody>
      </p:sp>
    </p:spTree>
    <p:extLst>
      <p:ext uri="{BB962C8B-B14F-4D97-AF65-F5344CB8AC3E}">
        <p14:creationId xmlns:p14="http://schemas.microsoft.com/office/powerpoint/2010/main" val="3912935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156838" y="1066800"/>
            <a:ext cx="8910961" cy="5410200"/>
          </a:xfrm>
        </p:spPr>
        <p:txBody>
          <a:bodyPr/>
          <a:lstStyle/>
          <a:p>
            <a:pPr lvl="0">
              <a:spcBef>
                <a:spcPct val="0"/>
              </a:spcBef>
              <a:buFont typeface="Wingdings" panose="05000000000000000000" pitchFamily="2" charset="2"/>
              <a:buChar char="Ø"/>
            </a:pPr>
            <a:r>
              <a:rPr lang="en-GB" sz="1800" u="sng" dirty="0" smtClean="0">
                <a:latin typeface="Calibri" panose="020F0502020204030204" pitchFamily="34" charset="0"/>
                <a:cs typeface="Arial" panose="020B0604020202020204" pitchFamily="34" charset="0"/>
              </a:rPr>
              <a:t>Section </a:t>
            </a:r>
            <a:r>
              <a:rPr lang="en-GB" sz="1800" u="sng" dirty="0">
                <a:latin typeface="Calibri" panose="020F0502020204030204" pitchFamily="34" charset="0"/>
                <a:cs typeface="Arial" panose="020B0604020202020204" pitchFamily="34" charset="0"/>
              </a:rPr>
              <a:t>3 in TS 38.101-1</a:t>
            </a:r>
          </a:p>
          <a:p>
            <a:pPr marL="0" lvl="0" indent="0">
              <a:spcBef>
                <a:spcPct val="0"/>
              </a:spcBef>
              <a:buNone/>
            </a:pP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Vehicular UE: A UE which is integrated in a vehicle with externally radiating antennas for NR operating bands. </a:t>
            </a:r>
          </a:p>
          <a:p>
            <a:pPr marL="0" lvl="0" indent="0">
              <a:spcBef>
                <a:spcPct val="0"/>
              </a:spcBef>
              <a:buNone/>
            </a:pPr>
            <a:endPar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endParaRPr>
          </a:p>
          <a:p>
            <a:pPr marL="0" lvl="0" indent="0">
              <a:spcBef>
                <a:spcPct val="0"/>
              </a:spcBef>
              <a:buNone/>
            </a:pP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Note: </a:t>
            </a:r>
            <a:r>
              <a:rPr lang="en-GB"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Integrated UE does not refer to other UE form factors placed inside the vehicle. </a:t>
            </a:r>
          </a:p>
          <a:p>
            <a:pPr marL="79141" indent="0">
              <a:spcAft>
                <a:spcPts val="0"/>
              </a:spcAft>
              <a:buNone/>
            </a:pPr>
            <a:endParaRPr lang="en-GB" sz="1800" dirty="0">
              <a:latin typeface="Calibri" panose="020F0502020204030204" pitchFamily="34" charset="0"/>
              <a:cs typeface="Arial" panose="020B0604020202020204" pitchFamily="34" charset="0"/>
            </a:endParaRPr>
          </a:p>
          <a:p>
            <a:pPr marL="0" lvl="0" indent="0">
              <a:spcBef>
                <a:spcPct val="0"/>
              </a:spcBef>
              <a:buNone/>
            </a:pPr>
            <a:r>
              <a:rPr lang="en-GB" sz="1800" dirty="0" smtClean="0">
                <a:solidFill>
                  <a:srgbClr val="00B050"/>
                </a:solidFill>
                <a:latin typeface="Calibri" panose="020F0502020204030204" pitchFamily="34" charset="0"/>
                <a:cs typeface="Arial" panose="020B0604020202020204" pitchFamily="34" charset="0"/>
              </a:rPr>
              <a:t>	</a:t>
            </a:r>
            <a:endParaRPr lang="en-GB" sz="1800" dirty="0">
              <a:solidFill>
                <a:srgbClr val="00B050"/>
              </a:solidFill>
              <a:latin typeface="Calibri" panose="020F0502020204030204" pitchFamily="34" charset="0"/>
              <a:cs typeface="Arial" panose="020B0604020202020204" pitchFamily="34" charset="0"/>
            </a:endParaRPr>
          </a:p>
          <a:p>
            <a:pPr marL="0" lvl="0" indent="0">
              <a:spcBef>
                <a:spcPct val="0"/>
              </a:spcBef>
              <a:buNone/>
            </a:pPr>
            <a:endParaRPr lang="en-GB" sz="1800" dirty="0">
              <a:solidFill>
                <a:srgbClr val="00B050"/>
              </a:solidFill>
              <a:latin typeface="Calibri" panose="020F0502020204030204" pitchFamily="34" charset="0"/>
              <a:cs typeface="Arial" panose="020B0604020202020204" pitchFamily="34" charset="0"/>
            </a:endParaRPr>
          </a:p>
          <a:p>
            <a:pPr>
              <a:spcBef>
                <a:spcPct val="0"/>
              </a:spcBef>
              <a:buFont typeface="Wingdings" panose="05000000000000000000" pitchFamily="2" charset="2"/>
              <a:buChar char="Ø"/>
            </a:pPr>
            <a:r>
              <a:rPr lang="en-GB" sz="1800" u="sng" dirty="0" smtClean="0">
                <a:latin typeface="Calibri" panose="020F0502020204030204" pitchFamily="34" charset="0"/>
                <a:cs typeface="Arial" panose="020B0604020202020204" pitchFamily="34" charset="0"/>
              </a:rPr>
              <a:t>Section </a:t>
            </a:r>
            <a:r>
              <a:rPr lang="en-GB" sz="1800" u="sng" dirty="0">
                <a:latin typeface="Calibri" panose="020F0502020204030204" pitchFamily="34" charset="0"/>
                <a:cs typeface="Arial" panose="020B0604020202020204" pitchFamily="34" charset="0"/>
              </a:rPr>
              <a:t>7 in TS 38.101-1 </a:t>
            </a:r>
            <a:r>
              <a:rPr lang="en-GB" sz="1800" u="sng" dirty="0" smtClean="0">
                <a:latin typeface="Calibri" panose="020F0502020204030204" pitchFamily="34" charset="0"/>
                <a:cs typeface="Arial" panose="020B0604020202020204" pitchFamily="34" charset="0"/>
              </a:rPr>
              <a:t>(Draft CR to TS 38.101-1, R4-1814767</a:t>
            </a:r>
            <a:r>
              <a:rPr lang="en-GB" sz="1800" u="sng" dirty="0">
                <a:latin typeface="Calibri" panose="020F0502020204030204" pitchFamily="34" charset="0"/>
                <a:cs typeface="Arial" panose="020B0604020202020204" pitchFamily="34" charset="0"/>
              </a:rPr>
              <a:t>): </a:t>
            </a:r>
          </a:p>
          <a:p>
            <a:pPr marL="0" indent="0">
              <a:spcBef>
                <a:spcPct val="0"/>
              </a:spcBef>
              <a:buNone/>
            </a:pPr>
            <a:endParaRPr lang="en-GB" sz="1800" u="sng" dirty="0">
              <a:solidFill>
                <a:srgbClr val="00B050"/>
              </a:solidFill>
              <a:latin typeface="Calibri" panose="020F0502020204030204" pitchFamily="34" charset="0"/>
              <a:cs typeface="Arial" panose="020B0604020202020204" pitchFamily="34" charset="0"/>
            </a:endParaRPr>
          </a:p>
          <a:p>
            <a:pPr marL="0" indent="0">
              <a:spcBef>
                <a:spcPct val="0"/>
              </a:spcBef>
              <a:buNone/>
            </a:pPr>
            <a:r>
              <a:rPr lang="en-GB"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Note 1: Four Rx antenna ports shall be the baseline for this operating band. The exception is allowed for vehicular UE in this operating band, for which the requirements with two Rx antenna ports can be applied.</a:t>
            </a: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 2Rx vehicular UE typically has better antenna system gain than other UE (</a:t>
            </a:r>
            <a:r>
              <a:rPr lang="en-US" sz="2000" dirty="0" err="1">
                <a:highlight>
                  <a:srgbClr val="00FF00"/>
                </a:highlight>
                <a:latin typeface="Arial" panose="020B0604020202020204" pitchFamily="34" charset="0"/>
                <a:ea typeface="Malgun Gothic" panose="020B0503020000020004" pitchFamily="34" charset="-127"/>
                <a:cs typeface="Arial" panose="020B0604020202020204" pitchFamily="34" charset="0"/>
              </a:rPr>
              <a:t>eg</a:t>
            </a:r>
            <a:r>
              <a:rPr lang="en-US"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 </a:t>
            </a:r>
            <a:r>
              <a:rPr lang="en-GB" sz="2000" dirty="0">
                <a:highlight>
                  <a:srgbClr val="00FF00"/>
                </a:highlight>
                <a:latin typeface="Arial" panose="020B0604020202020204" pitchFamily="34" charset="0"/>
                <a:ea typeface="Malgun Gothic" panose="020B0503020000020004" pitchFamily="34" charset="-127"/>
                <a:cs typeface="Arial" panose="020B0604020202020204" pitchFamily="34" charset="0"/>
              </a:rPr>
              <a:t>Section 5 and 6 in [TR 38.826])</a:t>
            </a:r>
          </a:p>
          <a:p>
            <a:pPr marL="0" indent="0">
              <a:spcBef>
                <a:spcPct val="0"/>
              </a:spcBef>
              <a:buNone/>
            </a:pPr>
            <a:endParaRPr lang="en-GB" sz="1800" dirty="0">
              <a:solidFill>
                <a:srgbClr val="00B050"/>
              </a:solidFill>
              <a:latin typeface="Calibri" panose="020F0502020204030204" pitchFamily="34" charset="0"/>
              <a:cs typeface="Arial" panose="020B0604020202020204" pitchFamily="34" charset="0"/>
            </a:endParaRPr>
          </a:p>
        </p:txBody>
      </p:sp>
      <p:sp>
        <p:nvSpPr>
          <p:cNvPr id="4" name="Foliennummernplatzhalter 3"/>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dirty="0"/>
          </a:p>
        </p:txBody>
      </p:sp>
      <p:sp>
        <p:nvSpPr>
          <p:cNvPr id="2" name="Rechteck 1"/>
          <p:cNvSpPr/>
          <p:nvPr/>
        </p:nvSpPr>
        <p:spPr>
          <a:xfrm>
            <a:off x="2057400" y="304800"/>
            <a:ext cx="5786761" cy="369332"/>
          </a:xfrm>
          <a:prstGeom prst="rect">
            <a:avLst/>
          </a:prstGeom>
        </p:spPr>
        <p:txBody>
          <a:bodyPr wrap="square">
            <a:spAutoFit/>
          </a:bodyPr>
          <a:lstStyle/>
          <a:p>
            <a:r>
              <a:rPr lang="en-US" dirty="0">
                <a:highlight>
                  <a:srgbClr val="00FF00"/>
                </a:highlight>
                <a:latin typeface="Arial" panose="020B0604020202020204" pitchFamily="34" charset="0"/>
                <a:ea typeface="Malgun Gothic" panose="020B0503020000020004" pitchFamily="34" charset="-127"/>
              </a:rPr>
              <a:t>Agreement 4: </a:t>
            </a:r>
            <a:r>
              <a:rPr lang="en-GB" dirty="0">
                <a:highlight>
                  <a:srgbClr val="00FF00"/>
                </a:highlight>
                <a:latin typeface="Arial" panose="020B0604020202020204" pitchFamily="34" charset="0"/>
                <a:ea typeface="Malgun Gothic" panose="020B0503020000020004" pitchFamily="34" charset="-127"/>
              </a:rPr>
              <a:t>definitions and notes in TS 38.101-1</a:t>
            </a:r>
          </a:p>
        </p:txBody>
      </p:sp>
    </p:spTree>
    <p:extLst>
      <p:ext uri="{BB962C8B-B14F-4D97-AF65-F5344CB8AC3E}">
        <p14:creationId xmlns:p14="http://schemas.microsoft.com/office/powerpoint/2010/main" val="3756312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200F65EB-5730-43A8-9AFA-15BFC5DC8F7F}">
  <ds:schemaRefs>
    <ds:schemaRef ds:uri="http://schemas.microsoft.com/office/2006/documentManagement/types"/>
    <ds:schemaRef ds:uri="66EEDB98-F073-460B-B9B0-9643F9FE785E"/>
    <ds:schemaRef ds:uri="http://purl.org/dc/elements/1.1/"/>
    <ds:schemaRef ds:uri="http://schemas.openxmlformats.org/package/2006/metadata/core-properties"/>
    <ds:schemaRef ds:uri="http://schemas.microsoft.com/office/infopath/2007/PartnerControls"/>
    <ds:schemaRef ds:uri="http://purl.org/dc/terms/"/>
    <ds:schemaRef ds:uri="17c5c574-4f42-45b3-8a7f-77d8e859d074"/>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549</Words>
  <Application>Microsoft Office PowerPoint</Application>
  <PresentationFormat>Bildschirmpräsentation (4:3)</PresentationFormat>
  <Paragraphs>122</Paragraphs>
  <Slides>9</Slides>
  <Notes>0</Notes>
  <HiddenSlides>0</HiddenSlides>
  <MMClips>0</MMClips>
  <ScaleCrop>false</ScaleCrop>
  <HeadingPairs>
    <vt:vector size="6" baseType="variant">
      <vt:variant>
        <vt:lpstr>Verwendete Schriftarten</vt:lpstr>
      </vt:variant>
      <vt:variant>
        <vt:i4>7</vt:i4>
      </vt:variant>
      <vt:variant>
        <vt:lpstr>Design</vt:lpstr>
      </vt:variant>
      <vt:variant>
        <vt:i4>1</vt:i4>
      </vt:variant>
      <vt:variant>
        <vt:lpstr>Folientitel</vt:lpstr>
      </vt:variant>
      <vt:variant>
        <vt:i4>9</vt:i4>
      </vt:variant>
    </vt:vector>
  </HeadingPairs>
  <TitlesOfParts>
    <vt:vector size="17" baseType="lpstr">
      <vt:lpstr>Malgun Gothic</vt:lpstr>
      <vt:lpstr>Malgun Gothic</vt:lpstr>
      <vt:lpstr>宋体</vt:lpstr>
      <vt:lpstr>Arial</vt:lpstr>
      <vt:lpstr>Calibri</vt:lpstr>
      <vt:lpstr>Times New Roman</vt:lpstr>
      <vt:lpstr>Wingdings</vt:lpstr>
      <vt:lpstr>Office Theme</vt:lpstr>
      <vt:lpstr>WF on 2Rx exception for NR vehicle UE</vt:lpstr>
      <vt:lpstr>1. Conclusion on Coverage analysis and Link budget simulation assumptions</vt:lpstr>
      <vt:lpstr>Agreement 1: Table 1. Parameter for Link Budget Evaluation</vt:lpstr>
      <vt:lpstr>5GAA response to 3GPP LS R4-1814315</vt:lpstr>
      <vt:lpstr>Agreement 2: Conclusion on parameters for Link Budget Evaluation</vt:lpstr>
      <vt:lpstr>Final Conclusion on Coverage analysis </vt:lpstr>
      <vt:lpstr>2. Conclusion on Methods to distinguish vehicular UE </vt:lpstr>
      <vt:lpstr>Agreement 3: Conclusion on Methods to distinguish vehicular UE </vt:lpstr>
      <vt:lpstr>PowerPoint-Präsentation</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2Rx vehicle NR UE</dc:title>
  <dc:creator>LG Electronics</dc:creator>
  <cp:keywords>2Rx vehicle</cp:keywords>
  <cp:lastModifiedBy>Saravanan, Visvesh</cp:lastModifiedBy>
  <cp:revision>1094</cp:revision>
  <dcterms:created xsi:type="dcterms:W3CDTF">2013-05-13T16:02:00Z</dcterms:created>
  <dcterms:modified xsi:type="dcterms:W3CDTF">2018-11-16T22:47:25Z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648246c3-0213-4edc-a844-f0c7749f2e87</vt:lpwstr>
  </property>
  <property fmtid="{D5CDD505-2E9C-101B-9397-08002B2CF9AE}" pid="7" name="CTP_TimeStamp">
    <vt:lpwstr>2018-01-24 17:32:04Z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(3)NVhkhYA/8IiLsO+Ckh9IkD6gHIoU37BTQ0mMoLKDO/Zbkq5VJjrWL2tMr4giQ+3VAzf8AgIn
6NVjflrVWdufDTK4ujxlQT9LBl2CDegUqBOUjWrEFI8iPPjiwJZUvsf8dt8sb+aMY0whEEeE
KSV8uwe1ikcIb+W9bVFBKZ7zh3s8DXdDp7Tgx/qxAjNILxQTE2IycciwF2Eqv9Cxs9uLch9Q
xpHrcd2gcb9EjLUKL0</vt:lpwstr>
  </property>
  <property fmtid="{D5CDD505-2E9C-101B-9397-08002B2CF9AE}" pid="13" name="_2015_ms_pID_7253431">
    <vt:lpwstr>szik728v5YNL9TObTNdnK9WRbWzo9sYPxktR+upvkZ/NfiowMVlbcU
jxCe52LtJ/XtMOsgQO2RE2lzgZs5t6uahYfczGKrLOMb6UkPDltC5/SLlGnuIcfAA9/rJ9/i
3mlXKTqjufjLnbWD3p/nDhPowuvnvHqLWzsfCv9Xtope22FEd9FF2GRw+BQFltbn9BMpv750
3gM6nR6wv4iYrQ8vbYqCMklgeXxjKStfQ6RU</vt:lpwstr>
  </property>
  <property fmtid="{D5CDD505-2E9C-101B-9397-08002B2CF9AE}" pid="14" name="_2015_ms_pID_7253432">
    <vt:lpwstr>BQ==</vt:lpwstr>
  </property>
  <property fmtid="{D5CDD505-2E9C-101B-9397-08002B2CF9AE}" pid="15" name="CTPClassification">
    <vt:lpwstr>CTP_NT</vt:lpwstr>
  </property>
  <property fmtid="{D5CDD505-2E9C-101B-9397-08002B2CF9AE}" pid="16" name="_readonly">
    <vt:lpwstr/>
  </property>
  <property fmtid="{D5CDD505-2E9C-101B-9397-08002B2CF9AE}" pid="17" name="_change">
    <vt:lpwstr/>
  </property>
  <property fmtid="{D5CDD505-2E9C-101B-9397-08002B2CF9AE}" pid="18" name="_full-control">
    <vt:lpwstr/>
  </property>
  <property fmtid="{D5CDD505-2E9C-101B-9397-08002B2CF9AE}" pid="19" name="sflag">
    <vt:lpwstr>1523778411</vt:lpwstr>
  </property>
</Properties>
</file>