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sldIdLst>
    <p:sldId id="256" r:id="rId5"/>
    <p:sldId id="380" r:id="rId6"/>
    <p:sldId id="395" r:id="rId7"/>
    <p:sldId id="401" r:id="rId8"/>
    <p:sldId id="402" r:id="rId9"/>
    <p:sldId id="397" r:id="rId10"/>
    <p:sldId id="399" r:id="rId11"/>
    <p:sldId id="400"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99" autoAdjust="0"/>
    <p:restoredTop sz="87234" autoAdjust="0"/>
  </p:normalViewPr>
  <p:slideViewPr>
    <p:cSldViewPr>
      <p:cViewPr>
        <p:scale>
          <a:sx n="70" d="100"/>
          <a:sy n="70" d="100"/>
        </p:scale>
        <p:origin x="2054" y="39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15.11.2018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‹Nr.›</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‹Nr.›</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‹Nr.›</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‹Nr.›</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‹Nr.›</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‹Nr.›</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‹Nr.›</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‹Nr.›</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‹Nr.›</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‹Nr.›</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‹Nr.›</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‹Nr.›</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11/15/2018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‹Nr.›</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hyperlink" Target="https://www.gsma.com/newsroom/wp-content/uploads/TS-24-v3-01.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579120" y="2121281"/>
            <a:ext cx="7924800" cy="1963738"/>
          </a:xfrm>
        </p:spPr>
        <p:txBody>
          <a:bodyPr/>
          <a:lstStyle/>
          <a:p>
            <a:pPr eaLnBrk="1" hangingPunct="1"/>
            <a:r>
              <a:rPr lang="en-GB" dirty="0"/>
              <a:t>Updated WF on 2 Rx vehicle UE: Link  budget simulation assumptions</a:t>
            </a:r>
            <a:r>
              <a:rPr lang="en-GB" sz="4000" dirty="0"/>
              <a:t> </a:t>
            </a:r>
            <a:endParaRPr lang="en-GB" altLang="en-US" sz="4000" dirty="0"/>
          </a:p>
        </p:txBody>
      </p:sp>
      <p:sp>
        <p:nvSpPr>
          <p:cNvPr id="3075" name="Subtitle 2"/>
          <p:cNvSpPr>
            <a:spLocks noGrp="1"/>
          </p:cNvSpPr>
          <p:nvPr>
            <p:ph type="subTitle" idx="1"/>
          </p:nvPr>
        </p:nvSpPr>
        <p:spPr>
          <a:xfrm>
            <a:off x="548640" y="4343400"/>
            <a:ext cx="7924800" cy="410781"/>
          </a:xfrm>
        </p:spPr>
        <p:txBody>
          <a:bodyPr/>
          <a:lstStyle/>
          <a:p>
            <a:pPr eaLnBrk="1" hangingPunct="1"/>
            <a:r>
              <a:rPr lang="en-US" altLang="en-US" sz="2800" dirty="0" smtClean="0">
                <a:solidFill>
                  <a:schemeClr val="tx1"/>
                </a:solidFill>
              </a:rPr>
              <a:t>SAMSUNG, LG </a:t>
            </a:r>
            <a:r>
              <a:rPr lang="en-US" altLang="en-US" sz="2800" dirty="0">
                <a:solidFill>
                  <a:schemeClr val="tx1"/>
                </a:solidFill>
              </a:rPr>
              <a:t>Electronics, </a:t>
            </a:r>
            <a:r>
              <a:rPr lang="en-US" altLang="en-US" sz="2800" dirty="0" smtClean="0">
                <a:solidFill>
                  <a:schemeClr val="tx1"/>
                </a:solidFill>
              </a:rPr>
              <a:t>Volkswagens AG</a:t>
            </a:r>
            <a:endParaRPr lang="en-US" altLang="en-US" sz="2800" dirty="0">
              <a:solidFill>
                <a:srgbClr val="FF0000"/>
              </a:solidFill>
            </a:endParaRPr>
          </a:p>
        </p:txBody>
      </p:sp>
      <p:sp>
        <p:nvSpPr>
          <p:cNvPr id="3076" name="TextBox 3"/>
          <p:cNvSpPr txBox="1">
            <a:spLocks noChangeArrowheads="1"/>
          </p:cNvSpPr>
          <p:nvPr/>
        </p:nvSpPr>
        <p:spPr bwMode="auto">
          <a:xfrm>
            <a:off x="24414" y="323850"/>
            <a:ext cx="501631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a:t>
            </a:r>
            <a:r>
              <a:rPr lang="en-US" altLang="zh-CN" sz="1800" b="1" dirty="0" smtClean="0"/>
              <a:t>WG4 #89 Meeting</a:t>
            </a:r>
          </a:p>
          <a:p>
            <a:pPr>
              <a:buNone/>
            </a:pPr>
            <a:r>
              <a:rPr lang="en-GB" sz="1800" b="1" dirty="0" smtClean="0"/>
              <a:t>Spokane</a:t>
            </a:r>
            <a:r>
              <a:rPr lang="en-GB" sz="1800" b="1" dirty="0"/>
              <a:t>, Washington, U.S., 12th – 16th Nov., 2018</a:t>
            </a:r>
            <a:r>
              <a:rPr lang="it-IT" sz="1800" b="1" dirty="0" smtClean="0"/>
              <a:t/>
            </a:r>
            <a:br>
              <a:rPr lang="it-IT" sz="1800" b="1" dirty="0" smtClean="0"/>
            </a:br>
            <a:r>
              <a:rPr lang="en-US" altLang="zh-CN" sz="1800" b="1" dirty="0" smtClean="0"/>
              <a:t>Agenda Item: </a:t>
            </a:r>
            <a:r>
              <a:rPr lang="en-GB" altLang="zh-CN" sz="1800" b="1" dirty="0" smtClean="0"/>
              <a:t>10.3.2</a:t>
            </a:r>
            <a:endParaRPr lang="en-US" altLang="zh-CN" sz="1800" b="1" dirty="0">
              <a:solidFill>
                <a:srgbClr val="FF0000"/>
              </a:solidFill>
            </a:endParaRPr>
          </a:p>
        </p:txBody>
      </p:sp>
      <p:sp>
        <p:nvSpPr>
          <p:cNvPr id="3077" name="TextBox 4"/>
          <p:cNvSpPr txBox="1">
            <a:spLocks noChangeArrowheads="1"/>
          </p:cNvSpPr>
          <p:nvPr/>
        </p:nvSpPr>
        <p:spPr bwMode="auto">
          <a:xfrm>
            <a:off x="6436924" y="323850"/>
            <a:ext cx="26086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altLang="zh-CN" sz="1800" b="1" smtClean="0">
                <a:solidFill>
                  <a:srgbClr val="0070C0"/>
                </a:solidFill>
              </a:rPr>
              <a:t>R4-1816647</a:t>
            </a:r>
            <a:endParaRPr lang="en-GB" altLang="zh-CN" sz="1800" b="1" dirty="0" smtClean="0">
              <a:solidFill>
                <a:srgbClr val="0070C0"/>
              </a:solidFill>
            </a:endParaRPr>
          </a:p>
          <a:p>
            <a:pPr algn="r" eaLnBrk="1" hangingPunct="1">
              <a:spcBef>
                <a:spcPct val="0"/>
              </a:spcBef>
              <a:buNone/>
            </a:pPr>
            <a:r>
              <a:rPr lang="en-GB" altLang="zh-CN" sz="1800" b="1" dirty="0"/>
              <a:t>(Revision of R4-1814143, </a:t>
            </a:r>
            <a:endParaRPr lang="en-GB" altLang="zh-CN" sz="1800" b="1" dirty="0" smtClean="0"/>
          </a:p>
          <a:p>
            <a:pPr algn="r" eaLnBrk="1" hangingPunct="1">
              <a:spcBef>
                <a:spcPct val="0"/>
              </a:spcBef>
              <a:buNone/>
            </a:pPr>
            <a:r>
              <a:rPr lang="en-GB" altLang="zh-CN" sz="1800" b="1" dirty="0" smtClean="0"/>
              <a:t>R4-1814775)</a:t>
            </a:r>
            <a:endParaRPr lang="en-GB" altLang="zh-CN"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8153400" cy="2533650"/>
          </a:xfrm>
        </p:spPr>
        <p:txBody>
          <a:bodyPr/>
          <a:lstStyle/>
          <a:p>
            <a:r>
              <a:rPr lang="en-US" dirty="0" smtClean="0"/>
              <a:t>Offline Discussion Results (RAN 4 #88bis)</a:t>
            </a:r>
            <a:br>
              <a:rPr lang="en-US" dirty="0" smtClean="0"/>
            </a:br>
            <a:r>
              <a:rPr lang="en-US" dirty="0"/>
              <a:t/>
            </a:r>
            <a:br>
              <a:rPr lang="en-US" dirty="0"/>
            </a:br>
            <a:r>
              <a:rPr lang="en-US" dirty="0" smtClean="0"/>
              <a:t>1. Coverage analysis and </a:t>
            </a:r>
            <a:r>
              <a:rPr lang="en-GB" altLang="en-US" dirty="0" smtClean="0"/>
              <a:t>Link  </a:t>
            </a:r>
            <a:r>
              <a:rPr lang="en-GB" altLang="en-US" dirty="0"/>
              <a:t>budget simulation </a:t>
            </a:r>
            <a:r>
              <a:rPr lang="en-GB" altLang="en-US" dirty="0" smtClean="0"/>
              <a:t>assumptions</a:t>
            </a:r>
            <a:endParaRPr lang="en-US" dirty="0"/>
          </a:p>
        </p:txBody>
      </p:sp>
    </p:spTree>
    <p:extLst>
      <p:ext uri="{BB962C8B-B14F-4D97-AF65-F5344CB8AC3E}">
        <p14:creationId xmlns:p14="http://schemas.microsoft.com/office/powerpoint/2010/main" val="2330886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258762"/>
          </a:xfrm>
        </p:spPr>
        <p:txBody>
          <a:bodyPr/>
          <a:lstStyle/>
          <a:p>
            <a:r>
              <a:rPr lang="en-US" sz="2000" b="1" dirty="0" smtClean="0"/>
              <a:t>Agreement 1: WF on Parameter </a:t>
            </a:r>
            <a:r>
              <a:rPr lang="en-US" sz="2000" b="1" dirty="0"/>
              <a:t>for Link Budget </a:t>
            </a:r>
            <a:r>
              <a:rPr lang="en-US" sz="2000" b="1" dirty="0" smtClean="0"/>
              <a:t>Evaluation</a:t>
            </a:r>
            <a:endParaRPr lang="en-US" sz="2000" b="1" dirty="0"/>
          </a:p>
        </p:txBody>
      </p:sp>
      <p:graphicFrame>
        <p:nvGraphicFramePr>
          <p:cNvPr id="4" name="표 3"/>
          <p:cNvGraphicFramePr>
            <a:graphicFrameLocks noGrp="1"/>
          </p:cNvGraphicFramePr>
          <p:nvPr>
            <p:extLst>
              <p:ext uri="{D42A27DB-BD31-4B8C-83A1-F6EECF244321}">
                <p14:modId xmlns:p14="http://schemas.microsoft.com/office/powerpoint/2010/main" val="61804081"/>
              </p:ext>
            </p:extLst>
          </p:nvPr>
        </p:nvGraphicFramePr>
        <p:xfrm>
          <a:off x="381000" y="838200"/>
          <a:ext cx="8458200" cy="5298268"/>
        </p:xfrm>
        <a:graphic>
          <a:graphicData uri="http://schemas.openxmlformats.org/drawingml/2006/table">
            <a:tbl>
              <a:tblPr/>
              <a:tblGrid>
                <a:gridCol w="870347">
                  <a:extLst>
                    <a:ext uri="{9D8B030D-6E8A-4147-A177-3AD203B41FA5}">
                      <a16:colId xmlns:a16="http://schemas.microsoft.com/office/drawing/2014/main" val="20000"/>
                    </a:ext>
                  </a:extLst>
                </a:gridCol>
                <a:gridCol w="1637837">
                  <a:extLst>
                    <a:ext uri="{9D8B030D-6E8A-4147-A177-3AD203B41FA5}">
                      <a16:colId xmlns:a16="http://schemas.microsoft.com/office/drawing/2014/main" val="20001"/>
                    </a:ext>
                  </a:extLst>
                </a:gridCol>
                <a:gridCol w="1487504">
                  <a:extLst>
                    <a:ext uri="{9D8B030D-6E8A-4147-A177-3AD203B41FA5}">
                      <a16:colId xmlns:a16="http://schemas.microsoft.com/office/drawing/2014/main" val="20002"/>
                    </a:ext>
                  </a:extLst>
                </a:gridCol>
                <a:gridCol w="1487504">
                  <a:extLst>
                    <a:ext uri="{9D8B030D-6E8A-4147-A177-3AD203B41FA5}">
                      <a16:colId xmlns:a16="http://schemas.microsoft.com/office/drawing/2014/main" val="20003"/>
                    </a:ext>
                  </a:extLst>
                </a:gridCol>
                <a:gridCol w="1487504">
                  <a:extLst>
                    <a:ext uri="{9D8B030D-6E8A-4147-A177-3AD203B41FA5}">
                      <a16:colId xmlns:a16="http://schemas.microsoft.com/office/drawing/2014/main" val="20004"/>
                    </a:ext>
                  </a:extLst>
                </a:gridCol>
                <a:gridCol w="1487504">
                  <a:extLst>
                    <a:ext uri="{9D8B030D-6E8A-4147-A177-3AD203B41FA5}">
                      <a16:colId xmlns:a16="http://schemas.microsoft.com/office/drawing/2014/main" val="20005"/>
                    </a:ext>
                  </a:extLst>
                </a:gridCol>
              </a:tblGrid>
              <a:tr h="520815">
                <a:tc gridSpan="2">
                  <a:txBody>
                    <a:bodyPr/>
                    <a:lstStyle/>
                    <a:p>
                      <a:pPr algn="ctr" fontAlgn="ctr"/>
                      <a:r>
                        <a:rPr lang="ko-KR" altLang="en-US" sz="1000" b="0" i="0" u="none" strike="noStrike" dirty="0">
                          <a:solidFill>
                            <a:srgbClr val="00B050"/>
                          </a:solidFill>
                          <a:effectLst/>
                          <a:latin typeface="Arial" panose="020B0604020202020204" pitchFamily="34" charset="0"/>
                          <a:ea typeface="맑은 고딕" panose="020B0503020000020004" pitchFamily="50" charset="-127"/>
                        </a:rPr>
                        <a:t>　</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Outdoor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(Passenger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Holding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(Dash board)</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 VUE</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5093">
                <a:tc gridSpan="2">
                  <a:txBody>
                    <a:bodyPr/>
                    <a:lstStyle/>
                    <a:p>
                      <a:pPr algn="ctr" fontAlgn="ct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a:solidFill>
                            <a:srgbClr val="00B050"/>
                          </a:solidFill>
                          <a:effectLst/>
                          <a:latin typeface="Arial" panose="020B0604020202020204" pitchFamily="34" charset="0"/>
                          <a:ea typeface="맑은 고딕" panose="020B0503020000020004" pitchFamily="50" charset="-127"/>
                        </a:rPr>
                        <a:t>Configuration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5093">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Antanna</a:t>
                      </a:r>
                      <a:r>
                        <a:rPr lang="en-US" sz="1000" b="0" i="0" u="none" strike="noStrike" dirty="0">
                          <a:solidFill>
                            <a:srgbClr val="00B050"/>
                          </a:solidFill>
                          <a:effectLst/>
                          <a:latin typeface="Arial" panose="020B0604020202020204" pitchFamily="34" charset="0"/>
                          <a:ea typeface="맑은 고딕" panose="020B0503020000020004" pitchFamily="50" charset="-127"/>
                        </a:rPr>
                        <a:t> Gain</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1</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50753">
                <a:tc rowSpan="3">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a:t>
                      </a:r>
                      <a:r>
                        <a:rPr lang="en-US" sz="1000" b="0" i="0" u="none" strike="noStrike" dirty="0">
                          <a:solidFill>
                            <a:srgbClr val="00B050"/>
                          </a:solidFill>
                          <a:effectLst/>
                          <a:latin typeface="Arial" panose="020B0604020202020204" pitchFamily="34" charset="0"/>
                          <a:ea typeface="맑은 고딕" panose="020B0503020000020004" pitchFamily="50" charset="-127"/>
                        </a:rPr>
                        <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Gain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system gain per element</a:t>
                      </a:r>
                      <a:r>
                        <a:rPr lang="en-US" sz="1000" b="0" i="0" u="none" strike="noStrike" baseline="0"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baseline="30000" dirty="0" smtClean="0">
                          <a:solidFill>
                            <a:srgbClr val="00B050"/>
                          </a:solidFill>
                          <a:effectLst/>
                          <a:latin typeface="Arial" panose="020B0604020202020204" pitchFamily="34" charset="0"/>
                          <a:ea typeface="맑은 고딕" panose="020B0503020000020004" pitchFamily="50" charset="-127"/>
                        </a:rPr>
                        <a:t>2,5</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-4.5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1213">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Penetration Loss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3</a:t>
                      </a:r>
                      <a:r>
                        <a:rPr lang="en-US" sz="1000" b="0" i="0" u="none" strike="noStrike" dirty="0">
                          <a:solidFill>
                            <a:srgbClr val="00B050"/>
                          </a:solidFill>
                          <a:effectLst/>
                          <a:latin typeface="Arial" panose="020B0604020202020204" pitchFamily="34" charset="0"/>
                          <a:ea typeface="맑은 고딕" panose="020B0503020000020004" pitchFamily="50" charset="-127"/>
                        </a:rPr>
                        <a:t>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128233">
                <a:tc vMerge="1">
                  <a:txBody>
                    <a:bodyPr/>
                    <a:lstStyle/>
                    <a:p>
                      <a:endParaRPr lang="en-GB"/>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Total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9.5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18.5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-16.5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baseline="0" dirty="0">
                          <a:solidFill>
                            <a:srgbClr val="C00000"/>
                          </a:solidFill>
                          <a:effectLst/>
                          <a:latin typeface="Arial" panose="020B0604020202020204" pitchFamily="34" charset="0"/>
                          <a:ea typeface="맑은 고딕" panose="020B0503020000020004" pitchFamily="50" charset="-127"/>
                        </a:rPr>
                        <a:t>-</a:t>
                      </a:r>
                      <a:r>
                        <a:rPr lang="en-US" altLang="ko-KR" sz="1000" b="0" i="0" u="none" strike="dblStrike" baseline="0" dirty="0" smtClean="0">
                          <a:solidFill>
                            <a:srgbClr val="C00000"/>
                          </a:solidFill>
                          <a:effectLst/>
                          <a:latin typeface="Arial" panose="020B0604020202020204" pitchFamily="34" charset="0"/>
                          <a:ea typeface="맑은 고딕" panose="020B0503020000020004" pitchFamily="50" charset="-127"/>
                        </a:rPr>
                        <a:t>15.5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-13.5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990480"/>
                  </a:ext>
                </a:extLst>
              </a:tr>
              <a:tr h="255093">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Fading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r h="255093">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Interference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dblStrike" baseline="0" dirty="0" smtClean="0">
                          <a:solidFill>
                            <a:srgbClr val="FF0000"/>
                          </a:solidFill>
                          <a:effectLst/>
                          <a:latin typeface="Arial" panose="020B0604020202020204" pitchFamily="34" charset="0"/>
                          <a:ea typeface="맑은 고딕" panose="020B0503020000020004" pitchFamily="50" charset="-127"/>
                        </a:rPr>
                        <a:t>[</a:t>
                      </a:r>
                      <a:r>
                        <a:rPr lang="en-US" altLang="ko-KR" sz="1000" b="0" i="0" u="none" strike="dblStrike" baseline="0" dirty="0" smtClean="0">
                          <a:solidFill>
                            <a:srgbClr val="FF0000"/>
                          </a:solidFill>
                          <a:effectLst/>
                          <a:latin typeface="Arial" panose="020B0604020202020204" pitchFamily="34" charset="0"/>
                          <a:ea typeface="맑은 고딕" panose="020B0503020000020004" pitchFamily="50" charset="-127"/>
                        </a:rPr>
                        <a:t>3] [</a:t>
                      </a:r>
                    </a:p>
                    <a:p>
                      <a:pPr algn="ctr" fontAlgn="ct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endParaRPr lang="en-US" altLang="ko-KR" sz="1000" b="0" i="0" u="none" strike="noStrike" baseline="0" dirty="0">
                        <a:solidFill>
                          <a:srgbClr val="FF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dblStrike" kern="1200" baseline="0" dirty="0" smtClean="0">
                          <a:solidFill>
                            <a:srgbClr val="FF0000"/>
                          </a:solidFill>
                          <a:effectLst/>
                          <a:latin typeface="Arial" panose="020B0604020202020204" pitchFamily="34" charset="0"/>
                          <a:ea typeface="맑은 고딕" panose="020B0503020000020004" pitchFamily="50" charset="-127"/>
                          <a:cs typeface="+mn-cs"/>
                        </a:rPr>
                        <a:t>[3</a:t>
                      </a:r>
                      <a:r>
                        <a:rPr lang="en-US" altLang="ko-KR" sz="1000" b="0" i="0" u="none" strike="dblStrike" kern="1200" baseline="0" dirty="0" smtClean="0">
                          <a:solidFill>
                            <a:srgbClr val="FF0000"/>
                          </a:solidFill>
                          <a:effectLst/>
                          <a:latin typeface="Arial" panose="020B0604020202020204" pitchFamily="34" charset="0"/>
                          <a:ea typeface="맑은 고딕" panose="020B0503020000020004" pitchFamily="50" charset="-127"/>
                          <a:cs typeface="+mn-cs"/>
                        </a:rPr>
                        <a:t>]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dblStrike" kern="1200" baseline="0" dirty="0" smtClean="0">
                          <a:solidFill>
                            <a:srgbClr val="FF0000"/>
                          </a:solidFill>
                          <a:effectLst/>
                          <a:latin typeface="Arial" panose="020B0604020202020204" pitchFamily="34" charset="0"/>
                          <a:ea typeface="맑은 고딕" panose="020B0503020000020004" pitchFamily="50" charset="-127"/>
                          <a:cs typeface="+mn-cs"/>
                        </a:rPr>
                        <a:t>[</a:t>
                      </a: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7"/>
                  </a:ext>
                </a:extLst>
              </a:tr>
              <a:tr h="255093">
                <a:tc row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DL</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Tx</a:t>
                      </a:r>
                      <a:r>
                        <a:rPr lang="en-US" sz="1000" b="0" i="0" u="none" strike="noStrike" dirty="0">
                          <a:solidFill>
                            <a:srgbClr val="00B050"/>
                          </a:solidFill>
                          <a:effectLst/>
                          <a:latin typeface="Arial" panose="020B0604020202020204" pitchFamily="34" charset="0"/>
                          <a:ea typeface="맑은 고딕" panose="020B0503020000020004" pitchFamily="50" charset="-127"/>
                        </a:rPr>
                        <a:t> Power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8"/>
                  </a:ext>
                </a:extLst>
              </a:tr>
              <a:tr h="255093">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 REFSENS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4</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-84.7</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9"/>
                  </a:ext>
                </a:extLst>
              </a:tr>
              <a:tr h="2051372">
                <a:tc gridSpan="6">
                  <a:txBody>
                    <a:bodyPr/>
                    <a:lstStyle/>
                    <a:p>
                      <a:pPr algn="l" fontAlgn="ctr"/>
                      <a:r>
                        <a:rPr lang="en-US" sz="1000" b="1" i="0" u="none" strike="noStrike" dirty="0">
                          <a:solidFill>
                            <a:srgbClr val="000000"/>
                          </a:solidFill>
                          <a:effectLst/>
                          <a:latin typeface="Arial" panose="020B0604020202020204" pitchFamily="34" charset="0"/>
                          <a:ea typeface="맑은 고딕" panose="020B0503020000020004" pitchFamily="50" charset="-127"/>
                        </a:rPr>
                        <a:t>Note 1. </a:t>
                      </a:r>
                      <a:r>
                        <a:rPr lang="en-US" sz="1000" b="0" i="0" u="none" strike="noStrike" dirty="0">
                          <a:solidFill>
                            <a:srgbClr val="000000"/>
                          </a:solidFill>
                          <a:effectLst/>
                          <a:latin typeface="Arial" panose="020B0604020202020204" pitchFamily="34" charset="0"/>
                          <a:ea typeface="맑은 고딕" panose="020B0503020000020004" pitchFamily="50" charset="-127"/>
                        </a:rPr>
                        <a:t>E/// proposed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during</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AH</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2.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Antenna system gain per element</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 (ant. efficiency + directivity) + c</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able/Body Loss</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3. </a:t>
                      </a:r>
                      <a:r>
                        <a:rPr lang="en-US" sz="1000" b="0" i="0" u="none" strike="noStrike" dirty="0">
                          <a:solidFill>
                            <a:srgbClr val="000000"/>
                          </a:solidFill>
                          <a:effectLst/>
                          <a:latin typeface="Arial" panose="020B0604020202020204" pitchFamily="34" charset="0"/>
                          <a:ea typeface="맑은 고딕" panose="020B0503020000020004" pitchFamily="50" charset="-127"/>
                        </a:rPr>
                        <a:t>O2I car penetration loss is based on TR38.901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7.4.3.2</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4. </a:t>
                      </a:r>
                      <a:r>
                        <a:rPr lang="en-US" sz="1000" b="0" i="0" u="none" strike="noStrike" dirty="0">
                          <a:solidFill>
                            <a:srgbClr val="000000"/>
                          </a:solidFill>
                          <a:effectLst/>
                          <a:latin typeface="Arial" panose="020B0604020202020204" pitchFamily="34" charset="0"/>
                          <a:ea typeface="맑은 고딕" panose="020B0503020000020004" pitchFamily="50" charset="-127"/>
                        </a:rPr>
                        <a:t>4 Rx REFSENS = 2 Rx REFSENS (TS38.101-1 Table 7.3.2-1) + </a:t>
                      </a:r>
                      <a:r>
                        <a:rPr lang="el-GR" sz="1000" b="0" i="0" u="none" strike="noStrike" dirty="0">
                          <a:solidFill>
                            <a:srgbClr val="000000"/>
                          </a:solidFill>
                          <a:effectLst/>
                          <a:latin typeface="Arial" panose="020B0604020202020204" pitchFamily="34" charset="0"/>
                          <a:ea typeface="맑은 고딕" panose="020B0503020000020004" pitchFamily="50" charset="-127"/>
                        </a:rPr>
                        <a:t>Δ</a:t>
                      </a:r>
                      <a:r>
                        <a:rPr lang="en-US" sz="1000" b="0" i="0" u="none" strike="noStrike" dirty="0">
                          <a:solidFill>
                            <a:srgbClr val="000000"/>
                          </a:solidFill>
                          <a:effectLst/>
                          <a:latin typeface="Arial" panose="020B0604020202020204" pitchFamily="34" charset="0"/>
                          <a:ea typeface="맑은 고딕" panose="020B0503020000020004" pitchFamily="50" charset="-127"/>
                        </a:rPr>
                        <a:t>R</a:t>
                      </a:r>
                      <a:r>
                        <a:rPr lang="en-US" sz="1000" b="0" i="0" u="none" strike="noStrike" baseline="-25000" dirty="0">
                          <a:solidFill>
                            <a:srgbClr val="000000"/>
                          </a:solidFill>
                          <a:effectLst/>
                          <a:latin typeface="Arial" panose="020B0604020202020204" pitchFamily="34" charset="0"/>
                          <a:ea typeface="맑은 고딕" panose="020B0503020000020004" pitchFamily="50" charset="-127"/>
                        </a:rPr>
                        <a:t>IB,4R</a:t>
                      </a:r>
                      <a:r>
                        <a:rPr lang="en-US" sz="1000" b="0" i="0" u="none" strike="noStrike" dirty="0">
                          <a:solidFill>
                            <a:srgbClr val="000000"/>
                          </a:solidFill>
                          <a:effectLst/>
                          <a:latin typeface="Arial" panose="020B0604020202020204" pitchFamily="34" charset="0"/>
                          <a:ea typeface="맑은 고딕" panose="020B0503020000020004" pitchFamily="50" charset="-127"/>
                        </a:rPr>
                        <a:t> (TS38.101-1 Table 7.3.2-2</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endParaRPr lang="en-US" sz="1000" b="0" i="0" u="none" strike="noStrike" dirty="0" smtClean="0">
                        <a:solidFill>
                          <a:srgbClr val="000000"/>
                        </a:solidFill>
                        <a:effectLst/>
                        <a:latin typeface="Arial" panose="020B0604020202020204" pitchFamily="34" charset="0"/>
                        <a:ea typeface="맑은 고딕" panose="020B0503020000020004" pitchFamily="50" charset="-127"/>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000" b="1" i="0" u="none" strike="noStrike" baseline="0" dirty="0" smtClean="0">
                          <a:solidFill>
                            <a:srgbClr val="000000"/>
                          </a:solidFill>
                          <a:effectLst/>
                          <a:latin typeface="Arial" panose="020B0604020202020204" pitchFamily="34" charset="0"/>
                          <a:ea typeface="맑은 고딕" panose="020B0503020000020004" pitchFamily="50" charset="-127"/>
                        </a:rPr>
                        <a:t>Note 5: </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To be confirmed by feedback from 5GAA on definition of the term ‘baseline’ for vehicle antenna performance </a:t>
                      </a:r>
                      <a:endParaRPr lang="en-US" sz="1000" b="0" i="0" u="none" strike="noStrike" dirty="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219252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5GAA response to 3GPP </a:t>
            </a:r>
            <a:r>
              <a:rPr lang="en-GB" dirty="0"/>
              <a:t>LS R4-1814315</a:t>
            </a:r>
            <a:endParaRPr lang="en-GB" dirty="0"/>
          </a:p>
        </p:txBody>
      </p:sp>
      <p:sp>
        <p:nvSpPr>
          <p:cNvPr id="3" name="Inhaltsplatzhalter 2"/>
          <p:cNvSpPr>
            <a:spLocks noGrp="1"/>
          </p:cNvSpPr>
          <p:nvPr>
            <p:ph idx="1"/>
          </p:nvPr>
        </p:nvSpPr>
        <p:spPr>
          <a:xfrm>
            <a:off x="457200" y="1219200"/>
            <a:ext cx="8229600" cy="5502275"/>
          </a:xfrm>
        </p:spPr>
        <p:txBody>
          <a:bodyPr/>
          <a:lstStyle/>
          <a:p>
            <a:pPr lvl="0" latinLnBrk="0"/>
            <a:r>
              <a:rPr lang="en-US" dirty="0">
                <a:solidFill>
                  <a:srgbClr val="FF0000"/>
                </a:solidFill>
              </a:rPr>
              <a:t>LS RP-181522 provides average antenna gain values of typical antenna implementations in series cars to be taken as the baseline assumption in the study in 3GPP RAN4. The origin of these antenna gain values are passive antenna measurements and include cable losses</a:t>
            </a:r>
            <a:r>
              <a:rPr lang="en-US" dirty="0" smtClean="0">
                <a:solidFill>
                  <a:srgbClr val="FF0000"/>
                </a:solidFill>
              </a:rPr>
              <a:t>.</a:t>
            </a:r>
          </a:p>
          <a:p>
            <a:pPr marL="0" lvl="0" indent="0" latinLnBrk="0">
              <a:buNone/>
            </a:pPr>
            <a:endParaRPr lang="en-GB" dirty="0">
              <a:solidFill>
                <a:srgbClr val="FF0000"/>
              </a:solidFill>
            </a:endParaRPr>
          </a:p>
          <a:p>
            <a:pPr lvl="0" latinLnBrk="0"/>
            <a:r>
              <a:rPr lang="en-US" dirty="0">
                <a:solidFill>
                  <a:srgbClr val="FF0000"/>
                </a:solidFill>
              </a:rPr>
              <a:t>Elevation range of 0-30° (measured from ground to sky, equal to theta=60-90° of measurement / simulation systems) is relevant for vehicular mobile communication. </a:t>
            </a:r>
            <a:endParaRPr lang="en-US" dirty="0" smtClean="0">
              <a:solidFill>
                <a:srgbClr val="FF0000"/>
              </a:solidFill>
            </a:endParaRPr>
          </a:p>
          <a:p>
            <a:pPr marL="0" lvl="0" indent="0" latinLnBrk="0">
              <a:buNone/>
            </a:pPr>
            <a:endParaRPr lang="en-GB" dirty="0">
              <a:solidFill>
                <a:srgbClr val="FF0000"/>
              </a:solidFill>
            </a:endParaRPr>
          </a:p>
          <a:p>
            <a:r>
              <a:rPr lang="en-GB" dirty="0">
                <a:solidFill>
                  <a:srgbClr val="FF0000"/>
                </a:solidFill>
              </a:rPr>
              <a:t>5GAA recommends 3GPP RAN4 to exceptionally take the automotive methodology to characterise vehicular antennas into account and not to expect similar methods and metrics as of handheld UEs to be applied.</a:t>
            </a:r>
            <a:endParaRPr lang="en-GB" dirty="0">
              <a:solidFill>
                <a:srgbClr val="FF0000"/>
              </a:solidFill>
            </a:endParaRPr>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13049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 y="609600"/>
            <a:ext cx="8229600" cy="258762"/>
          </a:xfrm>
        </p:spPr>
        <p:txBody>
          <a:bodyPr/>
          <a:lstStyle/>
          <a:p>
            <a:r>
              <a:rPr lang="en-US" sz="2000" b="1" dirty="0"/>
              <a:t>Agreement 2: </a:t>
            </a:r>
            <a:r>
              <a:rPr lang="en-US" sz="2000" b="1" dirty="0" smtClean="0"/>
              <a:t>Conclusion on parameters for Link </a:t>
            </a:r>
            <a:r>
              <a:rPr lang="en-US" sz="2000" b="1" dirty="0"/>
              <a:t>Budget Evaluation</a:t>
            </a:r>
          </a:p>
        </p:txBody>
      </p:sp>
      <p:sp>
        <p:nvSpPr>
          <p:cNvPr id="4" name="Rechteck 3"/>
          <p:cNvSpPr/>
          <p:nvPr/>
        </p:nvSpPr>
        <p:spPr>
          <a:xfrm>
            <a:off x="381000" y="1676400"/>
            <a:ext cx="8465820" cy="4585871"/>
          </a:xfrm>
          <a:prstGeom prst="rect">
            <a:avLst/>
          </a:prstGeom>
        </p:spPr>
        <p:txBody>
          <a:bodyPr wrap="square">
            <a:spAutoFit/>
          </a:bodyPr>
          <a:lstStyle/>
          <a:p>
            <a:pPr fontAlgn="ctr"/>
            <a:r>
              <a:rPr lang="en-US" sz="1600" b="1" dirty="0">
                <a:solidFill>
                  <a:srgbClr val="000000"/>
                </a:solidFill>
                <a:latin typeface="Arial" panose="020B0604020202020204" pitchFamily="34" charset="0"/>
                <a:ea typeface="맑은 고딕" panose="020B0503020000020004" pitchFamily="50" charset="-127"/>
              </a:rPr>
              <a:t>In RAN 4 #88bis, -3dBi is initially used for vehicle UE antenna gain (as provided by 5GAA LS). Conclusion of RAN 4 study is subject to: </a:t>
            </a:r>
            <a:endParaRPr lang="en-US" sz="1600" b="1" dirty="0" smtClean="0">
              <a:solidFill>
                <a:srgbClr val="000000"/>
              </a:solidFill>
              <a:latin typeface="Arial" panose="020B0604020202020204" pitchFamily="34" charset="0"/>
              <a:ea typeface="맑은 고딕" panose="020B0503020000020004" pitchFamily="50" charset="-127"/>
            </a:endParaRPr>
          </a:p>
          <a:p>
            <a:pPr fontAlgn="ctr"/>
            <a:endParaRPr lang="en-US" sz="1600" b="1" dirty="0">
              <a:solidFill>
                <a:srgbClr val="000000"/>
              </a:solidFill>
              <a:latin typeface="Arial" panose="020B0604020202020204" pitchFamily="34" charset="0"/>
              <a:ea typeface="맑은 고딕" panose="020B0503020000020004" pitchFamily="50" charset="-127"/>
            </a:endParaRPr>
          </a:p>
          <a:p>
            <a:pPr marL="285750" indent="-285750" eaLnBrk="1" fontAlgn="ctr" hangingPunct="1">
              <a:spcBef>
                <a:spcPts val="0"/>
              </a:spcBef>
              <a:spcAft>
                <a:spcPts val="0"/>
              </a:spcAft>
              <a:buFont typeface="Arial" panose="020B0604020202020204" pitchFamily="34" charset="0"/>
              <a:buChar char="•"/>
              <a:defRPr/>
            </a:pPr>
            <a:r>
              <a:rPr lang="en-US" sz="1600" strike="sngStrike" dirty="0" smtClean="0">
                <a:solidFill>
                  <a:srgbClr val="FF0000"/>
                </a:solidFill>
                <a:latin typeface="Arial" panose="020B0604020202020204" pitchFamily="34" charset="0"/>
                <a:ea typeface="맑은 고딕" panose="020B0503020000020004" pitchFamily="50" charset="-127"/>
              </a:rPr>
              <a:t>Provision </a:t>
            </a:r>
            <a:r>
              <a:rPr lang="en-US" sz="1600" strike="sngStrike" dirty="0">
                <a:solidFill>
                  <a:srgbClr val="FF0000"/>
                </a:solidFill>
                <a:latin typeface="Arial" panose="020B0604020202020204" pitchFamily="34" charset="0"/>
                <a:ea typeface="맑은 고딕" panose="020B0503020000020004" pitchFamily="50" charset="-127"/>
              </a:rPr>
              <a:t>of antenna system gain per element by means of TRP* measurements (with no stringent time budget, if possible RAN #82, per note 2) by OEMs in 3GPP or </a:t>
            </a:r>
            <a:r>
              <a:rPr lang="en-US" sz="1600" strike="sngStrike" dirty="0" smtClean="0">
                <a:solidFill>
                  <a:srgbClr val="FF0000"/>
                </a:solidFill>
                <a:latin typeface="Arial" panose="020B0604020202020204" pitchFamily="34" charset="0"/>
                <a:ea typeface="맑은 고딕" panose="020B0503020000020004" pitchFamily="50" charset="-127"/>
              </a:rPr>
              <a:t>5GAA</a:t>
            </a:r>
          </a:p>
          <a:p>
            <a:pPr eaLnBrk="1" fontAlgn="ctr" hangingPunct="1">
              <a:spcBef>
                <a:spcPts val="0"/>
              </a:spcBef>
              <a:spcAft>
                <a:spcPts val="0"/>
              </a:spcAft>
              <a:defRPr/>
            </a:pPr>
            <a:endParaRPr lang="en-US" sz="1600" dirty="0">
              <a:solidFill>
                <a:srgbClr val="FF0000"/>
              </a:solidFill>
              <a:latin typeface="Arial" panose="020B0604020202020204" pitchFamily="34" charset="0"/>
              <a:ea typeface="맑은 고딕" panose="020B0503020000020004" pitchFamily="50" charset="-127"/>
            </a:endParaRPr>
          </a:p>
          <a:p>
            <a:pPr marL="285750" indent="-285750" eaLnBrk="1" fontAlgn="ctr" hangingPunct="1">
              <a:spcBef>
                <a:spcPts val="0"/>
              </a:spcBef>
              <a:spcAft>
                <a:spcPts val="0"/>
              </a:spcAft>
              <a:buFont typeface="Arial" panose="020B0604020202020204" pitchFamily="34" charset="0"/>
              <a:buChar char="•"/>
              <a:defRPr/>
            </a:pPr>
            <a:r>
              <a:rPr lang="en-US" sz="1600" strike="sngStrike" dirty="0" smtClean="0">
                <a:solidFill>
                  <a:srgbClr val="FF0000"/>
                </a:solidFill>
                <a:latin typeface="Arial" panose="020B0604020202020204" pitchFamily="34" charset="0"/>
                <a:ea typeface="맑은 고딕" panose="020B0503020000020004" pitchFamily="50" charset="-127"/>
              </a:rPr>
              <a:t>TRP </a:t>
            </a:r>
            <a:r>
              <a:rPr lang="en-US" sz="1600" strike="sngStrike" dirty="0">
                <a:solidFill>
                  <a:srgbClr val="FF0000"/>
                </a:solidFill>
                <a:latin typeface="Arial" panose="020B0604020202020204" pitchFamily="34" charset="0"/>
                <a:ea typeface="맑은 고딕" panose="020B0503020000020004" pitchFamily="50" charset="-127"/>
              </a:rPr>
              <a:t>is used to infer gain of the system, although receiver link budgets are </a:t>
            </a:r>
            <a:r>
              <a:rPr lang="en-US" sz="1600" strike="sngStrike" dirty="0" smtClean="0">
                <a:solidFill>
                  <a:srgbClr val="FF0000"/>
                </a:solidFill>
                <a:latin typeface="Arial" panose="020B0604020202020204" pitchFamily="34" charset="0"/>
                <a:ea typeface="맑은 고딕" panose="020B0503020000020004" pitchFamily="50" charset="-127"/>
              </a:rPr>
              <a:t>discussed</a:t>
            </a:r>
          </a:p>
          <a:p>
            <a:pPr eaLnBrk="1" fontAlgn="ctr" hangingPunct="1">
              <a:spcBef>
                <a:spcPts val="0"/>
              </a:spcBef>
              <a:spcAft>
                <a:spcPts val="0"/>
              </a:spcAft>
              <a:defRPr/>
            </a:pPr>
            <a:endParaRPr lang="en-US" sz="1600" strike="sngStrike" dirty="0" smtClean="0">
              <a:solidFill>
                <a:srgbClr val="FF0000"/>
              </a:solidFill>
              <a:latin typeface="Arial" panose="020B0604020202020204" pitchFamily="34" charset="0"/>
              <a:ea typeface="맑은 고딕" panose="020B0503020000020004" pitchFamily="50" charset="-127"/>
            </a:endParaRPr>
          </a:p>
          <a:p>
            <a:pPr eaLnBrk="1" fontAlgn="ctr" hangingPunct="1">
              <a:spcBef>
                <a:spcPts val="0"/>
              </a:spcBef>
              <a:spcAft>
                <a:spcPts val="0"/>
              </a:spcAft>
              <a:defRPr/>
            </a:pPr>
            <a:r>
              <a:rPr lang="en-US" sz="1600" b="1" dirty="0" smtClean="0">
                <a:solidFill>
                  <a:srgbClr val="FF0000"/>
                </a:solidFill>
                <a:latin typeface="Arial" panose="020B0604020202020204" pitchFamily="34" charset="0"/>
                <a:ea typeface="맑은 고딕" panose="020B0503020000020004" pitchFamily="50" charset="-127"/>
              </a:rPr>
              <a:t>New:  Antenna gain values provided by 5GAA (elevation from 0 ° to 40 °) is used. </a:t>
            </a:r>
            <a:endParaRPr lang="en-US" sz="1600" b="1" dirty="0" smtClean="0">
              <a:solidFill>
                <a:srgbClr val="FF0000"/>
              </a:solidFill>
              <a:latin typeface="Arial" panose="020B0604020202020204" pitchFamily="34" charset="0"/>
              <a:ea typeface="맑은 고딕" panose="020B0503020000020004" pitchFamily="50" charset="-127"/>
            </a:endParaRPr>
          </a:p>
          <a:p>
            <a:pPr lvl="0" eaLnBrk="1" fontAlgn="ctr" hangingPunct="1">
              <a:spcBef>
                <a:spcPts val="0"/>
              </a:spcBef>
              <a:spcAft>
                <a:spcPts val="0"/>
              </a:spcAft>
              <a:defRPr/>
            </a:pPr>
            <a:endParaRPr lang="en-US" sz="1600" dirty="0">
              <a:solidFill>
                <a:srgbClr val="000000"/>
              </a:solidFill>
              <a:latin typeface="Arial" panose="020B0604020202020204" pitchFamily="34" charset="0"/>
              <a:ea typeface="맑은 고딕" panose="020B0503020000020004" pitchFamily="50" charset="-127"/>
            </a:endParaRPr>
          </a:p>
          <a:p>
            <a:pPr lvl="0" eaLnBrk="1" fontAlgn="ctr" hangingPunct="1">
              <a:spcBef>
                <a:spcPts val="0"/>
              </a:spcBef>
              <a:spcAft>
                <a:spcPts val="0"/>
              </a:spcAft>
              <a:defRPr/>
            </a:pPr>
            <a:r>
              <a:rPr lang="en-US" sz="1600" b="1" dirty="0" smtClean="0">
                <a:solidFill>
                  <a:srgbClr val="000000"/>
                </a:solidFill>
                <a:latin typeface="Arial" panose="020B0604020202020204" pitchFamily="34" charset="0"/>
                <a:ea typeface="맑은 고딕" panose="020B0503020000020004" pitchFamily="50" charset="-127"/>
              </a:rPr>
              <a:t>In note 2: Detailed </a:t>
            </a:r>
            <a:r>
              <a:rPr lang="en-US" sz="1600" b="1" dirty="0">
                <a:solidFill>
                  <a:srgbClr val="000000"/>
                </a:solidFill>
                <a:latin typeface="Arial" panose="020B0604020202020204" pitchFamily="34" charset="0"/>
                <a:ea typeface="맑은 고딕" panose="020B0503020000020004" pitchFamily="50" charset="-127"/>
              </a:rPr>
              <a:t>values for n7/n41 are based on follows</a:t>
            </a:r>
            <a:r>
              <a:rPr lang="en-US" sz="1600" b="1" dirty="0" smtClean="0">
                <a:solidFill>
                  <a:srgbClr val="000000"/>
                </a:solidFill>
                <a:latin typeface="Arial" panose="020B0604020202020204" pitchFamily="34" charset="0"/>
                <a:ea typeface="맑은 고딕" panose="020B0503020000020004" pitchFamily="50" charset="-127"/>
              </a:rPr>
              <a:t>:</a:t>
            </a:r>
          </a:p>
          <a:p>
            <a:pPr lvl="0" eaLnBrk="1" fontAlgn="ctr" hangingPunct="1">
              <a:spcBef>
                <a:spcPts val="0"/>
              </a:spcBef>
              <a:spcAft>
                <a:spcPts val="0"/>
              </a:spcAft>
              <a:defRPr/>
            </a:pPr>
            <a:endParaRPr lang="en-US" sz="1600" b="1" dirty="0" smtClean="0">
              <a:solidFill>
                <a:srgbClr val="000000"/>
              </a:solidFill>
              <a:latin typeface="Arial" panose="020B0604020202020204" pitchFamily="34" charset="0"/>
              <a:ea typeface="맑은 고딕" panose="020B0503020000020004" pitchFamily="50" charset="-127"/>
            </a:endParaRPr>
          </a:p>
          <a:p>
            <a:pPr lvl="0" eaLnBrk="1" fontAlgn="ctr" hangingPunct="1">
              <a:spcBef>
                <a:spcPts val="0"/>
              </a:spcBef>
              <a:spcAft>
                <a:spcPts val="0"/>
              </a:spcAft>
              <a:defRPr/>
            </a:pPr>
            <a:endParaRPr lang="en-US" sz="1600" b="1" dirty="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smtClean="0">
                <a:solidFill>
                  <a:srgbClr val="000000"/>
                </a:solidFill>
                <a:latin typeface="Arial" panose="020B0604020202020204" pitchFamily="34" charset="0"/>
                <a:ea typeface="맑은 고딕" panose="020B0503020000020004" pitchFamily="50" charset="-127"/>
              </a:rPr>
              <a:t>HH-UE </a:t>
            </a:r>
            <a:r>
              <a:rPr lang="en-US" sz="1600" dirty="0">
                <a:solidFill>
                  <a:srgbClr val="000000"/>
                </a:solidFill>
                <a:latin typeface="Arial" panose="020B0604020202020204" pitchFamily="34" charset="0"/>
                <a:ea typeface="맑은 고딕" panose="020B0503020000020004" pitchFamily="50" charset="-127"/>
              </a:rPr>
              <a:t>: </a:t>
            </a:r>
            <a:r>
              <a:rPr lang="en-US" sz="1600" dirty="0">
                <a:solidFill>
                  <a:srgbClr val="000000"/>
                </a:solidFill>
                <a:latin typeface="Arial" panose="020B0604020202020204" pitchFamily="34" charset="0"/>
                <a:ea typeface="맑은 고딕" panose="020B0503020000020004" pitchFamily="50" charset="-127"/>
                <a:hlinkClick r:id="rId2"/>
              </a:rPr>
              <a:t>https://</a:t>
            </a:r>
            <a:r>
              <a:rPr lang="en-US" sz="1600" dirty="0" smtClean="0">
                <a:solidFill>
                  <a:srgbClr val="000000"/>
                </a:solidFill>
                <a:latin typeface="Arial" panose="020B0604020202020204" pitchFamily="34" charset="0"/>
                <a:ea typeface="맑은 고딕" panose="020B0503020000020004" pitchFamily="50" charset="-127"/>
                <a:hlinkClick r:id="rId2"/>
              </a:rPr>
              <a:t>www.gsma.com/newsroom/wp-content/uploads/TS-24-v3-01.pdf</a:t>
            </a:r>
            <a:endParaRPr lang="en-US" sz="1600" dirty="0" smtClean="0">
              <a:solidFill>
                <a:srgbClr val="000000"/>
              </a:solidFill>
              <a:latin typeface="Arial" panose="020B0604020202020204" pitchFamily="34" charset="0"/>
              <a:ea typeface="맑은 고딕" panose="020B0503020000020004" pitchFamily="50" charset="-127"/>
            </a:endParaRPr>
          </a:p>
          <a:p>
            <a:pPr fontAlgn="ctr"/>
            <a:endParaRPr lang="en-US" sz="1600" dirty="0" smtClean="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smtClean="0">
                <a:solidFill>
                  <a:srgbClr val="000000"/>
                </a:solidFill>
                <a:latin typeface="Arial" panose="020B0604020202020204" pitchFamily="34" charset="0"/>
                <a:ea typeface="맑은 고딕" panose="020B0503020000020004" pitchFamily="50" charset="-127"/>
              </a:rPr>
              <a:t>Vehicle UE </a:t>
            </a:r>
            <a:r>
              <a:rPr lang="en-US" sz="1600" dirty="0">
                <a:solidFill>
                  <a:srgbClr val="000000"/>
                </a:solidFill>
                <a:latin typeface="Arial" panose="020B0604020202020204" pitchFamily="34" charset="0"/>
                <a:ea typeface="맑은 고딕" panose="020B0503020000020004" pitchFamily="50" charset="-127"/>
              </a:rPr>
              <a:t>: 5GAA LS (R4-1811528)</a:t>
            </a:r>
          </a:p>
          <a:p>
            <a:pPr lvl="0" eaLnBrk="1" fontAlgn="ctr" hangingPunct="1">
              <a:spcBef>
                <a:spcPts val="0"/>
              </a:spcBef>
              <a:spcAft>
                <a:spcPts val="0"/>
              </a:spcAft>
              <a:defRPr/>
            </a:pPr>
            <a:endParaRPr lang="en-US" dirty="0" smtClean="0">
              <a:solidFill>
                <a:srgbClr val="000000"/>
              </a:solidFill>
              <a:latin typeface="Arial" panose="020B0604020202020204" pitchFamily="34" charset="0"/>
              <a:ea typeface="맑은 고딕" panose="020B0503020000020004" pitchFamily="50" charset="-127"/>
            </a:endParaRPr>
          </a:p>
          <a:p>
            <a:pPr lvl="0" eaLnBrk="1" fontAlgn="ctr" hangingPunct="1">
              <a:spcBef>
                <a:spcPts val="0"/>
              </a:spcBef>
              <a:spcAft>
                <a:spcPts val="0"/>
              </a:spcAft>
              <a:defRPr/>
            </a:pPr>
            <a:endParaRPr lang="en-US" dirty="0">
              <a:solidFill>
                <a:srgbClr val="000000"/>
              </a:solidFill>
              <a:latin typeface="Arial" panose="020B0604020202020204" pitchFamily="34" charset="0"/>
              <a:ea typeface="맑은 고딕" panose="020B0503020000020004" pitchFamily="50" charset="-127"/>
            </a:endParaRPr>
          </a:p>
        </p:txBody>
      </p:sp>
    </p:spTree>
    <p:extLst>
      <p:ext uri="{BB962C8B-B14F-4D97-AF65-F5344CB8AC3E}">
        <p14:creationId xmlns:p14="http://schemas.microsoft.com/office/powerpoint/2010/main" val="913829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2533650"/>
          </a:xfrm>
        </p:spPr>
        <p:txBody>
          <a:bodyPr/>
          <a:lstStyle/>
          <a:p>
            <a:r>
              <a:rPr lang="en-US" dirty="0" smtClean="0"/>
              <a:t>Offline Discussion Results (13-Nov-2018)</a:t>
            </a:r>
            <a:br>
              <a:rPr lang="en-US" dirty="0" smtClean="0"/>
            </a:br>
            <a:r>
              <a:rPr lang="en-US" dirty="0"/>
              <a:t/>
            </a:r>
            <a:br>
              <a:rPr lang="en-US" dirty="0"/>
            </a:br>
            <a:r>
              <a:rPr lang="en-US" dirty="0"/>
              <a:t>2</a:t>
            </a:r>
            <a:r>
              <a:rPr lang="en-US" dirty="0" smtClean="0"/>
              <a:t>. </a:t>
            </a:r>
            <a:r>
              <a:rPr lang="en-GB" dirty="0"/>
              <a:t>Conclusion on Methods to distinguish vehicular UE </a:t>
            </a:r>
            <a:endParaRPr lang="en-US" dirty="0"/>
          </a:p>
        </p:txBody>
      </p:sp>
    </p:spTree>
    <p:extLst>
      <p:ext uri="{BB962C8B-B14F-4D97-AF65-F5344CB8AC3E}">
        <p14:creationId xmlns:p14="http://schemas.microsoft.com/office/powerpoint/2010/main" val="39310654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411162"/>
          </a:xfrm>
        </p:spPr>
        <p:txBody>
          <a:bodyPr/>
          <a:lstStyle/>
          <a:p>
            <a:r>
              <a:rPr lang="en-US" sz="2000" b="1" dirty="0" smtClean="0"/>
              <a:t>Agreement 3: Conclusion on </a:t>
            </a:r>
            <a:r>
              <a:rPr lang="en-GB" sz="2000" b="1" dirty="0" smtClean="0"/>
              <a:t>Methods </a:t>
            </a:r>
            <a:r>
              <a:rPr lang="en-GB" sz="2000" b="1" dirty="0"/>
              <a:t>to distinguish vehicular UE </a:t>
            </a:r>
            <a:endParaRPr lang="en-US" sz="2000" b="1" dirty="0"/>
          </a:p>
        </p:txBody>
      </p:sp>
      <p:sp>
        <p:nvSpPr>
          <p:cNvPr id="4" name="Rechteck 3"/>
          <p:cNvSpPr/>
          <p:nvPr/>
        </p:nvSpPr>
        <p:spPr>
          <a:xfrm>
            <a:off x="0" y="838200"/>
            <a:ext cx="8991600" cy="5355312"/>
          </a:xfrm>
          <a:prstGeom prst="rect">
            <a:avLst/>
          </a:prstGeom>
        </p:spPr>
        <p:txBody>
          <a:bodyPr wrap="square">
            <a:spAutoFit/>
          </a:bodyPr>
          <a:lstStyle/>
          <a:p>
            <a:r>
              <a:rPr lang="en-US" b="1" dirty="0" smtClean="0">
                <a:solidFill>
                  <a:srgbClr val="0070C0"/>
                </a:solidFill>
              </a:rPr>
              <a:t>Conclusion </a:t>
            </a:r>
            <a:r>
              <a:rPr lang="en-US" b="1" dirty="0">
                <a:solidFill>
                  <a:srgbClr val="0070C0"/>
                </a:solidFill>
              </a:rPr>
              <a:t>1:</a:t>
            </a:r>
            <a:r>
              <a:rPr lang="en-US" dirty="0"/>
              <a:t> “</a:t>
            </a:r>
            <a:r>
              <a:rPr lang="en-GB" dirty="0"/>
              <a:t>Declare and differentiate 2 RX Vehicle UE through 3GPP compliance testing via GCF/other certification organizations. </a:t>
            </a:r>
          </a:p>
          <a:p>
            <a:pPr marL="800100" lvl="1" indent="-342900">
              <a:buFont typeface="+mj-lt"/>
              <a:buAutoNum type="alphaLcPeriod"/>
            </a:pPr>
            <a:r>
              <a:rPr lang="en-US" dirty="0"/>
              <a:t>3GPP do not need to consider UE outside 3GPP compliance.</a:t>
            </a:r>
            <a:r>
              <a:rPr lang="en-US" u="sng" dirty="0"/>
              <a:t> </a:t>
            </a:r>
            <a:endParaRPr lang="en-GB" dirty="0"/>
          </a:p>
          <a:p>
            <a:r>
              <a:rPr lang="en-US" dirty="0"/>
              <a:t> </a:t>
            </a:r>
            <a:endParaRPr lang="en-GB" dirty="0"/>
          </a:p>
          <a:p>
            <a:r>
              <a:rPr lang="en-US" b="1" dirty="0">
                <a:solidFill>
                  <a:srgbClr val="0070C0"/>
                </a:solidFill>
              </a:rPr>
              <a:t>Conclusion 2:</a:t>
            </a:r>
            <a:r>
              <a:rPr lang="en-US" dirty="0">
                <a:solidFill>
                  <a:srgbClr val="0070C0"/>
                </a:solidFill>
              </a:rPr>
              <a:t> </a:t>
            </a:r>
            <a:r>
              <a:rPr lang="en-US" dirty="0"/>
              <a:t>For Vehicle UE, network based authorization is required. The actual implementation of authorization method does not impact 3GPP decision on 2 RX exception</a:t>
            </a:r>
            <a:r>
              <a:rPr lang="en-US" dirty="0" smtClean="0"/>
              <a:t>.</a:t>
            </a:r>
            <a:endParaRPr lang="en-GB" dirty="0"/>
          </a:p>
          <a:p>
            <a:pPr marL="800100" lvl="1" indent="-342900">
              <a:buFont typeface="+mj-lt"/>
              <a:buAutoNum type="alphaLcPeriod"/>
            </a:pPr>
            <a:r>
              <a:rPr lang="en-US" dirty="0"/>
              <a:t>A possible solution to implement conclusion 2 is based on SPID value in 36.300/38.300 (Annex I), targeting rel-15 and beyond, to be captured in TR 38.826.   </a:t>
            </a:r>
            <a:endParaRPr lang="en-GB" dirty="0"/>
          </a:p>
          <a:p>
            <a:pPr marL="800100" lvl="1" indent="-342900">
              <a:buFont typeface="+mj-lt"/>
              <a:buAutoNum type="alphaLcPeriod"/>
            </a:pPr>
            <a:r>
              <a:rPr lang="en-US" dirty="0"/>
              <a:t>Other authorization proposals in RAN plenary is not precluded. </a:t>
            </a:r>
            <a:endParaRPr lang="en-GB" dirty="0"/>
          </a:p>
          <a:p>
            <a:pPr marL="800100" lvl="1" indent="-342900">
              <a:buFont typeface="+mj-lt"/>
              <a:buAutoNum type="alphaLcPeriod"/>
            </a:pPr>
            <a:r>
              <a:rPr lang="en-US" dirty="0"/>
              <a:t>RAN 4 recommends RAN to consider other authorization proposals without additional RAN signaling. </a:t>
            </a:r>
            <a:endParaRPr lang="en-GB" dirty="0"/>
          </a:p>
          <a:p>
            <a:r>
              <a:rPr lang="en-US" dirty="0"/>
              <a:t> </a:t>
            </a:r>
            <a:endParaRPr lang="en-GB" dirty="0"/>
          </a:p>
          <a:p>
            <a:r>
              <a:rPr lang="en-US" b="1" dirty="0" smtClean="0">
                <a:solidFill>
                  <a:srgbClr val="0070C0"/>
                </a:solidFill>
              </a:rPr>
              <a:t>Conclusion 3:</a:t>
            </a:r>
            <a:r>
              <a:rPr lang="en-US" dirty="0" smtClean="0">
                <a:solidFill>
                  <a:srgbClr val="0070C0"/>
                </a:solidFill>
              </a:rPr>
              <a:t> </a:t>
            </a:r>
            <a:r>
              <a:rPr lang="en-US" dirty="0"/>
              <a:t>RAN 4 agree on existing RRC signaling for # of MIMO layers to differentiate 2 RX UE from 4 RX UE</a:t>
            </a:r>
            <a:endParaRPr lang="en-GB" dirty="0"/>
          </a:p>
          <a:p>
            <a:r>
              <a:rPr lang="en-US" dirty="0"/>
              <a:t> </a:t>
            </a:r>
            <a:endParaRPr lang="en-GB" dirty="0"/>
          </a:p>
          <a:p>
            <a:r>
              <a:rPr lang="en-US" b="1" dirty="0" smtClean="0">
                <a:solidFill>
                  <a:srgbClr val="0070C0"/>
                </a:solidFill>
              </a:rPr>
              <a:t>Conclusion 4:</a:t>
            </a:r>
            <a:r>
              <a:rPr lang="en-US" dirty="0" smtClean="0">
                <a:solidFill>
                  <a:srgbClr val="0070C0"/>
                </a:solidFill>
              </a:rPr>
              <a:t> </a:t>
            </a:r>
            <a:r>
              <a:rPr lang="en-US" dirty="0"/>
              <a:t>Definition of Vehicular mounted UE in TS 38.101 </a:t>
            </a:r>
            <a:endParaRPr lang="en-GB" dirty="0" smtClean="0"/>
          </a:p>
          <a:p>
            <a:r>
              <a:rPr lang="en-US" dirty="0"/>
              <a:t> </a:t>
            </a:r>
            <a:endParaRPr lang="en-GB" dirty="0"/>
          </a:p>
          <a:p>
            <a:r>
              <a:rPr lang="en-US" b="1" dirty="0">
                <a:solidFill>
                  <a:srgbClr val="0070C0"/>
                </a:solidFill>
              </a:rPr>
              <a:t>Final Conclusion: </a:t>
            </a:r>
            <a:r>
              <a:rPr lang="en-US" b="1" dirty="0">
                <a:solidFill>
                  <a:srgbClr val="00B050"/>
                </a:solidFill>
              </a:rPr>
              <a:t>2 RX Vehicular UE can be distinguished based on conclusion 1+2+3+4, to be captured in TR </a:t>
            </a:r>
            <a:r>
              <a:rPr lang="en-US" b="1" dirty="0" smtClean="0">
                <a:solidFill>
                  <a:srgbClr val="00B050"/>
                </a:solidFill>
              </a:rPr>
              <a:t>38.826</a:t>
            </a:r>
            <a:endParaRPr lang="en-US" b="1" dirty="0" smtClean="0">
              <a:solidFill>
                <a:srgbClr val="00B050"/>
              </a:solidFill>
              <a:latin typeface="Arial" panose="020B0604020202020204" pitchFamily="34" charset="0"/>
              <a:ea typeface="맑은 고딕" panose="020B0503020000020004" pitchFamily="50" charset="-127"/>
            </a:endParaRPr>
          </a:p>
        </p:txBody>
      </p:sp>
    </p:spTree>
    <p:extLst>
      <p:ext uri="{BB962C8B-B14F-4D97-AF65-F5344CB8AC3E}">
        <p14:creationId xmlns:p14="http://schemas.microsoft.com/office/powerpoint/2010/main" val="39129359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dirty="0"/>
          </a:p>
        </p:txBody>
      </p:sp>
      <p:sp>
        <p:nvSpPr>
          <p:cNvPr id="3" name="Inhaltsplatzhalter 2"/>
          <p:cNvSpPr>
            <a:spLocks noGrp="1"/>
          </p:cNvSpPr>
          <p:nvPr>
            <p:ph idx="1"/>
          </p:nvPr>
        </p:nvSpPr>
        <p:spPr/>
        <p:txBody>
          <a:bodyPr/>
          <a:lstStyle/>
          <a:p>
            <a:pPr marL="0" lvl="0" indent="0">
              <a:spcBef>
                <a:spcPct val="0"/>
              </a:spcBef>
              <a:buNone/>
            </a:pPr>
            <a:r>
              <a:rPr lang="en-US" sz="1800" b="1" dirty="0">
                <a:solidFill>
                  <a:srgbClr val="0070C0"/>
                </a:solidFill>
                <a:latin typeface="Calibri" panose="020F0502020204030204" pitchFamily="34" charset="0"/>
                <a:cs typeface="Arial" panose="020B0604020202020204" pitchFamily="34" charset="0"/>
              </a:rPr>
              <a:t>Conclusion 4:</a:t>
            </a:r>
            <a:r>
              <a:rPr lang="en-US" sz="1800" dirty="0">
                <a:solidFill>
                  <a:srgbClr val="0070C0"/>
                </a:solidFill>
                <a:latin typeface="Calibri" panose="020F0502020204030204" pitchFamily="34" charset="0"/>
                <a:cs typeface="Arial" panose="020B0604020202020204" pitchFamily="34" charset="0"/>
              </a:rPr>
              <a:t> </a:t>
            </a:r>
            <a:r>
              <a:rPr lang="en-US" sz="1800" dirty="0">
                <a:solidFill>
                  <a:prstClr val="black"/>
                </a:solidFill>
                <a:latin typeface="Calibri" panose="020F0502020204030204" pitchFamily="34" charset="0"/>
                <a:cs typeface="Arial" panose="020B0604020202020204" pitchFamily="34" charset="0"/>
              </a:rPr>
              <a:t>Definition of Vehicular </a:t>
            </a:r>
            <a:r>
              <a:rPr lang="en-US" sz="1800" dirty="0" smtClean="0">
                <a:solidFill>
                  <a:prstClr val="black"/>
                </a:solidFill>
                <a:latin typeface="Calibri" panose="020F0502020204030204" pitchFamily="34" charset="0"/>
                <a:cs typeface="Arial" panose="020B0604020202020204" pitchFamily="34" charset="0"/>
              </a:rPr>
              <a:t>UE </a:t>
            </a:r>
            <a:r>
              <a:rPr lang="en-US" sz="1800" dirty="0">
                <a:solidFill>
                  <a:prstClr val="black"/>
                </a:solidFill>
                <a:latin typeface="Calibri" panose="020F0502020204030204" pitchFamily="34" charset="0"/>
                <a:cs typeface="Arial" panose="020B0604020202020204" pitchFamily="34" charset="0"/>
              </a:rPr>
              <a:t>in TS 38.101 </a:t>
            </a:r>
            <a:endParaRPr lang="en-US" sz="1800" dirty="0" smtClean="0">
              <a:solidFill>
                <a:prstClr val="black"/>
              </a:solidFill>
              <a:latin typeface="Calibri" panose="020F0502020204030204" pitchFamily="34" charset="0"/>
              <a:cs typeface="Arial" panose="020B0604020202020204" pitchFamily="34" charset="0"/>
            </a:endParaRPr>
          </a:p>
          <a:p>
            <a:pPr marL="0" lvl="0" indent="0">
              <a:spcBef>
                <a:spcPct val="0"/>
              </a:spcBef>
              <a:buNone/>
            </a:pPr>
            <a:endParaRPr lang="en-GB" sz="1800" dirty="0">
              <a:solidFill>
                <a:prstClr val="black"/>
              </a:solidFill>
              <a:latin typeface="Calibri" panose="020F0502020204030204" pitchFamily="34" charset="0"/>
              <a:cs typeface="Arial" panose="020B0604020202020204" pitchFamily="34" charset="0"/>
            </a:endParaRPr>
          </a:p>
          <a:p>
            <a:pPr lvl="0">
              <a:spcBef>
                <a:spcPct val="0"/>
              </a:spcBef>
              <a:buFont typeface="+mj-lt"/>
              <a:buAutoNum type="alphaLcPeriod"/>
            </a:pPr>
            <a:r>
              <a:rPr lang="en-US" sz="1800" u="sng" dirty="0" smtClean="0">
                <a:solidFill>
                  <a:prstClr val="black"/>
                </a:solidFill>
                <a:latin typeface="Calibri" panose="020F0502020204030204" pitchFamily="34" charset="0"/>
                <a:cs typeface="Arial" panose="020B0604020202020204" pitchFamily="34" charset="0"/>
              </a:rPr>
              <a:t>Huawei: </a:t>
            </a:r>
            <a:r>
              <a:rPr lang="en-US" sz="1800" dirty="0" smtClean="0">
                <a:solidFill>
                  <a:prstClr val="black"/>
                </a:solidFill>
                <a:latin typeface="Calibri" panose="020F0502020204030204" pitchFamily="34" charset="0"/>
                <a:cs typeface="Arial" panose="020B0604020202020204" pitchFamily="34" charset="0"/>
              </a:rPr>
              <a:t>Vehicle </a:t>
            </a:r>
            <a:r>
              <a:rPr lang="en-US" sz="1800" dirty="0">
                <a:solidFill>
                  <a:prstClr val="black"/>
                </a:solidFill>
                <a:latin typeface="Calibri" panose="020F0502020204030204" pitchFamily="34" charset="0"/>
                <a:cs typeface="Arial" panose="020B0604020202020204" pitchFamily="34" charset="0"/>
              </a:rPr>
              <a:t>mounted UE: A UE mounted in a vehicle with external antennas, with the average </a:t>
            </a:r>
            <a:r>
              <a:rPr lang="en-GB" sz="1800" dirty="0">
                <a:solidFill>
                  <a:prstClr val="black"/>
                </a:solidFill>
                <a:latin typeface="Calibri" panose="020F0502020204030204" pitchFamily="34" charset="0"/>
                <a:cs typeface="Arial" panose="020B0604020202020204" pitchFamily="34" charset="0"/>
              </a:rPr>
              <a:t>effective</a:t>
            </a:r>
            <a:r>
              <a:rPr lang="en-US" sz="1800" dirty="0">
                <a:solidFill>
                  <a:prstClr val="black"/>
                </a:solidFill>
                <a:latin typeface="Calibri" panose="020F0502020204030204" pitchFamily="34" charset="0"/>
                <a:cs typeface="Arial" panose="020B0604020202020204" pitchFamily="34" charset="0"/>
              </a:rPr>
              <a:t> antenna gain </a:t>
            </a:r>
            <a:r>
              <a:rPr lang="en-US" sz="1800" dirty="0" smtClean="0">
                <a:solidFill>
                  <a:prstClr val="black"/>
                </a:solidFill>
                <a:latin typeface="Calibri" panose="020F0502020204030204" pitchFamily="34" charset="0"/>
                <a:cs typeface="Arial" panose="020B0604020202020204" pitchFamily="34" charset="0"/>
              </a:rPr>
              <a:t>including </a:t>
            </a:r>
            <a:r>
              <a:rPr lang="en-US" sz="1800" dirty="0">
                <a:solidFill>
                  <a:prstClr val="black"/>
                </a:solidFill>
                <a:latin typeface="Calibri" panose="020F0502020204030204" pitchFamily="34" charset="0"/>
                <a:cs typeface="Arial" panose="020B0604020202020204" pitchFamily="34" charset="0"/>
              </a:rPr>
              <a:t>the</a:t>
            </a:r>
            <a:r>
              <a:rPr lang="en-GB" sz="1800" dirty="0">
                <a:solidFill>
                  <a:prstClr val="black"/>
                </a:solidFill>
                <a:latin typeface="Calibri" panose="020F0502020204030204" pitchFamily="34" charset="0"/>
                <a:cs typeface="Arial" panose="020B0604020202020204" pitchFamily="34" charset="0"/>
              </a:rPr>
              <a:t> total loss of all components after the chipset unit antenna connector and the gain of the external </a:t>
            </a:r>
            <a:r>
              <a:rPr lang="en-GB" sz="1800" dirty="0" smtClean="0">
                <a:solidFill>
                  <a:prstClr val="black"/>
                </a:solidFill>
                <a:latin typeface="Calibri" panose="020F0502020204030204" pitchFamily="34" charset="0"/>
                <a:cs typeface="Arial" panose="020B0604020202020204" pitchFamily="34" charset="0"/>
              </a:rPr>
              <a:t>antenna </a:t>
            </a:r>
            <a:r>
              <a:rPr lang="en-GB" sz="1800" dirty="0">
                <a:solidFill>
                  <a:prstClr val="black"/>
                </a:solidFill>
                <a:latin typeface="Calibri" panose="020F0502020204030204" pitchFamily="34" charset="0"/>
                <a:cs typeface="Arial" panose="020B0604020202020204" pitchFamily="34" charset="0"/>
              </a:rPr>
              <a:t>no less than -3dBi</a:t>
            </a:r>
            <a:r>
              <a:rPr lang="en-GB" sz="1800" dirty="0" smtClean="0">
                <a:solidFill>
                  <a:prstClr val="black"/>
                </a:solidFill>
                <a:latin typeface="Calibri" panose="020F0502020204030204" pitchFamily="34" charset="0"/>
                <a:cs typeface="Arial" panose="020B0604020202020204" pitchFamily="34" charset="0"/>
              </a:rPr>
              <a:t>.</a:t>
            </a:r>
          </a:p>
          <a:p>
            <a:pPr lvl="0">
              <a:spcBef>
                <a:spcPct val="0"/>
              </a:spcBef>
              <a:buFont typeface="+mj-lt"/>
              <a:buAutoNum type="alphaLcPeriod"/>
            </a:pPr>
            <a:endParaRPr lang="en-GB" sz="1800" dirty="0">
              <a:solidFill>
                <a:prstClr val="black"/>
              </a:solidFill>
              <a:latin typeface="Calibri" panose="020F0502020204030204" pitchFamily="34" charset="0"/>
              <a:cs typeface="Arial" panose="020B0604020202020204" pitchFamily="34" charset="0"/>
            </a:endParaRPr>
          </a:p>
          <a:p>
            <a:pPr lvl="0">
              <a:spcBef>
                <a:spcPct val="0"/>
              </a:spcBef>
              <a:buFont typeface="+mj-lt"/>
              <a:buAutoNum type="alphaLcPeriod"/>
            </a:pPr>
            <a:r>
              <a:rPr lang="en-US" sz="1800" u="sng" dirty="0" smtClean="0">
                <a:solidFill>
                  <a:prstClr val="black"/>
                </a:solidFill>
                <a:latin typeface="Calibri" panose="020F0502020204030204" pitchFamily="34" charset="0"/>
                <a:cs typeface="Arial" panose="020B0604020202020204" pitchFamily="34" charset="0"/>
              </a:rPr>
              <a:t>Samsung: </a:t>
            </a:r>
            <a:r>
              <a:rPr lang="en-US" sz="1800" dirty="0" smtClean="0">
                <a:solidFill>
                  <a:prstClr val="black"/>
                </a:solidFill>
                <a:latin typeface="Calibri" panose="020F0502020204030204" pitchFamily="34" charset="0"/>
                <a:cs typeface="Arial" panose="020B0604020202020204" pitchFamily="34" charset="0"/>
              </a:rPr>
              <a:t>A </a:t>
            </a:r>
            <a:r>
              <a:rPr lang="en-US" sz="1800" dirty="0">
                <a:solidFill>
                  <a:prstClr val="black"/>
                </a:solidFill>
                <a:latin typeface="Calibri" panose="020F0502020204030204" pitchFamily="34" charset="0"/>
                <a:cs typeface="Arial" panose="020B0604020202020204" pitchFamily="34" charset="0"/>
              </a:rPr>
              <a:t>UE mounted in a vehicle with external </a:t>
            </a:r>
            <a:r>
              <a:rPr lang="en-US" sz="1800" dirty="0" smtClean="0">
                <a:solidFill>
                  <a:prstClr val="black"/>
                </a:solidFill>
                <a:latin typeface="Calibri" panose="020F0502020204030204" pitchFamily="34" charset="0"/>
                <a:cs typeface="Arial" panose="020B0604020202020204" pitchFamily="34" charset="0"/>
              </a:rPr>
              <a:t>antennas that have better than 0 </a:t>
            </a:r>
            <a:r>
              <a:rPr lang="en-US" sz="1800" dirty="0" err="1" smtClean="0">
                <a:solidFill>
                  <a:prstClr val="black"/>
                </a:solidFill>
                <a:latin typeface="Calibri" panose="020F0502020204030204" pitchFamily="34" charset="0"/>
                <a:cs typeface="Arial" panose="020B0604020202020204" pitchFamily="34" charset="0"/>
              </a:rPr>
              <a:t>dBi</a:t>
            </a:r>
            <a:r>
              <a:rPr lang="en-US" sz="1800" dirty="0" smtClean="0">
                <a:solidFill>
                  <a:prstClr val="black"/>
                </a:solidFill>
                <a:latin typeface="Calibri" panose="020F0502020204030204" pitchFamily="34" charset="0"/>
                <a:cs typeface="Arial" panose="020B0604020202020204" pitchFamily="34" charset="0"/>
              </a:rPr>
              <a:t> effective gain value, compared to handheld UE </a:t>
            </a:r>
          </a:p>
          <a:p>
            <a:pPr lvl="0">
              <a:spcBef>
                <a:spcPct val="0"/>
              </a:spcBef>
              <a:buFont typeface="+mj-lt"/>
              <a:buAutoNum type="alphaLcPeriod"/>
            </a:pPr>
            <a:endParaRPr lang="en-US" sz="1800" u="sng" dirty="0">
              <a:solidFill>
                <a:prstClr val="black"/>
              </a:solidFill>
              <a:latin typeface="Calibri" panose="020F0502020204030204" pitchFamily="34" charset="0"/>
              <a:cs typeface="Arial" panose="020B0604020202020204" pitchFamily="34" charset="0"/>
            </a:endParaRPr>
          </a:p>
          <a:p>
            <a:pPr lvl="0">
              <a:spcBef>
                <a:spcPct val="0"/>
              </a:spcBef>
              <a:buFont typeface="+mj-lt"/>
              <a:buAutoNum type="alphaLcPeriod"/>
            </a:pPr>
            <a:r>
              <a:rPr lang="en-US" sz="1800" u="sng" dirty="0" smtClean="0">
                <a:solidFill>
                  <a:prstClr val="black"/>
                </a:solidFill>
                <a:latin typeface="Calibri" panose="020F0502020204030204" pitchFamily="34" charset="0"/>
                <a:cs typeface="Arial" panose="020B0604020202020204" pitchFamily="34" charset="0"/>
              </a:rPr>
              <a:t>VW:</a:t>
            </a:r>
            <a:r>
              <a:rPr lang="en-US" sz="1800" dirty="0" smtClean="0">
                <a:solidFill>
                  <a:prstClr val="black"/>
                </a:solidFill>
                <a:latin typeface="Calibri" panose="020F0502020204030204" pitchFamily="34" charset="0"/>
                <a:cs typeface="Arial" panose="020B0604020202020204" pitchFamily="34" charset="0"/>
              </a:rPr>
              <a:t> Vehicular UE</a:t>
            </a:r>
            <a:r>
              <a:rPr lang="en-US" sz="1800" dirty="0">
                <a:solidFill>
                  <a:prstClr val="black"/>
                </a:solidFill>
                <a:latin typeface="Calibri" panose="020F0502020204030204" pitchFamily="34" charset="0"/>
                <a:cs typeface="Arial" panose="020B0604020202020204" pitchFamily="34" charset="0"/>
              </a:rPr>
              <a:t>: A UE </a:t>
            </a:r>
            <a:r>
              <a:rPr lang="en-US" sz="1800" dirty="0" smtClean="0">
                <a:solidFill>
                  <a:prstClr val="black"/>
                </a:solidFill>
                <a:latin typeface="Calibri" panose="020F0502020204030204" pitchFamily="34" charset="0"/>
                <a:cs typeface="Arial" panose="020B0604020202020204" pitchFamily="34" charset="0"/>
              </a:rPr>
              <a:t>embedded </a:t>
            </a:r>
            <a:r>
              <a:rPr lang="en-US" sz="1800" dirty="0">
                <a:solidFill>
                  <a:prstClr val="black"/>
                </a:solidFill>
                <a:latin typeface="Calibri" panose="020F0502020204030204" pitchFamily="34" charset="0"/>
                <a:cs typeface="Arial" panose="020B0604020202020204" pitchFamily="34" charset="0"/>
              </a:rPr>
              <a:t>in a </a:t>
            </a:r>
            <a:r>
              <a:rPr lang="en-US" sz="1800" dirty="0" smtClean="0">
                <a:solidFill>
                  <a:prstClr val="black"/>
                </a:solidFill>
                <a:latin typeface="Calibri" panose="020F0502020204030204" pitchFamily="34" charset="0"/>
                <a:cs typeface="Arial" panose="020B0604020202020204" pitchFamily="34" charset="0"/>
              </a:rPr>
              <a:t>vehicle. A vehicular UE with no integrated antennas </a:t>
            </a:r>
            <a:r>
              <a:rPr lang="en-GB" sz="1800" dirty="0" smtClean="0">
                <a:solidFill>
                  <a:prstClr val="black"/>
                </a:solidFill>
                <a:latin typeface="Calibri" panose="020F0502020204030204" pitchFamily="34" charset="0"/>
                <a:cs typeface="Arial" panose="020B0604020202020204" pitchFamily="34" charset="0"/>
              </a:rPr>
              <a:t>for </a:t>
            </a:r>
            <a:r>
              <a:rPr lang="en-GB" sz="1800" dirty="0" err="1" smtClean="0">
                <a:solidFill>
                  <a:prstClr val="black"/>
                </a:solidFill>
                <a:latin typeface="Calibri" panose="020F0502020204030204" pitchFamily="34" charset="0"/>
                <a:cs typeface="Arial" panose="020B0604020202020204" pitchFamily="34" charset="0"/>
              </a:rPr>
              <a:t>eMBB</a:t>
            </a:r>
            <a:r>
              <a:rPr lang="en-GB" sz="1800" dirty="0" smtClean="0">
                <a:solidFill>
                  <a:prstClr val="black"/>
                </a:solidFill>
                <a:latin typeface="Calibri" panose="020F0502020204030204" pitchFamily="34" charset="0"/>
                <a:cs typeface="Arial" panose="020B0604020202020204" pitchFamily="34" charset="0"/>
              </a:rPr>
              <a:t> purposes.</a:t>
            </a:r>
          </a:p>
          <a:p>
            <a:pPr lvl="0">
              <a:spcBef>
                <a:spcPct val="0"/>
              </a:spcBef>
              <a:buFont typeface="+mj-lt"/>
              <a:buAutoNum type="alphaLcPeriod"/>
            </a:pPr>
            <a:endParaRPr lang="en-GB" sz="1800" dirty="0">
              <a:solidFill>
                <a:prstClr val="black"/>
              </a:solidFill>
              <a:latin typeface="Calibri" panose="020F0502020204030204" pitchFamily="34" charset="0"/>
              <a:cs typeface="Arial" panose="020B0604020202020204" pitchFamily="34" charset="0"/>
            </a:endParaRPr>
          </a:p>
          <a:p>
            <a:pPr lvl="0">
              <a:spcBef>
                <a:spcPct val="0"/>
              </a:spcBef>
              <a:buFont typeface="+mj-lt"/>
              <a:buAutoNum type="alphaLcPeriod"/>
            </a:pPr>
            <a:r>
              <a:rPr lang="en-GB" sz="1800" u="sng" dirty="0" smtClean="0">
                <a:solidFill>
                  <a:prstClr val="black"/>
                </a:solidFill>
                <a:latin typeface="Calibri" panose="020F0502020204030204" pitchFamily="34" charset="0"/>
                <a:cs typeface="Arial" panose="020B0604020202020204" pitchFamily="34" charset="0"/>
              </a:rPr>
              <a:t>VDF: </a:t>
            </a:r>
            <a:r>
              <a:rPr lang="en-US" sz="1800" dirty="0">
                <a:solidFill>
                  <a:prstClr val="black"/>
                </a:solidFill>
                <a:latin typeface="Calibri" panose="020F0502020204030204" pitchFamily="34" charset="0"/>
                <a:cs typeface="Arial" panose="020B0604020202020204" pitchFamily="34" charset="0"/>
              </a:rPr>
              <a:t>Vehicular UE: A UE embedded in a </a:t>
            </a:r>
            <a:r>
              <a:rPr lang="en-US" sz="1800" dirty="0" smtClean="0">
                <a:solidFill>
                  <a:prstClr val="black"/>
                </a:solidFill>
                <a:latin typeface="Calibri" panose="020F0502020204030204" pitchFamily="34" charset="0"/>
                <a:cs typeface="Arial" panose="020B0604020202020204" pitchFamily="34" charset="0"/>
              </a:rPr>
              <a:t>vehicle with no integrated antennas for </a:t>
            </a:r>
            <a:r>
              <a:rPr lang="en-US" sz="1800" dirty="0" err="1" smtClean="0">
                <a:solidFill>
                  <a:prstClr val="black"/>
                </a:solidFill>
                <a:latin typeface="Calibri" panose="020F0502020204030204" pitchFamily="34" charset="0"/>
                <a:cs typeface="Arial" panose="020B0604020202020204" pitchFamily="34" charset="0"/>
              </a:rPr>
              <a:t>eMBB</a:t>
            </a:r>
            <a:r>
              <a:rPr lang="en-US" sz="1800" dirty="0" smtClean="0">
                <a:solidFill>
                  <a:prstClr val="black"/>
                </a:solidFill>
                <a:latin typeface="Calibri" panose="020F0502020204030204" pitchFamily="34" charset="0"/>
                <a:cs typeface="Arial" panose="020B0604020202020204" pitchFamily="34" charset="0"/>
              </a:rPr>
              <a:t> service with baseline antenna </a:t>
            </a:r>
            <a:r>
              <a:rPr lang="en-US" sz="1800" dirty="0">
                <a:solidFill>
                  <a:prstClr val="black"/>
                </a:solidFill>
                <a:latin typeface="Calibri" panose="020F0502020204030204" pitchFamily="34" charset="0"/>
                <a:cs typeface="Arial" panose="020B0604020202020204" pitchFamily="34" charset="0"/>
              </a:rPr>
              <a:t>gain </a:t>
            </a:r>
            <a:r>
              <a:rPr lang="en-GB" sz="1800" dirty="0" smtClean="0">
                <a:solidFill>
                  <a:prstClr val="black"/>
                </a:solidFill>
                <a:latin typeface="Calibri" panose="020F0502020204030204" pitchFamily="34" charset="0"/>
                <a:cs typeface="Arial" panose="020B0604020202020204" pitchFamily="34" charset="0"/>
              </a:rPr>
              <a:t>-3dBi</a:t>
            </a:r>
            <a:endParaRPr lang="en-GB" sz="1800" dirty="0">
              <a:solidFill>
                <a:prstClr val="black"/>
              </a:solidFill>
              <a:latin typeface="Calibri" panose="020F0502020204030204" pitchFamily="34" charset="0"/>
              <a:cs typeface="Arial" panose="020B0604020202020204" pitchFamily="34" charset="0"/>
            </a:endParaRPr>
          </a:p>
          <a:p>
            <a:pPr marL="0" lvl="0" indent="0">
              <a:spcBef>
                <a:spcPct val="0"/>
              </a:spcBef>
              <a:buNone/>
            </a:pPr>
            <a:endParaRPr lang="en-GB" sz="1800" dirty="0">
              <a:solidFill>
                <a:prstClr val="black"/>
              </a:solidFill>
              <a:latin typeface="Calibri" panose="020F0502020204030204" pitchFamily="34" charset="0"/>
              <a:cs typeface="Arial" panose="020B0604020202020204" pitchFamily="34" charset="0"/>
            </a:endParaRPr>
          </a:p>
          <a:p>
            <a:pPr marL="0" indent="0">
              <a:buNone/>
            </a:pPr>
            <a:endParaRPr lang="en-GB" dirty="0"/>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3756312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microsoft.com/office/infopath/2007/PartnerControls"/>
    <ds:schemaRef ds:uri="http://purl.org/dc/elements/1.1/"/>
    <ds:schemaRef ds:uri="http://schemas.microsoft.com/office/2006/documentManagement/types"/>
    <ds:schemaRef ds:uri="66EEDB98-F073-460B-B9B0-9643F9FE785E"/>
    <ds:schemaRef ds:uri="http://purl.org/dc/terms/"/>
    <ds:schemaRef ds:uri="http://schemas.openxmlformats.org/package/2006/metadata/core-properties"/>
    <ds:schemaRef ds:uri="http://purl.org/dc/dcmitype/"/>
    <ds:schemaRef ds:uri="17c5c574-4f42-45b3-8a7f-77d8e859d074"/>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0</TotalTime>
  <Words>631</Words>
  <Application>Microsoft Office PowerPoint</Application>
  <PresentationFormat>Bildschirmpräsentation (4:3)</PresentationFormat>
  <Paragraphs>119</Paragraphs>
  <Slides>8</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8</vt:i4>
      </vt:variant>
    </vt:vector>
  </HeadingPairs>
  <TitlesOfParts>
    <vt:vector size="13" baseType="lpstr">
      <vt:lpstr>Malgun Gothic</vt:lpstr>
      <vt:lpstr>SimSun</vt:lpstr>
      <vt:lpstr>Arial</vt:lpstr>
      <vt:lpstr>Calibri</vt:lpstr>
      <vt:lpstr>Office Theme</vt:lpstr>
      <vt:lpstr>Updated WF on 2 Rx vehicle UE: Link  budget simulation assumptions </vt:lpstr>
      <vt:lpstr>Offline Discussion Results (RAN 4 #88bis)  1. Coverage analysis and Link  budget simulation assumptions</vt:lpstr>
      <vt:lpstr>Agreement 1: WF on Parameter for Link Budget Evaluation</vt:lpstr>
      <vt:lpstr>5GAA response to 3GPP LS R4-1814315</vt:lpstr>
      <vt:lpstr>Agreement 2: Conclusion on parameters for Link Budget Evaluation</vt:lpstr>
      <vt:lpstr>Offline Discussion Results (13-Nov-2018)  2. Conclusion on Methods to distinguish vehicular UE </vt:lpstr>
      <vt:lpstr>Agreement 3: Conclusion on Methods to distinguish vehicular UE </vt:lpstr>
      <vt:lpstr>PowerPoint-Präsentation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2Rx vehicle NR UE</dc:title>
  <dc:creator>LG Electronics</dc:creator>
  <cp:keywords>2Rx vehicle</cp:keywords>
  <cp:lastModifiedBy>Saravanan, Visvesh</cp:lastModifiedBy>
  <cp:revision>1046</cp:revision>
  <dcterms:created xsi:type="dcterms:W3CDTF">2013-05-13T16:02:00Z</dcterms:created>
  <dcterms:modified xsi:type="dcterms:W3CDTF">2018-11-15T16:32:42Z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648246c3-0213-4edc-a844-f0c7749f2e87</vt:lpwstr>
  </property>
  <property fmtid="{D5CDD505-2E9C-101B-9397-08002B2CF9AE}" pid="7" name="CTP_TimeStamp">
    <vt:lpwstr>2018-01-24 17:32:04Z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(3)NVhkhYA/8IiLsO+Ckh9IkD6gHIoU37BTQ0mMoLKDO/Zbkq5VJjrWL2tMr4giQ+3VAzf8AgIn
6NVjflrVWdufDTK4ujxlQT9LBl2CDegUqBOUjWrEFI8iPPjiwJZUvsf8dt8sb+aMY0whEEeE
KSV8uwe1ikcIb+W9bVFBKZ7zh3s8DXdDp7Tgx/qxAjNILxQTE2IycciwF2Eqv9Cxs9uLch9Q
xpHrcd2gcb9EjLUKL0</vt:lpwstr>
  </property>
  <property fmtid="{D5CDD505-2E9C-101B-9397-08002B2CF9AE}" pid="13" name="_2015_ms_pID_7253431">
    <vt:lpwstr>szik728v5YNL9TObTNdnK9WRbWzo9sYPxktR+upvkZ/NfiowMVlbcU
jxCe52LtJ/XtMOsgQO2RE2lzgZs5t6uahYfczGKrLOMb6UkPDltC5/SLlGnuIcfAA9/rJ9/i
3mlXKTqjufjLnbWD3p/nDhPowuvnvHqLWzsfCv9Xtope22FEd9FF2GRw+BQFltbn9BMpv750
3gM6nR6wv4iYrQ8vbYqCMklgeXxjKStfQ6RU</vt:lpwstr>
  </property>
  <property fmtid="{D5CDD505-2E9C-101B-9397-08002B2CF9AE}" pid="14" name="_2015_ms_pID_7253432">
    <vt:lpwstr>BQ==</vt:lpwstr>
  </property>
  <property fmtid="{D5CDD505-2E9C-101B-9397-08002B2CF9AE}" pid="15" name="CTPClassification">
    <vt:lpwstr>CTP_NT</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1523778411</vt:lpwstr>
  </property>
</Properties>
</file>