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6" autoAdjust="0"/>
    <p:restoredTop sz="94660"/>
  </p:normalViewPr>
  <p:slideViewPr>
    <p:cSldViewPr snapToGrid="0">
      <p:cViewPr varScale="1">
        <p:scale>
          <a:sx n="73" d="100"/>
          <a:sy n="73" d="100"/>
        </p:scale>
        <p:origin x="54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D57F0A4-AF84-4F03-A9D3-15E9293D2409}"/>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F30033F-44D9-48D3-A492-10D94B4419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E7DF452-DD69-48B0-9BD2-FBF29490CD39}"/>
              </a:ext>
            </a:extLst>
          </p:cNvPr>
          <p:cNvSpPr>
            <a:spLocks noGrp="1"/>
          </p:cNvSpPr>
          <p:nvPr>
            <p:ph type="dt" sz="half" idx="10"/>
          </p:nvPr>
        </p:nvSpPr>
        <p:spPr/>
        <p:txBody>
          <a:bodyPr/>
          <a:lstStyle/>
          <a:p>
            <a:fld id="{C7772A43-778E-4A09-B8F9-A1939F9ABB4C}" type="datetimeFigureOut">
              <a:rPr kumimoji="1" lang="ja-JP" altLang="en-US" smtClean="0"/>
              <a:t>2018/11/17</a:t>
            </a:fld>
            <a:endParaRPr kumimoji="1" lang="ja-JP" altLang="en-US"/>
          </a:p>
        </p:txBody>
      </p:sp>
      <p:sp>
        <p:nvSpPr>
          <p:cNvPr id="5" name="フッター プレースホルダー 4">
            <a:extLst>
              <a:ext uri="{FF2B5EF4-FFF2-40B4-BE49-F238E27FC236}">
                <a16:creationId xmlns:a16="http://schemas.microsoft.com/office/drawing/2014/main" id="{AD9A5551-5A37-4F07-887C-EFCCC60E07A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56BDD25-E276-4B3F-8871-75B9ED1EB58A}"/>
              </a:ext>
            </a:extLst>
          </p:cNvPr>
          <p:cNvSpPr>
            <a:spLocks noGrp="1"/>
          </p:cNvSpPr>
          <p:nvPr>
            <p:ph type="sldNum" sz="quarter" idx="12"/>
          </p:nvPr>
        </p:nvSpPr>
        <p:spPr/>
        <p:txBody>
          <a:bodyPr/>
          <a:lstStyle/>
          <a:p>
            <a:fld id="{D541E056-6774-4D3F-BE7A-FCDBB007425A}" type="slidenum">
              <a:rPr kumimoji="1" lang="ja-JP" altLang="en-US" smtClean="0"/>
              <a:t>‹#›</a:t>
            </a:fld>
            <a:endParaRPr kumimoji="1" lang="ja-JP" altLang="en-US"/>
          </a:p>
        </p:txBody>
      </p:sp>
    </p:spTree>
    <p:extLst>
      <p:ext uri="{BB962C8B-B14F-4D97-AF65-F5344CB8AC3E}">
        <p14:creationId xmlns:p14="http://schemas.microsoft.com/office/powerpoint/2010/main" val="363319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833DD9-22AD-4A14-AAE0-2339A49DA716}"/>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07664DB2-5D3D-41D5-A6F6-E693B73E0B9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F34ABCE9-28CB-476E-ACEE-BD586E64F005}"/>
              </a:ext>
            </a:extLst>
          </p:cNvPr>
          <p:cNvSpPr>
            <a:spLocks noGrp="1"/>
          </p:cNvSpPr>
          <p:nvPr>
            <p:ph type="dt" sz="half" idx="10"/>
          </p:nvPr>
        </p:nvSpPr>
        <p:spPr/>
        <p:txBody>
          <a:bodyPr/>
          <a:lstStyle/>
          <a:p>
            <a:fld id="{C7772A43-778E-4A09-B8F9-A1939F9ABB4C}" type="datetimeFigureOut">
              <a:rPr kumimoji="1" lang="ja-JP" altLang="en-US" smtClean="0"/>
              <a:t>2018/11/17</a:t>
            </a:fld>
            <a:endParaRPr kumimoji="1" lang="ja-JP" altLang="en-US"/>
          </a:p>
        </p:txBody>
      </p:sp>
      <p:sp>
        <p:nvSpPr>
          <p:cNvPr id="5" name="フッター プレースホルダー 4">
            <a:extLst>
              <a:ext uri="{FF2B5EF4-FFF2-40B4-BE49-F238E27FC236}">
                <a16:creationId xmlns:a16="http://schemas.microsoft.com/office/drawing/2014/main" id="{EF10FF45-0B86-44FF-A3A6-8C7DDC34D58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641E915-5079-4AF3-A85A-C14FA82CA254}"/>
              </a:ext>
            </a:extLst>
          </p:cNvPr>
          <p:cNvSpPr>
            <a:spLocks noGrp="1"/>
          </p:cNvSpPr>
          <p:nvPr>
            <p:ph type="sldNum" sz="quarter" idx="12"/>
          </p:nvPr>
        </p:nvSpPr>
        <p:spPr/>
        <p:txBody>
          <a:bodyPr/>
          <a:lstStyle/>
          <a:p>
            <a:fld id="{D541E056-6774-4D3F-BE7A-FCDBB007425A}" type="slidenum">
              <a:rPr kumimoji="1" lang="ja-JP" altLang="en-US" smtClean="0"/>
              <a:t>‹#›</a:t>
            </a:fld>
            <a:endParaRPr kumimoji="1" lang="ja-JP" altLang="en-US"/>
          </a:p>
        </p:txBody>
      </p:sp>
    </p:spTree>
    <p:extLst>
      <p:ext uri="{BB962C8B-B14F-4D97-AF65-F5344CB8AC3E}">
        <p14:creationId xmlns:p14="http://schemas.microsoft.com/office/powerpoint/2010/main" val="1554070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79AE9CC-5395-4AE3-9269-2BD41296469A}"/>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CFD5ABD-BC81-4E9C-B699-FD83B3D5123B}"/>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06C72EA-B15E-4B65-889E-FDF95A9ABED8}"/>
              </a:ext>
            </a:extLst>
          </p:cNvPr>
          <p:cNvSpPr>
            <a:spLocks noGrp="1"/>
          </p:cNvSpPr>
          <p:nvPr>
            <p:ph type="dt" sz="half" idx="10"/>
          </p:nvPr>
        </p:nvSpPr>
        <p:spPr/>
        <p:txBody>
          <a:bodyPr/>
          <a:lstStyle/>
          <a:p>
            <a:fld id="{C7772A43-778E-4A09-B8F9-A1939F9ABB4C}" type="datetimeFigureOut">
              <a:rPr kumimoji="1" lang="ja-JP" altLang="en-US" smtClean="0"/>
              <a:t>2018/11/17</a:t>
            </a:fld>
            <a:endParaRPr kumimoji="1" lang="ja-JP" altLang="en-US"/>
          </a:p>
        </p:txBody>
      </p:sp>
      <p:sp>
        <p:nvSpPr>
          <p:cNvPr id="5" name="フッター プレースホルダー 4">
            <a:extLst>
              <a:ext uri="{FF2B5EF4-FFF2-40B4-BE49-F238E27FC236}">
                <a16:creationId xmlns:a16="http://schemas.microsoft.com/office/drawing/2014/main" id="{8E5038F0-47CC-4341-A893-AC88D7C08E5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E7CB3D9-4D1B-4B72-B352-8AB19449E788}"/>
              </a:ext>
            </a:extLst>
          </p:cNvPr>
          <p:cNvSpPr>
            <a:spLocks noGrp="1"/>
          </p:cNvSpPr>
          <p:nvPr>
            <p:ph type="sldNum" sz="quarter" idx="12"/>
          </p:nvPr>
        </p:nvSpPr>
        <p:spPr/>
        <p:txBody>
          <a:bodyPr/>
          <a:lstStyle/>
          <a:p>
            <a:fld id="{D541E056-6774-4D3F-BE7A-FCDBB007425A}" type="slidenum">
              <a:rPr kumimoji="1" lang="ja-JP" altLang="en-US" smtClean="0"/>
              <a:t>‹#›</a:t>
            </a:fld>
            <a:endParaRPr kumimoji="1" lang="ja-JP" altLang="en-US"/>
          </a:p>
        </p:txBody>
      </p:sp>
    </p:spTree>
    <p:extLst>
      <p:ext uri="{BB962C8B-B14F-4D97-AF65-F5344CB8AC3E}">
        <p14:creationId xmlns:p14="http://schemas.microsoft.com/office/powerpoint/2010/main" val="3348652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EB7DE4E-FF2E-4EE4-BE19-60FD0E0F02ED}"/>
              </a:ext>
            </a:extLst>
          </p:cNvPr>
          <p:cNvSpPr>
            <a:spLocks noGrp="1"/>
          </p:cNvSpPr>
          <p:nvPr>
            <p:ph type="title"/>
          </p:nvPr>
        </p:nvSpPr>
        <p:spPr/>
        <p:txBody>
          <a:bodyPr/>
          <a:lstStyle/>
          <a:p>
            <a:r>
              <a:rPr kumimoji="1" lang="ja-JP" altLang="en-US" dirty="0"/>
              <a:t>マスター タイトルの書式設定</a:t>
            </a:r>
          </a:p>
        </p:txBody>
      </p:sp>
      <p:sp>
        <p:nvSpPr>
          <p:cNvPr id="3" name="コンテンツ プレースホルダー 2">
            <a:extLst>
              <a:ext uri="{FF2B5EF4-FFF2-40B4-BE49-F238E27FC236}">
                <a16:creationId xmlns:a16="http://schemas.microsoft.com/office/drawing/2014/main" id="{205B4DFA-0904-4007-961F-467780B54FA0}"/>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85775DE-7AB1-457A-BD57-C266C81959E0}"/>
              </a:ext>
            </a:extLst>
          </p:cNvPr>
          <p:cNvSpPr>
            <a:spLocks noGrp="1"/>
          </p:cNvSpPr>
          <p:nvPr>
            <p:ph type="dt" sz="half" idx="10"/>
          </p:nvPr>
        </p:nvSpPr>
        <p:spPr/>
        <p:txBody>
          <a:bodyPr/>
          <a:lstStyle/>
          <a:p>
            <a:fld id="{C7772A43-778E-4A09-B8F9-A1939F9ABB4C}" type="datetimeFigureOut">
              <a:rPr kumimoji="1" lang="ja-JP" altLang="en-US" smtClean="0"/>
              <a:t>2018/11/17</a:t>
            </a:fld>
            <a:endParaRPr kumimoji="1" lang="ja-JP" altLang="en-US"/>
          </a:p>
        </p:txBody>
      </p:sp>
      <p:sp>
        <p:nvSpPr>
          <p:cNvPr id="5" name="フッター プレースホルダー 4">
            <a:extLst>
              <a:ext uri="{FF2B5EF4-FFF2-40B4-BE49-F238E27FC236}">
                <a16:creationId xmlns:a16="http://schemas.microsoft.com/office/drawing/2014/main" id="{C1FAE2C3-D2F1-4953-BBC1-9B6CAD7E8AB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4D5487B-3409-41D7-99B8-CC1922D5DDEE}"/>
              </a:ext>
            </a:extLst>
          </p:cNvPr>
          <p:cNvSpPr>
            <a:spLocks noGrp="1"/>
          </p:cNvSpPr>
          <p:nvPr>
            <p:ph type="sldNum" sz="quarter" idx="12"/>
          </p:nvPr>
        </p:nvSpPr>
        <p:spPr/>
        <p:txBody>
          <a:bodyPr/>
          <a:lstStyle/>
          <a:p>
            <a:fld id="{D541E056-6774-4D3F-BE7A-FCDBB007425A}" type="slidenum">
              <a:rPr kumimoji="1" lang="ja-JP" altLang="en-US" smtClean="0"/>
              <a:t>‹#›</a:t>
            </a:fld>
            <a:endParaRPr kumimoji="1" lang="ja-JP" altLang="en-US"/>
          </a:p>
        </p:txBody>
      </p:sp>
    </p:spTree>
    <p:extLst>
      <p:ext uri="{BB962C8B-B14F-4D97-AF65-F5344CB8AC3E}">
        <p14:creationId xmlns:p14="http://schemas.microsoft.com/office/powerpoint/2010/main" val="1496986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9695E6B-BCF8-4211-B52B-11961FD4E663}"/>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F49701B-3080-423F-94D6-0E57C86FDA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D5A66F9-4D2A-4DFE-8657-67794897AB59}"/>
              </a:ext>
            </a:extLst>
          </p:cNvPr>
          <p:cNvSpPr>
            <a:spLocks noGrp="1"/>
          </p:cNvSpPr>
          <p:nvPr>
            <p:ph type="dt" sz="half" idx="10"/>
          </p:nvPr>
        </p:nvSpPr>
        <p:spPr/>
        <p:txBody>
          <a:bodyPr/>
          <a:lstStyle/>
          <a:p>
            <a:fld id="{C7772A43-778E-4A09-B8F9-A1939F9ABB4C}" type="datetimeFigureOut">
              <a:rPr kumimoji="1" lang="ja-JP" altLang="en-US" smtClean="0"/>
              <a:t>2018/11/17</a:t>
            </a:fld>
            <a:endParaRPr kumimoji="1" lang="ja-JP" altLang="en-US"/>
          </a:p>
        </p:txBody>
      </p:sp>
      <p:sp>
        <p:nvSpPr>
          <p:cNvPr id="5" name="フッター プレースホルダー 4">
            <a:extLst>
              <a:ext uri="{FF2B5EF4-FFF2-40B4-BE49-F238E27FC236}">
                <a16:creationId xmlns:a16="http://schemas.microsoft.com/office/drawing/2014/main" id="{9A43648F-1B5E-456C-ACBF-C4B4E592F4A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70F94E0-0076-4DF9-8AB4-0DDBF1DB0786}"/>
              </a:ext>
            </a:extLst>
          </p:cNvPr>
          <p:cNvSpPr>
            <a:spLocks noGrp="1"/>
          </p:cNvSpPr>
          <p:nvPr>
            <p:ph type="sldNum" sz="quarter" idx="12"/>
          </p:nvPr>
        </p:nvSpPr>
        <p:spPr/>
        <p:txBody>
          <a:bodyPr/>
          <a:lstStyle/>
          <a:p>
            <a:fld id="{D541E056-6774-4D3F-BE7A-FCDBB007425A}" type="slidenum">
              <a:rPr kumimoji="1" lang="ja-JP" altLang="en-US" smtClean="0"/>
              <a:t>‹#›</a:t>
            </a:fld>
            <a:endParaRPr kumimoji="1" lang="ja-JP" altLang="en-US"/>
          </a:p>
        </p:txBody>
      </p:sp>
    </p:spTree>
    <p:extLst>
      <p:ext uri="{BB962C8B-B14F-4D97-AF65-F5344CB8AC3E}">
        <p14:creationId xmlns:p14="http://schemas.microsoft.com/office/powerpoint/2010/main" val="1811363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EE501A-DF56-4F5C-947A-8CEA658AB591}"/>
              </a:ext>
            </a:extLst>
          </p:cNvPr>
          <p:cNvSpPr>
            <a:spLocks noGrp="1"/>
          </p:cNvSpPr>
          <p:nvPr>
            <p:ph type="title"/>
          </p:nvPr>
        </p:nvSpPr>
        <p:spPr/>
        <p:txBody>
          <a:bodyPr/>
          <a:lstStyle/>
          <a:p>
            <a:r>
              <a:rPr kumimoji="1" lang="ja-JP" altLang="en-US" dirty="0"/>
              <a:t>マスター タイトルの書式設定</a:t>
            </a:r>
          </a:p>
        </p:txBody>
      </p:sp>
      <p:sp>
        <p:nvSpPr>
          <p:cNvPr id="3" name="コンテンツ プレースホルダー 2">
            <a:extLst>
              <a:ext uri="{FF2B5EF4-FFF2-40B4-BE49-F238E27FC236}">
                <a16:creationId xmlns:a16="http://schemas.microsoft.com/office/drawing/2014/main" id="{DB3080EE-CA1F-4C28-A0A8-A6E08D5809A4}"/>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DB749F71-EE3F-4E0E-9B36-5925E7F8DB71}"/>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49A4513-6C12-49D8-B705-AD681A6CD885}"/>
              </a:ext>
            </a:extLst>
          </p:cNvPr>
          <p:cNvSpPr>
            <a:spLocks noGrp="1"/>
          </p:cNvSpPr>
          <p:nvPr>
            <p:ph type="dt" sz="half" idx="10"/>
          </p:nvPr>
        </p:nvSpPr>
        <p:spPr/>
        <p:txBody>
          <a:bodyPr/>
          <a:lstStyle/>
          <a:p>
            <a:fld id="{C7772A43-778E-4A09-B8F9-A1939F9ABB4C}" type="datetimeFigureOut">
              <a:rPr kumimoji="1" lang="ja-JP" altLang="en-US" smtClean="0"/>
              <a:t>2018/11/17</a:t>
            </a:fld>
            <a:endParaRPr kumimoji="1" lang="ja-JP" altLang="en-US"/>
          </a:p>
        </p:txBody>
      </p:sp>
      <p:sp>
        <p:nvSpPr>
          <p:cNvPr id="6" name="フッター プレースホルダー 5">
            <a:extLst>
              <a:ext uri="{FF2B5EF4-FFF2-40B4-BE49-F238E27FC236}">
                <a16:creationId xmlns:a16="http://schemas.microsoft.com/office/drawing/2014/main" id="{FA2B431E-65B7-4530-ACE0-CA111E3D1AE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EBD0C9F-ADE4-49F3-B9B9-1D91D14290E2}"/>
              </a:ext>
            </a:extLst>
          </p:cNvPr>
          <p:cNvSpPr>
            <a:spLocks noGrp="1"/>
          </p:cNvSpPr>
          <p:nvPr>
            <p:ph type="sldNum" sz="quarter" idx="12"/>
          </p:nvPr>
        </p:nvSpPr>
        <p:spPr/>
        <p:txBody>
          <a:bodyPr/>
          <a:lstStyle/>
          <a:p>
            <a:fld id="{D541E056-6774-4D3F-BE7A-FCDBB007425A}" type="slidenum">
              <a:rPr kumimoji="1" lang="ja-JP" altLang="en-US" smtClean="0"/>
              <a:t>‹#›</a:t>
            </a:fld>
            <a:endParaRPr kumimoji="1" lang="ja-JP" altLang="en-US"/>
          </a:p>
        </p:txBody>
      </p:sp>
      <p:sp>
        <p:nvSpPr>
          <p:cNvPr id="8" name="正方形/長方形 7">
            <a:extLst>
              <a:ext uri="{FF2B5EF4-FFF2-40B4-BE49-F238E27FC236}">
                <a16:creationId xmlns:a16="http://schemas.microsoft.com/office/drawing/2014/main" id="{30A68EE4-7EEA-46B1-AD93-B820FF08B407}"/>
              </a:ext>
            </a:extLst>
          </p:cNvPr>
          <p:cNvSpPr/>
          <p:nvPr userDrawn="1"/>
        </p:nvSpPr>
        <p:spPr>
          <a:xfrm>
            <a:off x="0" y="619194"/>
            <a:ext cx="12192000" cy="77586"/>
          </a:xfrm>
          <a:prstGeom prst="rect">
            <a:avLst/>
          </a:prstGeom>
          <a:gradFill flip="none" rotWithShape="1">
            <a:gsLst>
              <a:gs pos="0">
                <a:srgbClr val="C00000"/>
              </a:gs>
              <a:gs pos="100000">
                <a:schemeClr val="accent3">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4667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0CF82E-2EC7-4B38-838B-481E73884F52}"/>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D509214-3ED4-4274-8797-5CBBEE76F3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271C295-4364-4617-8102-962D45E6B1C3}"/>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CAEB3EA-0A8C-4D31-A704-9C5517FB4A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4B7DAD31-B281-4752-BF4B-A4D347E6382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B288C771-C9F4-4E37-8006-259C725817D0}"/>
              </a:ext>
            </a:extLst>
          </p:cNvPr>
          <p:cNvSpPr>
            <a:spLocks noGrp="1"/>
          </p:cNvSpPr>
          <p:nvPr>
            <p:ph type="dt" sz="half" idx="10"/>
          </p:nvPr>
        </p:nvSpPr>
        <p:spPr/>
        <p:txBody>
          <a:bodyPr/>
          <a:lstStyle/>
          <a:p>
            <a:fld id="{C7772A43-778E-4A09-B8F9-A1939F9ABB4C}" type="datetimeFigureOut">
              <a:rPr kumimoji="1" lang="ja-JP" altLang="en-US" smtClean="0"/>
              <a:t>2018/11/17</a:t>
            </a:fld>
            <a:endParaRPr kumimoji="1" lang="ja-JP" altLang="en-US"/>
          </a:p>
        </p:txBody>
      </p:sp>
      <p:sp>
        <p:nvSpPr>
          <p:cNvPr id="8" name="フッター プレースホルダー 7">
            <a:extLst>
              <a:ext uri="{FF2B5EF4-FFF2-40B4-BE49-F238E27FC236}">
                <a16:creationId xmlns:a16="http://schemas.microsoft.com/office/drawing/2014/main" id="{B0480622-B9D7-4CC5-BA69-DDA9D1353B1C}"/>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AD088D17-DE6C-4874-A9B6-E028A03723A4}"/>
              </a:ext>
            </a:extLst>
          </p:cNvPr>
          <p:cNvSpPr>
            <a:spLocks noGrp="1"/>
          </p:cNvSpPr>
          <p:nvPr>
            <p:ph type="sldNum" sz="quarter" idx="12"/>
          </p:nvPr>
        </p:nvSpPr>
        <p:spPr/>
        <p:txBody>
          <a:bodyPr/>
          <a:lstStyle/>
          <a:p>
            <a:fld id="{D541E056-6774-4D3F-BE7A-FCDBB007425A}" type="slidenum">
              <a:rPr kumimoji="1" lang="ja-JP" altLang="en-US" smtClean="0"/>
              <a:t>‹#›</a:t>
            </a:fld>
            <a:endParaRPr kumimoji="1" lang="ja-JP" altLang="en-US"/>
          </a:p>
        </p:txBody>
      </p:sp>
    </p:spTree>
    <p:extLst>
      <p:ext uri="{BB962C8B-B14F-4D97-AF65-F5344CB8AC3E}">
        <p14:creationId xmlns:p14="http://schemas.microsoft.com/office/powerpoint/2010/main" val="302487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7531EF-9F88-49EE-9A2E-9792C73EB11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F5ADE55-4B66-46B2-9FFC-BD0E2A67C22D}"/>
              </a:ext>
            </a:extLst>
          </p:cNvPr>
          <p:cNvSpPr>
            <a:spLocks noGrp="1"/>
          </p:cNvSpPr>
          <p:nvPr>
            <p:ph type="dt" sz="half" idx="10"/>
          </p:nvPr>
        </p:nvSpPr>
        <p:spPr/>
        <p:txBody>
          <a:bodyPr/>
          <a:lstStyle/>
          <a:p>
            <a:fld id="{C7772A43-778E-4A09-B8F9-A1939F9ABB4C}" type="datetimeFigureOut">
              <a:rPr kumimoji="1" lang="ja-JP" altLang="en-US" smtClean="0"/>
              <a:t>2018/11/17</a:t>
            </a:fld>
            <a:endParaRPr kumimoji="1" lang="ja-JP" altLang="en-US"/>
          </a:p>
        </p:txBody>
      </p:sp>
      <p:sp>
        <p:nvSpPr>
          <p:cNvPr id="4" name="フッター プレースホルダー 3">
            <a:extLst>
              <a:ext uri="{FF2B5EF4-FFF2-40B4-BE49-F238E27FC236}">
                <a16:creationId xmlns:a16="http://schemas.microsoft.com/office/drawing/2014/main" id="{8496EE3D-2C72-4BCC-B2D3-B67BBD1F7BA7}"/>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8308CECD-FE79-464A-9931-7FB3BFBB94DC}"/>
              </a:ext>
            </a:extLst>
          </p:cNvPr>
          <p:cNvSpPr>
            <a:spLocks noGrp="1"/>
          </p:cNvSpPr>
          <p:nvPr>
            <p:ph type="sldNum" sz="quarter" idx="12"/>
          </p:nvPr>
        </p:nvSpPr>
        <p:spPr/>
        <p:txBody>
          <a:bodyPr/>
          <a:lstStyle/>
          <a:p>
            <a:fld id="{D541E056-6774-4D3F-BE7A-FCDBB007425A}" type="slidenum">
              <a:rPr kumimoji="1" lang="ja-JP" altLang="en-US" smtClean="0"/>
              <a:t>‹#›</a:t>
            </a:fld>
            <a:endParaRPr kumimoji="1" lang="ja-JP" altLang="en-US"/>
          </a:p>
        </p:txBody>
      </p:sp>
    </p:spTree>
    <p:extLst>
      <p:ext uri="{BB962C8B-B14F-4D97-AF65-F5344CB8AC3E}">
        <p14:creationId xmlns:p14="http://schemas.microsoft.com/office/powerpoint/2010/main" val="3047642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DCCAD76-F8F0-41E2-AC8A-47A4E4EC0AD4}"/>
              </a:ext>
            </a:extLst>
          </p:cNvPr>
          <p:cNvSpPr>
            <a:spLocks noGrp="1"/>
          </p:cNvSpPr>
          <p:nvPr>
            <p:ph type="dt" sz="half" idx="10"/>
          </p:nvPr>
        </p:nvSpPr>
        <p:spPr/>
        <p:txBody>
          <a:bodyPr/>
          <a:lstStyle/>
          <a:p>
            <a:fld id="{C7772A43-778E-4A09-B8F9-A1939F9ABB4C}" type="datetimeFigureOut">
              <a:rPr kumimoji="1" lang="ja-JP" altLang="en-US" smtClean="0"/>
              <a:t>2018/11/17</a:t>
            </a:fld>
            <a:endParaRPr kumimoji="1" lang="ja-JP" altLang="en-US"/>
          </a:p>
        </p:txBody>
      </p:sp>
      <p:sp>
        <p:nvSpPr>
          <p:cNvPr id="3" name="フッター プレースホルダー 2">
            <a:extLst>
              <a:ext uri="{FF2B5EF4-FFF2-40B4-BE49-F238E27FC236}">
                <a16:creationId xmlns:a16="http://schemas.microsoft.com/office/drawing/2014/main" id="{278BA1A4-BABA-48B8-854C-22435508230B}"/>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8E0C251-0605-46CE-9081-1EC40FDF212F}"/>
              </a:ext>
            </a:extLst>
          </p:cNvPr>
          <p:cNvSpPr>
            <a:spLocks noGrp="1"/>
          </p:cNvSpPr>
          <p:nvPr>
            <p:ph type="sldNum" sz="quarter" idx="12"/>
          </p:nvPr>
        </p:nvSpPr>
        <p:spPr/>
        <p:txBody>
          <a:bodyPr/>
          <a:lstStyle/>
          <a:p>
            <a:fld id="{D541E056-6774-4D3F-BE7A-FCDBB007425A}" type="slidenum">
              <a:rPr kumimoji="1" lang="ja-JP" altLang="en-US" smtClean="0"/>
              <a:t>‹#›</a:t>
            </a:fld>
            <a:endParaRPr kumimoji="1" lang="ja-JP" altLang="en-US"/>
          </a:p>
        </p:txBody>
      </p:sp>
    </p:spTree>
    <p:extLst>
      <p:ext uri="{BB962C8B-B14F-4D97-AF65-F5344CB8AC3E}">
        <p14:creationId xmlns:p14="http://schemas.microsoft.com/office/powerpoint/2010/main" val="3702266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30EFE2-9CC5-45C4-8D95-4C2781C5D0B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007C93E-A2AC-4715-BC7E-33151596C9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D30C69F-06D4-4354-90AA-098DF1332D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FC050B8-EE1B-47CB-A8E7-FA5F9CE06B7B}"/>
              </a:ext>
            </a:extLst>
          </p:cNvPr>
          <p:cNvSpPr>
            <a:spLocks noGrp="1"/>
          </p:cNvSpPr>
          <p:nvPr>
            <p:ph type="dt" sz="half" idx="10"/>
          </p:nvPr>
        </p:nvSpPr>
        <p:spPr/>
        <p:txBody>
          <a:bodyPr/>
          <a:lstStyle/>
          <a:p>
            <a:fld id="{C7772A43-778E-4A09-B8F9-A1939F9ABB4C}" type="datetimeFigureOut">
              <a:rPr kumimoji="1" lang="ja-JP" altLang="en-US" smtClean="0"/>
              <a:t>2018/11/17</a:t>
            </a:fld>
            <a:endParaRPr kumimoji="1" lang="ja-JP" altLang="en-US"/>
          </a:p>
        </p:txBody>
      </p:sp>
      <p:sp>
        <p:nvSpPr>
          <p:cNvPr id="6" name="フッター プレースホルダー 5">
            <a:extLst>
              <a:ext uri="{FF2B5EF4-FFF2-40B4-BE49-F238E27FC236}">
                <a16:creationId xmlns:a16="http://schemas.microsoft.com/office/drawing/2014/main" id="{EEFB8EA8-D277-4248-A9D6-E7A9C6407DC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CF38368-BA35-41EF-93B7-6CD8FA6699CF}"/>
              </a:ext>
            </a:extLst>
          </p:cNvPr>
          <p:cNvSpPr>
            <a:spLocks noGrp="1"/>
          </p:cNvSpPr>
          <p:nvPr>
            <p:ph type="sldNum" sz="quarter" idx="12"/>
          </p:nvPr>
        </p:nvSpPr>
        <p:spPr/>
        <p:txBody>
          <a:bodyPr/>
          <a:lstStyle/>
          <a:p>
            <a:fld id="{D541E056-6774-4D3F-BE7A-FCDBB007425A}" type="slidenum">
              <a:rPr kumimoji="1" lang="ja-JP" altLang="en-US" smtClean="0"/>
              <a:t>‹#›</a:t>
            </a:fld>
            <a:endParaRPr kumimoji="1" lang="ja-JP" altLang="en-US"/>
          </a:p>
        </p:txBody>
      </p:sp>
    </p:spTree>
    <p:extLst>
      <p:ext uri="{BB962C8B-B14F-4D97-AF65-F5344CB8AC3E}">
        <p14:creationId xmlns:p14="http://schemas.microsoft.com/office/powerpoint/2010/main" val="3149001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8BE66A-8C24-4E0C-A839-2416EFD7F0B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32BE46A7-F45B-4C2A-8551-3A62C5C29B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A7A990E4-E530-42A4-8F20-8C11333F9E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2123474-0F65-4F84-B0D2-F2E87B4CDD59}"/>
              </a:ext>
            </a:extLst>
          </p:cNvPr>
          <p:cNvSpPr>
            <a:spLocks noGrp="1"/>
          </p:cNvSpPr>
          <p:nvPr>
            <p:ph type="dt" sz="half" idx="10"/>
          </p:nvPr>
        </p:nvSpPr>
        <p:spPr/>
        <p:txBody>
          <a:bodyPr/>
          <a:lstStyle/>
          <a:p>
            <a:fld id="{C7772A43-778E-4A09-B8F9-A1939F9ABB4C}" type="datetimeFigureOut">
              <a:rPr kumimoji="1" lang="ja-JP" altLang="en-US" smtClean="0"/>
              <a:t>2018/11/17</a:t>
            </a:fld>
            <a:endParaRPr kumimoji="1" lang="ja-JP" altLang="en-US"/>
          </a:p>
        </p:txBody>
      </p:sp>
      <p:sp>
        <p:nvSpPr>
          <p:cNvPr id="6" name="フッター プレースホルダー 5">
            <a:extLst>
              <a:ext uri="{FF2B5EF4-FFF2-40B4-BE49-F238E27FC236}">
                <a16:creationId xmlns:a16="http://schemas.microsoft.com/office/drawing/2014/main" id="{CB53C941-0926-462D-B45B-6787FF27E9D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152F1BE-2367-4995-BF8E-5AC64ED03970}"/>
              </a:ext>
            </a:extLst>
          </p:cNvPr>
          <p:cNvSpPr>
            <a:spLocks noGrp="1"/>
          </p:cNvSpPr>
          <p:nvPr>
            <p:ph type="sldNum" sz="quarter" idx="12"/>
          </p:nvPr>
        </p:nvSpPr>
        <p:spPr/>
        <p:txBody>
          <a:bodyPr/>
          <a:lstStyle/>
          <a:p>
            <a:fld id="{D541E056-6774-4D3F-BE7A-FCDBB007425A}" type="slidenum">
              <a:rPr kumimoji="1" lang="ja-JP" altLang="en-US" smtClean="0"/>
              <a:t>‹#›</a:t>
            </a:fld>
            <a:endParaRPr kumimoji="1" lang="ja-JP" altLang="en-US"/>
          </a:p>
        </p:txBody>
      </p:sp>
    </p:spTree>
    <p:extLst>
      <p:ext uri="{BB962C8B-B14F-4D97-AF65-F5344CB8AC3E}">
        <p14:creationId xmlns:p14="http://schemas.microsoft.com/office/powerpoint/2010/main" val="2275423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E5660542-C6AB-447D-A0D2-89B38A2E887E}"/>
              </a:ext>
            </a:extLst>
          </p:cNvPr>
          <p:cNvSpPr>
            <a:spLocks noGrp="1"/>
          </p:cNvSpPr>
          <p:nvPr>
            <p:ph type="title"/>
          </p:nvPr>
        </p:nvSpPr>
        <p:spPr>
          <a:xfrm>
            <a:off x="78971" y="44335"/>
            <a:ext cx="10515600" cy="515389"/>
          </a:xfrm>
          <a:prstGeom prst="rect">
            <a:avLst/>
          </a:prstGeom>
        </p:spPr>
        <p:txBody>
          <a:bodyPr vert="horz" lIns="91440" tIns="45720" rIns="91440" bIns="45720" rtlCol="0" anchor="ctr">
            <a:no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867E465E-7705-4DC1-9B20-60810F16E383}"/>
              </a:ext>
            </a:extLst>
          </p:cNvPr>
          <p:cNvSpPr>
            <a:spLocks noGrp="1"/>
          </p:cNvSpPr>
          <p:nvPr>
            <p:ph type="body" idx="1"/>
          </p:nvPr>
        </p:nvSpPr>
        <p:spPr>
          <a:xfrm>
            <a:off x="171796" y="931025"/>
            <a:ext cx="11826240" cy="52459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a:extLst>
              <a:ext uri="{FF2B5EF4-FFF2-40B4-BE49-F238E27FC236}">
                <a16:creationId xmlns:a16="http://schemas.microsoft.com/office/drawing/2014/main" id="{E5DE3A2C-F906-497B-B364-70864A3CEF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772A43-778E-4A09-B8F9-A1939F9ABB4C}" type="datetimeFigureOut">
              <a:rPr kumimoji="1" lang="ja-JP" altLang="en-US" smtClean="0"/>
              <a:t>2018/11/17</a:t>
            </a:fld>
            <a:endParaRPr kumimoji="1" lang="ja-JP" altLang="en-US"/>
          </a:p>
        </p:txBody>
      </p:sp>
      <p:sp>
        <p:nvSpPr>
          <p:cNvPr id="5" name="フッター プレースホルダー 4">
            <a:extLst>
              <a:ext uri="{FF2B5EF4-FFF2-40B4-BE49-F238E27FC236}">
                <a16:creationId xmlns:a16="http://schemas.microsoft.com/office/drawing/2014/main" id="{5B7D3C24-3E20-4873-A61B-6D6F788963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8C3BD40-B3E5-417A-9843-B07F161A31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41E056-6774-4D3F-BE7A-FCDBB007425A}" type="slidenum">
              <a:rPr kumimoji="1" lang="ja-JP" altLang="en-US" smtClean="0"/>
              <a:t>‹#›</a:t>
            </a:fld>
            <a:endParaRPr kumimoji="1" lang="ja-JP" altLang="en-US"/>
          </a:p>
        </p:txBody>
      </p:sp>
      <p:sp>
        <p:nvSpPr>
          <p:cNvPr id="7" name="正方形/長方形 6">
            <a:extLst>
              <a:ext uri="{FF2B5EF4-FFF2-40B4-BE49-F238E27FC236}">
                <a16:creationId xmlns:a16="http://schemas.microsoft.com/office/drawing/2014/main" id="{6D02F4AD-D697-4F7D-981A-CF32BCD39158}"/>
              </a:ext>
            </a:extLst>
          </p:cNvPr>
          <p:cNvSpPr/>
          <p:nvPr userDrawn="1"/>
        </p:nvSpPr>
        <p:spPr>
          <a:xfrm>
            <a:off x="0" y="619194"/>
            <a:ext cx="12192000" cy="77586"/>
          </a:xfrm>
          <a:prstGeom prst="rect">
            <a:avLst/>
          </a:prstGeom>
          <a:gradFill flip="none" rotWithShape="1">
            <a:gsLst>
              <a:gs pos="0">
                <a:srgbClr val="C00000"/>
              </a:gs>
              <a:gs pos="100000">
                <a:schemeClr val="accent3">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55999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3200" kern="1200">
          <a:solidFill>
            <a:schemeClr val="tx1"/>
          </a:solidFill>
          <a:latin typeface="Meiryo UI" panose="020B0604030504040204" pitchFamily="50" charset="-128"/>
          <a:ea typeface="Meiryo UI"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Wingdings" panose="05000000000000000000" pitchFamily="2" charset="2"/>
        <a:buChar char="Ø"/>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2515A16-5FEA-4320-A856-7FD6062C6ED1}"/>
              </a:ext>
            </a:extLst>
          </p:cNvPr>
          <p:cNvSpPr>
            <a:spLocks noGrp="1"/>
          </p:cNvSpPr>
          <p:nvPr>
            <p:ph type="ctrTitle"/>
          </p:nvPr>
        </p:nvSpPr>
        <p:spPr/>
        <p:txBody>
          <a:bodyPr/>
          <a:lstStyle/>
          <a:p>
            <a:r>
              <a:rPr kumimoji="1" lang="en-US" altLang="ja-JP" sz="4800" dirty="0" smtClean="0"/>
              <a:t>WF </a:t>
            </a:r>
            <a:r>
              <a:rPr lang="en-US" altLang="ja-JP" sz="4800" dirty="0"/>
              <a:t>on handling of ETC requirement in FR2</a:t>
            </a:r>
            <a:endParaRPr kumimoji="1" lang="ja-JP" altLang="en-US" sz="4800" dirty="0"/>
          </a:p>
        </p:txBody>
      </p:sp>
      <p:sp>
        <p:nvSpPr>
          <p:cNvPr id="3" name="字幕 2">
            <a:extLst>
              <a:ext uri="{FF2B5EF4-FFF2-40B4-BE49-F238E27FC236}">
                <a16:creationId xmlns:a16="http://schemas.microsoft.com/office/drawing/2014/main" id="{09EFF81E-76B4-467C-AC40-D6CC8A2BF77A}"/>
              </a:ext>
            </a:extLst>
          </p:cNvPr>
          <p:cNvSpPr>
            <a:spLocks noGrp="1"/>
          </p:cNvSpPr>
          <p:nvPr>
            <p:ph type="subTitle" idx="1"/>
          </p:nvPr>
        </p:nvSpPr>
        <p:spPr>
          <a:xfrm>
            <a:off x="1524000" y="4483188"/>
            <a:ext cx="9144000" cy="1655762"/>
          </a:xfrm>
        </p:spPr>
        <p:txBody>
          <a:bodyPr/>
          <a:lstStyle/>
          <a:p>
            <a:r>
              <a:rPr kumimoji="1" lang="en-US" altLang="ja-JP" dirty="0"/>
              <a:t>NTT DOCOMO, INC.</a:t>
            </a:r>
            <a:endParaRPr kumimoji="1" lang="ja-JP" altLang="en-US" dirty="0"/>
          </a:p>
        </p:txBody>
      </p:sp>
      <p:sp>
        <p:nvSpPr>
          <p:cNvPr id="4" name="テキスト ボックス 3"/>
          <p:cNvSpPr txBox="1"/>
          <p:nvPr/>
        </p:nvSpPr>
        <p:spPr>
          <a:xfrm>
            <a:off x="10332720" y="149138"/>
            <a:ext cx="1654620" cy="400110"/>
          </a:xfrm>
          <a:prstGeom prst="rect">
            <a:avLst/>
          </a:prstGeom>
          <a:noFill/>
        </p:spPr>
        <p:txBody>
          <a:bodyPr wrap="none" rtlCol="0">
            <a:spAutoFit/>
          </a:bodyPr>
          <a:lstStyle/>
          <a:p>
            <a:r>
              <a:rPr kumimoji="1" lang="en-US" altLang="ja-JP" sz="2000" b="1" dirty="0" smtClean="0"/>
              <a:t>R4-1816629</a:t>
            </a:r>
            <a:endParaRPr kumimoji="1" lang="ja-JP" altLang="en-US" sz="2000" b="1" dirty="0"/>
          </a:p>
        </p:txBody>
      </p:sp>
    </p:spTree>
    <p:extLst>
      <p:ext uri="{BB962C8B-B14F-4D97-AF65-F5344CB8AC3E}">
        <p14:creationId xmlns:p14="http://schemas.microsoft.com/office/powerpoint/2010/main" val="3609342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21F1AEA-B13F-4811-90E5-263CDAD2DA8B}"/>
              </a:ext>
            </a:extLst>
          </p:cNvPr>
          <p:cNvSpPr>
            <a:spLocks noGrp="1"/>
          </p:cNvSpPr>
          <p:nvPr>
            <p:ph type="title"/>
          </p:nvPr>
        </p:nvSpPr>
        <p:spPr/>
        <p:txBody>
          <a:bodyPr/>
          <a:lstStyle/>
          <a:p>
            <a:r>
              <a:rPr kumimoji="1" lang="en-US" altLang="ja-JP" dirty="0"/>
              <a:t>Background</a:t>
            </a:r>
            <a:endParaRPr kumimoji="1" lang="ja-JP" altLang="en-US" dirty="0"/>
          </a:p>
        </p:txBody>
      </p:sp>
      <p:sp>
        <p:nvSpPr>
          <p:cNvPr id="3" name="コンテンツ プレースホルダー 2">
            <a:extLst>
              <a:ext uri="{FF2B5EF4-FFF2-40B4-BE49-F238E27FC236}">
                <a16:creationId xmlns:a16="http://schemas.microsoft.com/office/drawing/2014/main" id="{E46FB8CB-6C40-48BA-A648-1D9405C41460}"/>
              </a:ext>
            </a:extLst>
          </p:cNvPr>
          <p:cNvSpPr>
            <a:spLocks noGrp="1"/>
          </p:cNvSpPr>
          <p:nvPr>
            <p:ph idx="1"/>
          </p:nvPr>
        </p:nvSpPr>
        <p:spPr/>
        <p:txBody>
          <a:bodyPr>
            <a:normAutofit fontScale="92500" lnSpcReduction="20000"/>
          </a:bodyPr>
          <a:lstStyle/>
          <a:p>
            <a:pPr marL="365760" indent="-365760"/>
            <a:r>
              <a:rPr lang="en-US" altLang="ja-JP" sz="2400" dirty="0"/>
              <a:t>Related WF approved in RAN4#88bis [1]</a:t>
            </a:r>
          </a:p>
          <a:p>
            <a:pPr marL="822960" lvl="1" indent="-365760"/>
            <a:r>
              <a:rPr lang="en-US" altLang="ja-JP" sz="2000" dirty="0"/>
              <a:t>Companies are encouraged to propose a list of RF requirements which need be tested due to expected different performance in</a:t>
            </a:r>
            <a:r>
              <a:rPr lang="en-US" altLang="ja-JP" sz="2000" dirty="0">
                <a:solidFill>
                  <a:srgbClr val="FF0000"/>
                </a:solidFill>
              </a:rPr>
              <a:t> </a:t>
            </a:r>
            <a:r>
              <a:rPr lang="en-US" altLang="ja-JP" sz="2000" dirty="0"/>
              <a:t>extreme temperature conditions </a:t>
            </a:r>
          </a:p>
          <a:p>
            <a:pPr marL="822960" lvl="1" indent="-365760"/>
            <a:r>
              <a:rPr lang="en-US" altLang="ja-JP" sz="2000" dirty="0"/>
              <a:t>RAN4 decides which</a:t>
            </a:r>
            <a:r>
              <a:rPr lang="en-US" altLang="ja-JP" sz="2000" dirty="0">
                <a:solidFill>
                  <a:srgbClr val="FF0000"/>
                </a:solidFill>
              </a:rPr>
              <a:t> </a:t>
            </a:r>
            <a:r>
              <a:rPr lang="en-US" altLang="ja-JP" sz="2000" dirty="0"/>
              <a:t>UE RF requirements are allowed to be verified only under normal temperature condition and inform RAN5 on RAN4’s decision.   </a:t>
            </a:r>
          </a:p>
          <a:p>
            <a:endParaRPr lang="en-US" altLang="ja-JP" sz="2400" dirty="0"/>
          </a:p>
          <a:p>
            <a:r>
              <a:rPr lang="en-US" altLang="ja-JP" sz="2400" dirty="0"/>
              <a:t>In this meeting, there are proposals for further clarification as below:</a:t>
            </a:r>
          </a:p>
          <a:p>
            <a:pPr lvl="1"/>
            <a:r>
              <a:rPr lang="en-US" altLang="ja-JP" sz="2000" dirty="0"/>
              <a:t> For core requirement perspective [2]</a:t>
            </a:r>
          </a:p>
          <a:p>
            <a:pPr lvl="1"/>
            <a:r>
              <a:rPr lang="en-US" altLang="ja-JP" sz="2000" dirty="0"/>
              <a:t> For test perspective [3,4,5,6]</a:t>
            </a:r>
          </a:p>
          <a:p>
            <a:endParaRPr lang="en-US" altLang="ja-JP" sz="2400" dirty="0"/>
          </a:p>
          <a:p>
            <a:r>
              <a:rPr lang="en-US" altLang="ja-JP" sz="2400" dirty="0"/>
              <a:t>Concerns</a:t>
            </a:r>
          </a:p>
          <a:p>
            <a:pPr lvl="1"/>
            <a:r>
              <a:rPr lang="en-US" altLang="ja-JP" sz="2000" dirty="0"/>
              <a:t>Regulation related issue</a:t>
            </a:r>
          </a:p>
          <a:p>
            <a:pPr lvl="1"/>
            <a:r>
              <a:rPr lang="en-US" altLang="ja-JP" sz="2000" dirty="0"/>
              <a:t>Performance degradation due to extreme temperature condition</a:t>
            </a:r>
          </a:p>
          <a:p>
            <a:pPr lvl="1"/>
            <a:r>
              <a:rPr lang="en-US" altLang="ja-JP" sz="2000" dirty="0"/>
              <a:t>Feasibility of testing </a:t>
            </a:r>
            <a:r>
              <a:rPr lang="en-US" altLang="ja-JP" sz="2000" dirty="0" err="1" smtClean="0"/>
              <a:t>equipments</a:t>
            </a:r>
            <a:endParaRPr lang="en-US" altLang="ja-JP" sz="2000" dirty="0"/>
          </a:p>
          <a:p>
            <a:pPr lvl="1"/>
            <a:endParaRPr lang="en-US" altLang="ja-JP" sz="2000" dirty="0"/>
          </a:p>
          <a:p>
            <a:r>
              <a:rPr lang="en-US" altLang="ja-JP" sz="2400" dirty="0"/>
              <a:t>Agreement in RAN4#89:</a:t>
            </a:r>
          </a:p>
          <a:p>
            <a:pPr lvl="1"/>
            <a:r>
              <a:rPr lang="en-GB" altLang="ja-JP" sz="2000" dirty="0"/>
              <a:t>At least EIS and EIRP spherical coverage and TRP requirements are not tested under ETC.</a:t>
            </a:r>
            <a:endParaRPr lang="ja-JP" altLang="ja-JP" sz="2000" dirty="0"/>
          </a:p>
          <a:p>
            <a:endParaRPr lang="en-US" altLang="ja-JP" sz="2400" dirty="0"/>
          </a:p>
          <a:p>
            <a:pPr lvl="1"/>
            <a:endParaRPr lang="en-US" altLang="ja-JP" sz="2000" dirty="0"/>
          </a:p>
          <a:p>
            <a:pPr lvl="1"/>
            <a:endParaRPr lang="en-US" altLang="ja-JP" sz="2000" dirty="0"/>
          </a:p>
          <a:p>
            <a:pPr lvl="1"/>
            <a:endParaRPr kumimoji="1" lang="ja-JP" altLang="en-US" sz="2000" dirty="0"/>
          </a:p>
        </p:txBody>
      </p:sp>
    </p:spTree>
    <p:extLst>
      <p:ext uri="{BB962C8B-B14F-4D97-AF65-F5344CB8AC3E}">
        <p14:creationId xmlns:p14="http://schemas.microsoft.com/office/powerpoint/2010/main" val="6830096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A0FE48-49EC-4B74-B0CC-76A7D7B46FC0}"/>
              </a:ext>
            </a:extLst>
          </p:cNvPr>
          <p:cNvSpPr>
            <a:spLocks noGrp="1"/>
          </p:cNvSpPr>
          <p:nvPr>
            <p:ph type="title"/>
          </p:nvPr>
        </p:nvSpPr>
        <p:spPr/>
        <p:txBody>
          <a:bodyPr/>
          <a:lstStyle/>
          <a:p>
            <a:r>
              <a:rPr kumimoji="1" lang="en-US" altLang="ja-JP" dirty="0"/>
              <a:t>Way forward</a:t>
            </a:r>
            <a:endParaRPr kumimoji="1" lang="ja-JP" altLang="en-US" dirty="0"/>
          </a:p>
        </p:txBody>
      </p:sp>
      <p:sp>
        <p:nvSpPr>
          <p:cNvPr id="3" name="コンテンツ プレースホルダー 2">
            <a:extLst>
              <a:ext uri="{FF2B5EF4-FFF2-40B4-BE49-F238E27FC236}">
                <a16:creationId xmlns:a16="http://schemas.microsoft.com/office/drawing/2014/main" id="{37DB0E95-667E-4EAF-AE45-0E3FDAB0B9E2}"/>
              </a:ext>
            </a:extLst>
          </p:cNvPr>
          <p:cNvSpPr>
            <a:spLocks noGrp="1"/>
          </p:cNvSpPr>
          <p:nvPr>
            <p:ph idx="1"/>
          </p:nvPr>
        </p:nvSpPr>
        <p:spPr>
          <a:xfrm>
            <a:off x="171796" y="931024"/>
            <a:ext cx="11826240" cy="5769033"/>
          </a:xfrm>
        </p:spPr>
        <p:txBody>
          <a:bodyPr>
            <a:normAutofit/>
          </a:bodyPr>
          <a:lstStyle/>
          <a:p>
            <a:r>
              <a:rPr lang="en-US" altLang="ja-JP" sz="2400" dirty="0"/>
              <a:t>Core requirement perspective</a:t>
            </a:r>
          </a:p>
          <a:p>
            <a:pPr lvl="1"/>
            <a:r>
              <a:rPr lang="en-US" altLang="ja-JP" sz="2000" dirty="0"/>
              <a:t>The values of the requirements specified in TS 38.101-2 should be kept on both NC and ETC.</a:t>
            </a:r>
          </a:p>
          <a:p>
            <a:pPr lvl="1"/>
            <a:endParaRPr lang="en-US" altLang="ja-JP" dirty="0"/>
          </a:p>
          <a:p>
            <a:r>
              <a:rPr kumimoji="1" lang="en-US" altLang="ja-JP" sz="2400" dirty="0"/>
              <a:t>Testing perspective</a:t>
            </a:r>
          </a:p>
          <a:p>
            <a:pPr lvl="1"/>
            <a:r>
              <a:rPr lang="en-US" altLang="ja-JP" sz="2000" dirty="0" smtClean="0"/>
              <a:t>To </a:t>
            </a:r>
            <a:r>
              <a:rPr lang="en-US" altLang="ja-JP" sz="2000" dirty="0"/>
              <a:t>address the performance degradation issue and feasibility of testing equipment issue due to extreme temperature condition, some requirements on ETC can be verified by being tested on only NC instead of tested on </a:t>
            </a:r>
            <a:r>
              <a:rPr lang="en-US" altLang="ja-JP" sz="2000"/>
              <a:t>ETC</a:t>
            </a:r>
            <a:r>
              <a:rPr lang="en-US" altLang="ja-JP" sz="2000" smtClean="0"/>
              <a:t>. </a:t>
            </a:r>
            <a:endParaRPr kumimoji="1" lang="en-US" altLang="ja-JP" sz="2000" dirty="0"/>
          </a:p>
          <a:p>
            <a:pPr lvl="1"/>
            <a:endParaRPr kumimoji="1" lang="en-US" altLang="ja-JP" sz="2000" dirty="0"/>
          </a:p>
          <a:p>
            <a:pPr lvl="2"/>
            <a:r>
              <a:rPr lang="en-US" altLang="ja-JP" dirty="0" smtClean="0"/>
              <a:t>Frequency </a:t>
            </a:r>
            <a:r>
              <a:rPr lang="en-US" altLang="ja-JP" dirty="0"/>
              <a:t>error </a:t>
            </a:r>
            <a:r>
              <a:rPr lang="en-US" altLang="ja-JP" dirty="0" smtClean="0"/>
              <a:t>are tested </a:t>
            </a:r>
            <a:r>
              <a:rPr lang="en-US" altLang="ja-JP" dirty="0"/>
              <a:t>on both NC and ETC.</a:t>
            </a:r>
          </a:p>
          <a:p>
            <a:pPr lvl="1"/>
            <a:endParaRPr lang="en-US" altLang="ja-JP" sz="2000" dirty="0"/>
          </a:p>
          <a:p>
            <a:pPr lvl="2"/>
            <a:r>
              <a:rPr lang="en-US" altLang="ja-JP" dirty="0" smtClean="0"/>
              <a:t>MPR, ALCR, </a:t>
            </a:r>
            <a:r>
              <a:rPr lang="en-GB" altLang="ja-JP" dirty="0"/>
              <a:t>EIS </a:t>
            </a:r>
            <a:r>
              <a:rPr lang="en-US" altLang="ja-JP" dirty="0"/>
              <a:t>Spherical,</a:t>
            </a:r>
            <a:r>
              <a:rPr lang="en-GB" altLang="ja-JP" dirty="0"/>
              <a:t> EIRP spherical coverage and TRP requirements are not tested under </a:t>
            </a:r>
            <a:r>
              <a:rPr lang="en-GB" altLang="ja-JP" dirty="0" smtClean="0"/>
              <a:t>ETC</a:t>
            </a:r>
            <a:endParaRPr lang="en-US" altLang="ja-JP" strike="sngStrike" dirty="0"/>
          </a:p>
          <a:p>
            <a:pPr lvl="2"/>
            <a:endParaRPr lang="en-US" altLang="ja-JP" dirty="0"/>
          </a:p>
          <a:p>
            <a:pPr lvl="2"/>
            <a:r>
              <a:rPr lang="en-US" altLang="ja-JP" dirty="0"/>
              <a:t>Companies are encourage to submit technical contribution if the certain requirements  are required to be tested </a:t>
            </a:r>
            <a:r>
              <a:rPr lang="en-US" altLang="ja-JP" dirty="0" smtClean="0"/>
              <a:t>on ETC</a:t>
            </a:r>
            <a:r>
              <a:rPr lang="en-US" altLang="ja-JP" dirty="0" smtClean="0">
                <a:solidFill>
                  <a:srgbClr val="FF0000"/>
                </a:solidFill>
              </a:rPr>
              <a:t> </a:t>
            </a:r>
            <a:r>
              <a:rPr lang="en-US" altLang="ja-JP" dirty="0" smtClean="0"/>
              <a:t>due </a:t>
            </a:r>
            <a:r>
              <a:rPr lang="en-US" altLang="ja-JP" dirty="0"/>
              <a:t>to </a:t>
            </a:r>
            <a:r>
              <a:rPr lang="en-US" altLang="ja-JP" dirty="0" smtClean="0"/>
              <a:t>extreme </a:t>
            </a:r>
            <a:r>
              <a:rPr lang="en-US" altLang="ja-JP" dirty="0"/>
              <a:t>temperature condition</a:t>
            </a:r>
            <a:r>
              <a:rPr lang="en-US" altLang="ja-JP" dirty="0" smtClean="0"/>
              <a:t>.</a:t>
            </a:r>
          </a:p>
          <a:p>
            <a:pPr lvl="2"/>
            <a:endParaRPr lang="en-US" altLang="ja-JP" sz="2000" dirty="0"/>
          </a:p>
          <a:p>
            <a:pPr marL="0" indent="0">
              <a:buNone/>
            </a:pPr>
            <a:endParaRPr lang="en-GB" altLang="ja-JP" sz="1600" dirty="0"/>
          </a:p>
          <a:p>
            <a:pPr marL="0" indent="0">
              <a:buNone/>
            </a:pPr>
            <a:endParaRPr lang="en-GB" altLang="ja-JP" sz="1600" dirty="0"/>
          </a:p>
          <a:p>
            <a:pPr lvl="2"/>
            <a:endParaRPr lang="en-GB" altLang="ja-JP" sz="1600" dirty="0"/>
          </a:p>
          <a:p>
            <a:pPr lvl="1"/>
            <a:endParaRPr lang="ja-JP" altLang="ja-JP" sz="2000" dirty="0"/>
          </a:p>
          <a:p>
            <a:pPr lvl="2"/>
            <a:endParaRPr lang="en-US" altLang="ja-JP" sz="1600" dirty="0"/>
          </a:p>
          <a:p>
            <a:pPr lvl="2"/>
            <a:endParaRPr lang="en-US" altLang="ja-JP" sz="1600" dirty="0"/>
          </a:p>
          <a:p>
            <a:pPr lvl="1"/>
            <a:endParaRPr kumimoji="1" lang="en-US" altLang="ja-JP" sz="2000" dirty="0"/>
          </a:p>
          <a:p>
            <a:pPr lvl="1"/>
            <a:endParaRPr kumimoji="1" lang="ja-JP" altLang="en-US" sz="2000" dirty="0"/>
          </a:p>
        </p:txBody>
      </p:sp>
    </p:spTree>
    <p:extLst>
      <p:ext uri="{BB962C8B-B14F-4D97-AF65-F5344CB8AC3E}">
        <p14:creationId xmlns:p14="http://schemas.microsoft.com/office/powerpoint/2010/main" val="248565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B8479B-93B6-402F-AA9E-B47DA3523789}"/>
              </a:ext>
            </a:extLst>
          </p:cNvPr>
          <p:cNvSpPr>
            <a:spLocks noGrp="1"/>
          </p:cNvSpPr>
          <p:nvPr>
            <p:ph type="title"/>
          </p:nvPr>
        </p:nvSpPr>
        <p:spPr/>
        <p:txBody>
          <a:bodyPr/>
          <a:lstStyle/>
          <a:p>
            <a:r>
              <a:rPr kumimoji="1" lang="en-US" altLang="ja-JP" dirty="0"/>
              <a:t>Reference</a:t>
            </a:r>
            <a:endParaRPr kumimoji="1" lang="ja-JP" altLang="en-US" dirty="0"/>
          </a:p>
        </p:txBody>
      </p:sp>
      <p:sp>
        <p:nvSpPr>
          <p:cNvPr id="3" name="コンテンツ プレースホルダー 2">
            <a:extLst>
              <a:ext uri="{FF2B5EF4-FFF2-40B4-BE49-F238E27FC236}">
                <a16:creationId xmlns:a16="http://schemas.microsoft.com/office/drawing/2014/main" id="{2E46F39A-F133-4A7B-B105-44FA6A5FBB62}"/>
              </a:ext>
            </a:extLst>
          </p:cNvPr>
          <p:cNvSpPr>
            <a:spLocks noGrp="1"/>
          </p:cNvSpPr>
          <p:nvPr>
            <p:ph idx="1"/>
          </p:nvPr>
        </p:nvSpPr>
        <p:spPr>
          <a:xfrm>
            <a:off x="171796" y="831273"/>
            <a:ext cx="11826240" cy="5896493"/>
          </a:xfrm>
        </p:spPr>
        <p:txBody>
          <a:bodyPr>
            <a:normAutofit/>
          </a:bodyPr>
          <a:lstStyle/>
          <a:p>
            <a:r>
              <a:rPr lang="en-US" altLang="ja-JP" sz="2400" dirty="0"/>
              <a:t>[1] 	R4-1814173, “WF on FR2 Temperature Conditions for UE RF Requirements Verification”, MediaTek Inc., RAN4#88bis, Chengdu, China , October 8-12, 2018</a:t>
            </a:r>
          </a:p>
          <a:p>
            <a:r>
              <a:rPr lang="en-US" altLang="ja-JP" sz="2400" dirty="0"/>
              <a:t>[2] 	R4-1815055, “Extreme condition requirement for FR2”, NTT DOCOMO, INC., RAN4#89, Spokane, Washington, November 12-16, 2018</a:t>
            </a:r>
          </a:p>
          <a:p>
            <a:r>
              <a:rPr lang="en-US" altLang="ja-JP" sz="2400" dirty="0"/>
              <a:t>[3] R4-1816046, “On applicability of EC on FR2 </a:t>
            </a:r>
            <a:r>
              <a:rPr lang="en-US" altLang="ja-JP" sz="2400" dirty="0" err="1"/>
              <a:t>requriements</a:t>
            </a:r>
            <a:r>
              <a:rPr lang="en-US" altLang="ja-JP" sz="2400" dirty="0"/>
              <a:t>”, Qualcomm Incorporated, RAN4#89, Spokane, Washington, November 12-16, 2018</a:t>
            </a:r>
          </a:p>
          <a:p>
            <a:r>
              <a:rPr lang="en-US" altLang="ja-JP" sz="2400" dirty="0"/>
              <a:t>[4] R4-1814841, “On FR2 Temperature Testing”, Keysight Technologies UK Ltd, RAN4#89, Spokane, Washington, November 12-16, 2018.</a:t>
            </a:r>
          </a:p>
          <a:p>
            <a:r>
              <a:rPr lang="en-US" altLang="ja-JP" sz="2400" dirty="0"/>
              <a:t>[5] R4-1814891	Temperature condition for EIRP verification, MediaTek Inc., RAN4#89, Spokane, Washington, November 12-16, 2018.</a:t>
            </a:r>
          </a:p>
          <a:p>
            <a:r>
              <a:rPr lang="en-US" altLang="ja-JP" sz="2400" dirty="0"/>
              <a:t>[6] R4-1814960, ”Discussion on UE RF requirement verification with extreme conditions in FR2”, OPPO, RAN4#89, Spokane, Washington, November 12-16, 2018.</a:t>
            </a:r>
          </a:p>
          <a:p>
            <a:endParaRPr lang="en-US" altLang="ja-JP" sz="2400" dirty="0"/>
          </a:p>
          <a:p>
            <a:endParaRPr lang="en-US" altLang="ja-JP" sz="2400" dirty="0"/>
          </a:p>
          <a:p>
            <a:endParaRPr kumimoji="1" lang="en-US" altLang="ja-JP" sz="2400" dirty="0"/>
          </a:p>
        </p:txBody>
      </p:sp>
    </p:spTree>
    <p:extLst>
      <p:ext uri="{BB962C8B-B14F-4D97-AF65-F5344CB8AC3E}">
        <p14:creationId xmlns:p14="http://schemas.microsoft.com/office/powerpoint/2010/main" val="400266601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TotalTime>
  <Words>250</Words>
  <Application>Microsoft Office PowerPoint</Application>
  <PresentationFormat>ワイド画面</PresentationFormat>
  <Paragraphs>48</Paragraphs>
  <Slides>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Meiryo UI</vt:lpstr>
      <vt:lpstr>游ゴシック</vt:lpstr>
      <vt:lpstr>Arial</vt:lpstr>
      <vt:lpstr>Wingdings</vt:lpstr>
      <vt:lpstr>Office テーマ</vt:lpstr>
      <vt:lpstr>WF on handling of ETC requirement in FR2</vt:lpstr>
      <vt:lpstr>Background</vt:lpstr>
      <vt:lpstr>Way forward</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oguma.yt@gmail.com</dc:creator>
  <cp:lastModifiedBy>5123491</cp:lastModifiedBy>
  <cp:revision>89</cp:revision>
  <dcterms:created xsi:type="dcterms:W3CDTF">2018-07-16T09:06:36Z</dcterms:created>
  <dcterms:modified xsi:type="dcterms:W3CDTF">2018-11-16T18:14:10Z</dcterms:modified>
</cp:coreProperties>
</file>