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91" r:id="rId4"/>
    <p:sldId id="293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ueller, Axel (Nokia - FR/Paris-Saclay)" initials="MA(-F" lastIdx="1" clrIdx="0">
    <p:extLst>
      <p:ext uri="{19B8F6BF-5375-455C-9EA6-DF929625EA0E}">
        <p15:presenceInfo xmlns:p15="http://schemas.microsoft.com/office/powerpoint/2012/main" userId="S-1-5-21-1593251271-2640304127-1825641215-26882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1176" autoAdjust="0"/>
  </p:normalViewPr>
  <p:slideViewPr>
    <p:cSldViewPr>
      <p:cViewPr varScale="1">
        <p:scale>
          <a:sx n="101" d="100"/>
          <a:sy n="101" d="100"/>
        </p:scale>
        <p:origin x="138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653ECFD1-9FBB-4478-B2AC-5D97A2B36F75}"/>
    <pc:docChg chg="modSld">
      <pc:chgData name="Mueller, Axel (Nokia - FR/Paris-Saclay)" userId="6b065ed8-40bf-4bd7-b1e4-242bb2fb76f9" providerId="ADAL" clId="{653ECFD1-9FBB-4478-B2AC-5D97A2B36F75}" dt="2018-11-16T01:27:49.524" v="4" actId="20577"/>
      <pc:docMkLst>
        <pc:docMk/>
      </pc:docMkLst>
      <pc:sldChg chg="modSp">
        <pc:chgData name="Mueller, Axel (Nokia - FR/Paris-Saclay)" userId="6b065ed8-40bf-4bd7-b1e4-242bb2fb76f9" providerId="ADAL" clId="{653ECFD1-9FBB-4478-B2AC-5D97A2B36F75}" dt="2018-11-16T01:27:49.524" v="4" actId="20577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653ECFD1-9FBB-4478-B2AC-5D97A2B36F75}" dt="2018-11-16T01:27:49.524" v="4" actId="20577"/>
          <ac:spMkLst>
            <pc:docMk/>
            <pc:sldMk cId="0" sldId="256"/>
            <ac:spMk id="9" creationId="{52A9A88A-35BF-419E-B5BF-1BB21DAAB3F8}"/>
          </ac:spMkLst>
        </pc:spChg>
      </pc:sldChg>
    </pc:docChg>
  </pc:docChgLst>
  <pc:docChgLst>
    <pc:chgData name="Mueller, Axel (Nokia - FR/Paris-Saclay)" userId="6b065ed8-40bf-4bd7-b1e4-242bb2fb76f9" providerId="ADAL" clId="{A5C86993-0E74-49A7-BBD3-0676E212A6E9}"/>
    <pc:docChg chg="modSld">
      <pc:chgData name="Mueller, Axel (Nokia - FR/Paris-Saclay)" userId="6b065ed8-40bf-4bd7-b1e4-242bb2fb76f9" providerId="ADAL" clId="{A5C86993-0E74-49A7-BBD3-0676E212A6E9}" dt="2018-11-15T19:04:07.491" v="37" actId="20577"/>
      <pc:docMkLst>
        <pc:docMk/>
      </pc:docMkLst>
      <pc:sldChg chg="modSp">
        <pc:chgData name="Mueller, Axel (Nokia - FR/Paris-Saclay)" userId="6b065ed8-40bf-4bd7-b1e4-242bb2fb76f9" providerId="ADAL" clId="{A5C86993-0E74-49A7-BBD3-0676E212A6E9}" dt="2018-11-15T19:04:07.491" v="37" actId="20577"/>
        <pc:sldMkLst>
          <pc:docMk/>
          <pc:sldMk cId="622345431" sldId="293"/>
        </pc:sldMkLst>
        <pc:spChg chg="mod">
          <ac:chgData name="Mueller, Axel (Nokia - FR/Paris-Saclay)" userId="6b065ed8-40bf-4bd7-b1e4-242bb2fb76f9" providerId="ADAL" clId="{A5C86993-0E74-49A7-BBD3-0676E212A6E9}" dt="2018-11-15T19:01:47.539" v="2" actId="20577"/>
          <ac:spMkLst>
            <pc:docMk/>
            <pc:sldMk cId="622345431" sldId="293"/>
            <ac:spMk id="3" creationId="{92183A87-5688-4666-ABE2-8B2B9BC8AE24}"/>
          </ac:spMkLst>
        </pc:spChg>
        <pc:spChg chg="mod">
          <ac:chgData name="Mueller, Axel (Nokia - FR/Paris-Saclay)" userId="6b065ed8-40bf-4bd7-b1e4-242bb2fb76f9" providerId="ADAL" clId="{A5C86993-0E74-49A7-BBD3-0676E212A6E9}" dt="2018-11-15T19:04:07.491" v="37" actId="20577"/>
          <ac:spMkLst>
            <pc:docMk/>
            <pc:sldMk cId="622345431" sldId="293"/>
            <ac:spMk id="4" creationId="{8DCF110A-0589-4D2C-AA53-075D5CC5FF6B}"/>
          </ac:spMkLst>
        </pc:spChg>
      </pc:sldChg>
    </pc:docChg>
  </pc:docChgLst>
  <pc:docChgLst>
    <pc:chgData name="Mueller, Axel (Nokia - FR/Paris-Saclay)" userId="6b065ed8-40bf-4bd7-b1e4-242bb2fb76f9" providerId="ADAL" clId="{83335042-8129-40EB-A306-D2CFB04ABA4A}"/>
    <pc:docChg chg="custSel delSld modSld">
      <pc:chgData name="Mueller, Axel (Nokia - FR/Paris-Saclay)" userId="6b065ed8-40bf-4bd7-b1e4-242bb2fb76f9" providerId="ADAL" clId="{83335042-8129-40EB-A306-D2CFB04ABA4A}" dt="2018-11-15T17:28:54.899" v="211" actId="20577"/>
      <pc:docMkLst>
        <pc:docMk/>
      </pc:docMkLst>
      <pc:sldChg chg="modSp">
        <pc:chgData name="Mueller, Axel (Nokia - FR/Paris-Saclay)" userId="6b065ed8-40bf-4bd7-b1e4-242bb2fb76f9" providerId="ADAL" clId="{83335042-8129-40EB-A306-D2CFB04ABA4A}" dt="2018-11-15T17:13:29.477" v="17" actId="20577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83335042-8129-40EB-A306-D2CFB04ABA4A}" dt="2018-11-15T17:13:29.477" v="17" actId="20577"/>
          <ac:spMkLst>
            <pc:docMk/>
            <pc:sldMk cId="0" sldId="256"/>
            <ac:spMk id="9" creationId="{52A9A88A-35BF-419E-B5BF-1BB21DAAB3F8}"/>
          </ac:spMkLst>
        </pc:spChg>
      </pc:sldChg>
      <pc:sldChg chg="modSp">
        <pc:chgData name="Mueller, Axel (Nokia - FR/Paris-Saclay)" userId="6b065ed8-40bf-4bd7-b1e4-242bb2fb76f9" providerId="ADAL" clId="{83335042-8129-40EB-A306-D2CFB04ABA4A}" dt="2018-11-15T17:28:54.899" v="211" actId="20577"/>
        <pc:sldMkLst>
          <pc:docMk/>
          <pc:sldMk cId="0" sldId="270"/>
        </pc:sldMkLst>
        <pc:spChg chg="mod">
          <ac:chgData name="Mueller, Axel (Nokia - FR/Paris-Saclay)" userId="6b065ed8-40bf-4bd7-b1e4-242bb2fb76f9" providerId="ADAL" clId="{83335042-8129-40EB-A306-D2CFB04ABA4A}" dt="2018-11-15T17:28:54.899" v="211" actId="20577"/>
          <ac:spMkLst>
            <pc:docMk/>
            <pc:sldMk cId="0" sldId="270"/>
            <ac:spMk id="3" creationId="{00000000-0000-0000-0000-000000000000}"/>
          </ac:spMkLst>
        </pc:spChg>
      </pc:sldChg>
      <pc:sldChg chg="del">
        <pc:chgData name="Mueller, Axel (Nokia - FR/Paris-Saclay)" userId="6b065ed8-40bf-4bd7-b1e4-242bb2fb76f9" providerId="ADAL" clId="{83335042-8129-40EB-A306-D2CFB04ABA4A}" dt="2018-11-15T17:10:03.703" v="2" actId="2696"/>
        <pc:sldMkLst>
          <pc:docMk/>
          <pc:sldMk cId="2259689303" sldId="290"/>
        </pc:sldMkLst>
      </pc:sldChg>
      <pc:sldChg chg="del">
        <pc:chgData name="Mueller, Axel (Nokia - FR/Paris-Saclay)" userId="6b065ed8-40bf-4bd7-b1e4-242bb2fb76f9" providerId="ADAL" clId="{83335042-8129-40EB-A306-D2CFB04ABA4A}" dt="2018-11-15T17:10:07.762" v="3" actId="2696"/>
        <pc:sldMkLst>
          <pc:docMk/>
          <pc:sldMk cId="3943401395" sldId="292"/>
        </pc:sldMkLst>
      </pc:sldChg>
      <pc:sldChg chg="addSp modSp addCm delCm">
        <pc:chgData name="Mueller, Axel (Nokia - FR/Paris-Saclay)" userId="6b065ed8-40bf-4bd7-b1e4-242bb2fb76f9" providerId="ADAL" clId="{83335042-8129-40EB-A306-D2CFB04ABA4A}" dt="2018-11-15T17:26:13.474" v="206" actId="20577"/>
        <pc:sldMkLst>
          <pc:docMk/>
          <pc:sldMk cId="622345431" sldId="293"/>
        </pc:sldMkLst>
        <pc:spChg chg="mod">
          <ac:chgData name="Mueller, Axel (Nokia - FR/Paris-Saclay)" userId="6b065ed8-40bf-4bd7-b1e4-242bb2fb76f9" providerId="ADAL" clId="{83335042-8129-40EB-A306-D2CFB04ABA4A}" dt="2018-11-15T17:16:23.308" v="91" actId="207"/>
          <ac:spMkLst>
            <pc:docMk/>
            <pc:sldMk cId="622345431" sldId="293"/>
            <ac:spMk id="3" creationId="{92183A87-5688-4666-ABE2-8B2B9BC8AE24}"/>
          </ac:spMkLst>
        </pc:spChg>
        <pc:spChg chg="add mod">
          <ac:chgData name="Mueller, Axel (Nokia - FR/Paris-Saclay)" userId="6b065ed8-40bf-4bd7-b1e4-242bb2fb76f9" providerId="ADAL" clId="{83335042-8129-40EB-A306-D2CFB04ABA4A}" dt="2018-11-15T17:26:13.474" v="206" actId="20577"/>
          <ac:spMkLst>
            <pc:docMk/>
            <pc:sldMk cId="622345431" sldId="293"/>
            <ac:spMk id="4" creationId="{8DCF110A-0589-4D2C-AA53-075D5CC5FF6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2A9A88A-35BF-419E-B5BF-1BB21DAAB3F8}"/>
              </a:ext>
            </a:extLst>
          </p:cNvPr>
          <p:cNvSpPr/>
          <p:nvPr/>
        </p:nvSpPr>
        <p:spPr>
          <a:xfrm>
            <a:off x="5453753" y="361631"/>
            <a:ext cx="3222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R4-1816594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B215AF-ED6A-4C79-9A91-7E25535AC09D}"/>
              </a:ext>
            </a:extLst>
          </p:cNvPr>
          <p:cNvSpPr/>
          <p:nvPr/>
        </p:nvSpPr>
        <p:spPr>
          <a:xfrm>
            <a:off x="282499" y="32817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/>
              <a:t>3GPP TSG-RAN WG4 RAN#89	</a:t>
            </a:r>
            <a:endParaRPr lang="ja-JP" altLang="ja-JP" dirty="0"/>
          </a:p>
          <a:p>
            <a:r>
              <a:rPr lang="en-GB" altLang="zh-CN" b="1" dirty="0"/>
              <a:t>Spokane, US, 12th – 16th Nov, 2018</a:t>
            </a:r>
            <a:endParaRPr lang="en-US" altLang="zh-CN" b="1" dirty="0"/>
          </a:p>
          <a:p>
            <a:r>
              <a:rPr lang="en-US" altLang="ja-JP" b="1" dirty="0"/>
              <a:t>Agenda: </a:t>
            </a:r>
            <a:r>
              <a:rPr lang="en-GB" altLang="zh-CN" b="1" dirty="0"/>
              <a:t>7.13.2.1</a:t>
            </a:r>
            <a:endParaRPr lang="en-US" altLang="ja-JP" b="1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B9CF485-7454-41EA-9A82-F559C33A2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85331"/>
            <a:ext cx="9144000" cy="2387600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WF for </a:t>
            </a:r>
            <a:r>
              <a:rPr lang="en-GB" altLang="ja-JP" dirty="0">
                <a:latin typeface="+mn-lt"/>
              </a:rPr>
              <a:t>test case SNR derivation procedure</a:t>
            </a:r>
            <a:endParaRPr lang="en-US" dirty="0">
              <a:latin typeface="+mn-lt"/>
            </a:endParaRP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DDCA1A0-90A2-442A-B5F7-0914179929C5}"/>
              </a:ext>
            </a:extLst>
          </p:cNvPr>
          <p:cNvSpPr txBox="1">
            <a:spLocks/>
          </p:cNvSpPr>
          <p:nvPr/>
        </p:nvSpPr>
        <p:spPr>
          <a:xfrm>
            <a:off x="0" y="4425370"/>
            <a:ext cx="9144000" cy="1310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solidFill>
                  <a:schemeClr val="tx1"/>
                </a:solidFill>
              </a:rPr>
              <a:t>Nokia, Nokia Shanghai Bell, […]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/>
              <a:t>We need to agree upon a large quantity of SNR values based on a large quantity of simulation results for the test requirements in 38.104 and 38.141-1/2.</a:t>
            </a:r>
          </a:p>
          <a:p>
            <a:r>
              <a:rPr lang="en-GB" dirty="0"/>
              <a:t>After email discussion and </a:t>
            </a:r>
            <a:r>
              <a:rPr lang="en-GB" dirty="0" err="1"/>
              <a:t>adhoc</a:t>
            </a:r>
            <a:r>
              <a:rPr lang="en-GB" dirty="0"/>
              <a:t> discussion a selection procedure proposal was captured.</a:t>
            </a:r>
          </a:p>
          <a:p>
            <a:pPr lvl="1"/>
            <a:r>
              <a:rPr lang="en-GB" dirty="0"/>
              <a:t>See R4-1816345.</a:t>
            </a:r>
          </a:p>
          <a:p>
            <a:r>
              <a:rPr lang="en-GB" dirty="0"/>
              <a:t>Some open issues with the procedure have been identified and their resolution has led to the refined selection procedure captured in the following.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According to Table 4.1.2.4-1 in 38.141-1 and Table 4.1.2.4-1 in 38.141-2, the following MU will be added for both conducted and radiated conformance test requirements in FR1.</a:t>
            </a:r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r>
              <a:rPr lang="en-US" altLang="zh-CN" sz="2400" dirty="0"/>
              <a:t>The MU for FR2 is still TBD. </a:t>
            </a:r>
            <a:endParaRPr lang="zh-CN" altLang="en-US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918778"/>
              </p:ext>
            </p:extLst>
          </p:nvPr>
        </p:nvGraphicFramePr>
        <p:xfrm>
          <a:off x="1259632" y="2996952"/>
          <a:ext cx="6336704" cy="2304256"/>
        </p:xfrm>
        <a:graphic>
          <a:graphicData uri="http://schemas.openxmlformats.org/drawingml/2006/table">
            <a:tbl>
              <a:tblPr/>
              <a:tblGrid>
                <a:gridCol w="2447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9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4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Subclause</a:t>
                      </a:r>
                      <a:endParaRPr lang="zh-CN" sz="1400" b="1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Maximum Test System Uncertainty</a:t>
                      </a:r>
                      <a:endParaRPr lang="zh-CN" sz="1400" b="1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1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8 PUSCH, PUCCH, PRACH with [single antenna port] and fading channel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±  [0.6] dB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8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8 PRACH with [single antenna port] and AWGN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kern="1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±  [0.3] dB</a:t>
                      </a:r>
                      <a:endParaRPr lang="zh-CN" sz="1400" kern="10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12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8 PUSCH with [two antenna port] and fading channel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±  [0.8] dB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1778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EE8B9-F0B4-4208-BA9F-A456E8CFC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Refined Selection Procedure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83A87-5688-4666-ABE2-8B2B9BC8A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u="sng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Procedure to derive the performance requirements:</a:t>
            </a:r>
            <a:endParaRPr lang="en-GB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Only inputs that consist of a pair of ideal and impaired results can be taken into account.</a:t>
            </a:r>
          </a:p>
          <a:p>
            <a:pPr lvl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If the ideal span &lt;= [2dB]:</a:t>
            </a:r>
          </a:p>
          <a:p>
            <a:pPr lvl="2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AVERAGE impairment results can be used for the performance requirement with [] in the TPs;</a:t>
            </a:r>
          </a:p>
          <a:p>
            <a:pPr lvl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Else if the ideal span is larger than [2dB]:</a:t>
            </a:r>
          </a:p>
          <a:p>
            <a:pPr lvl="2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results farthest from the AVERAGE value is taken out for the AVERAGE and SPAN re-calculation until the ideal span is &lt;=2dB but still with at least 3 companies’ results available: </a:t>
            </a:r>
          </a:p>
          <a:p>
            <a:pPr lvl="3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ultimate AVERAGE impairment results with corresponding ideal span &lt;=2dB can be used for performance requirement with [] in the TPs. </a:t>
            </a:r>
          </a:p>
          <a:p>
            <a:pPr lvl="2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Otherwise put TBD for the related performance requirements.</a:t>
            </a:r>
          </a:p>
          <a:p>
            <a:pPr lvl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[If the span of the impairment results after removal the outliers (if any) are larger than [3dB], then the procedure cannot be applied, related performance requirement remain TBD.](*)</a:t>
            </a:r>
          </a:p>
          <a:p>
            <a:pPr lvl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agreed SNR values during this meeting remains in [] and can be updated if more or updated results are collected from companies in future meeting or technical issues are identified.</a:t>
            </a: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CF110A-0589-4D2C-AA53-075D5CC5FF6B}"/>
              </a:ext>
            </a:extLst>
          </p:cNvPr>
          <p:cNvSpPr txBox="1"/>
          <p:nvPr/>
        </p:nvSpPr>
        <p:spPr>
          <a:xfrm>
            <a:off x="538448" y="6237312"/>
            <a:ext cx="81369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(*) Remark: In RAN4 #89 results, this rule was checked but did not trigger.</a:t>
            </a:r>
          </a:p>
        </p:txBody>
      </p:sp>
    </p:spTree>
    <p:extLst>
      <p:ext uri="{BB962C8B-B14F-4D97-AF65-F5344CB8AC3E}">
        <p14:creationId xmlns:p14="http://schemas.microsoft.com/office/powerpoint/2010/main" val="622345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38653</TotalTime>
  <Words>402</Words>
  <Application>Microsoft Office PowerPoint</Application>
  <PresentationFormat>On-screen Show (4:3)</PresentationFormat>
  <Paragraphs>41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ＭＳ Ｐゴシック</vt:lpstr>
      <vt:lpstr>SimSun</vt:lpstr>
      <vt:lpstr>SimSun</vt:lpstr>
      <vt:lpstr>Arial</vt:lpstr>
      <vt:lpstr>Calibri</vt:lpstr>
      <vt:lpstr>Times New Roman</vt:lpstr>
      <vt:lpstr>Office 主题</vt:lpstr>
      <vt:lpstr>WF for test case SNR derivation procedure</vt:lpstr>
      <vt:lpstr>Background</vt:lpstr>
      <vt:lpstr>Background</vt:lpstr>
      <vt:lpstr>Refined Selection Procedure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Mueller, Axel (Nokia - FR/Paris-Saclay)</cp:lastModifiedBy>
  <cp:revision>492</cp:revision>
  <dcterms:created xsi:type="dcterms:W3CDTF">2016-01-12T08:39:50Z</dcterms:created>
  <dcterms:modified xsi:type="dcterms:W3CDTF">2018-11-16T01:27:50Z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(3)/EUguOiCtPdx1idgpm7tDHjB52ZtdCcjBuFCy9UhgIS3U3jXrl73gMXmqPrHJwz50JOtj177
LhoR82QqNdoj01ABBvaTOmyLHMYQJtyAU33/opK9RsLZ0HnVbUV2+QQTrZodVvTXKnwj4KHw
scjd2H79jsdPPU2BTIMP2YyxpiPbXcQc359uIyutg8IMd9BstG9gMCGFYMWIO7m1H7c9ga89
rgxm1KZmwnhUVHD89e</vt:lpwstr>
  </property>
  <property fmtid="{D5CDD505-2E9C-101B-9397-08002B2CF9AE}" pid="3" name="_2015_ms_pID_7253431">
    <vt:lpwstr>ECLTDKe1+OcEpwCYUzjHnKfilYk9ub0QsiIXbTb1Wb/Jjjoad2T1g8
gDix8BDOlGgYVxJ4xtC8XYzDLKBApiw6lyRBHqj4eSO7xFkf/beU4cphFOdtObRPJtdlk0aC
cMmIOSoRNtT4EJYy7I576GMZeQ62Iar+UVyKlzQ14yfiZ51x7VRICq8+AG5YmkediXK2Jt2G
vYzH1+nhtV7cF2QaH4D8K+b2vBPOwqGYIUj0</vt:lpwstr>
  </property>
  <property fmtid="{D5CDD505-2E9C-101B-9397-08002B2CF9AE}" pid="4" name="_2015_ms_pID_7253432">
    <vt:lpwstr>F7lFtw8e4oUuwNM0fnnkjfahSxrXzL8i+Jv8
Thi403w3DJeJ3qOGJCWOtPZUnmUoJwFOJF6+DAXqpFEymc/mN5Q=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1539307738</vt:lpwstr>
  </property>
</Properties>
</file>