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sldIdLst>
    <p:sldId id="256" r:id="rId5"/>
    <p:sldId id="410" r:id="rId6"/>
    <p:sldId id="413" r:id="rId7"/>
    <p:sldId id="417" r:id="rId8"/>
    <p:sldId id="398" r:id="rId9"/>
    <p:sldId id="414" r:id="rId10"/>
    <p:sldId id="415" r:id="rId11"/>
    <p:sldId id="386" r:id="rId12"/>
    <p:sldId id="404"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233" autoAdjust="0"/>
    <p:restoredTop sz="93428" autoAdjust="0"/>
  </p:normalViewPr>
  <p:slideViewPr>
    <p:cSldViewPr>
      <p:cViewPr>
        <p:scale>
          <a:sx n="66" d="100"/>
          <a:sy n="66" d="100"/>
        </p:scale>
        <p:origin x="-432" y="-5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15.11.2018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ru-RU"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3</a:t>
            </a:fld>
            <a:endParaRPr lang="ru-RU"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4</a:t>
            </a:fld>
            <a:endParaRPr lang="ru-RU"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416794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aseline="0" dirty="0" smtClean="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9</a:t>
            </a:fld>
            <a:endParaRPr lang="ru-RU"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11/15/2018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11/15/2018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11/15/2018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11/15/2018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11/15/2018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11/15/2018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11/15/2018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smtClean="0"/>
              <a:t>Way </a:t>
            </a:r>
            <a:r>
              <a:rPr lang="en-GB" sz="4000" dirty="0"/>
              <a:t>forward on </a:t>
            </a:r>
            <a:r>
              <a:rPr lang="en-GB" sz="4000" dirty="0" smtClean="0"/>
              <a:t>NR UE CSI requirements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smtClean="0">
                <a:solidFill>
                  <a:srgbClr val="898989"/>
                </a:solidFill>
              </a:rPr>
              <a:t>Samsung</a:t>
            </a:r>
            <a:endParaRPr lang="en-US" altLang="en-US" sz="2800" dirty="0">
              <a:solidFill>
                <a:srgbClr val="898989"/>
              </a:solidFill>
            </a:endParaRPr>
          </a:p>
        </p:txBody>
      </p:sp>
      <p:sp>
        <p:nvSpPr>
          <p:cNvPr id="3076" name="TextBox 3"/>
          <p:cNvSpPr txBox="1">
            <a:spLocks noChangeArrowheads="1"/>
          </p:cNvSpPr>
          <p:nvPr/>
        </p:nvSpPr>
        <p:spPr bwMode="auto">
          <a:xfrm>
            <a:off x="296862" y="323850"/>
            <a:ext cx="85042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GB" sz="1800" b="1" dirty="0"/>
              <a:t>3GPP TSG-RAN WG4 Meeting </a:t>
            </a:r>
            <a:r>
              <a:rPr lang="en-GB" sz="1800" b="1" dirty="0" smtClean="0"/>
              <a:t>RAN4#89                                                            </a:t>
            </a:r>
            <a:r>
              <a:rPr lang="en-GB" sz="1800" b="1" dirty="0" smtClean="0"/>
              <a:t>R4-181</a:t>
            </a:r>
            <a:r>
              <a:rPr lang="en-US" sz="1800" b="1" smtClean="0"/>
              <a:t>6491</a:t>
            </a:r>
            <a:endParaRPr lang="en-US" sz="1800" dirty="0"/>
          </a:p>
          <a:p>
            <a:pPr>
              <a:buNone/>
            </a:pPr>
            <a:r>
              <a:rPr lang="en-GB" sz="1800" b="1" dirty="0" smtClean="0"/>
              <a:t>Spokane, US, 12-16 Nov, </a:t>
            </a:r>
            <a:r>
              <a:rPr lang="en-GB" sz="1800" b="1" dirty="0"/>
              <a:t>2018</a:t>
            </a:r>
            <a:endParaRPr lang="en-US" sz="1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Previous  agreed test cases list (Background information)</a:t>
            </a:r>
            <a:endParaRPr lang="en-US" sz="2400" dirty="0"/>
          </a:p>
        </p:txBody>
      </p:sp>
      <p:sp>
        <p:nvSpPr>
          <p:cNvPr id="3" name="Content Placeholder 2"/>
          <p:cNvSpPr>
            <a:spLocks noGrp="1"/>
          </p:cNvSpPr>
          <p:nvPr>
            <p:ph idx="1"/>
          </p:nvPr>
        </p:nvSpPr>
        <p:spPr>
          <a:xfrm>
            <a:off x="457200" y="1219200"/>
            <a:ext cx="8305800" cy="5257800"/>
          </a:xfrm>
        </p:spPr>
        <p:txBody>
          <a:bodyPr/>
          <a:lstStyle/>
          <a:p>
            <a:pPr algn="just"/>
            <a:r>
              <a:rPr lang="en-GB" sz="1200" dirty="0"/>
              <a:t>Static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fading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PMI test cases</a:t>
            </a:r>
          </a:p>
          <a:p>
            <a:pPr lvl="1" algn="just"/>
            <a:r>
              <a:rPr lang="en-GB" sz="1200" dirty="0"/>
              <a:t>Test 1: FR1 FDD   10MHz &amp;15kHz ,  8*2, 8*4</a:t>
            </a:r>
          </a:p>
          <a:p>
            <a:pPr lvl="1" algn="just"/>
            <a:r>
              <a:rPr lang="en-GB" sz="1200" dirty="0"/>
              <a:t>Test 2: FR1 TDD    40MHz&amp;30kHz,   8*2, 8*4</a:t>
            </a:r>
          </a:p>
          <a:p>
            <a:pPr lvl="1" algn="just"/>
            <a:r>
              <a:rPr lang="en-GB" sz="1200" dirty="0"/>
              <a:t>Test 3: FR2            100MHz&amp; 120kHz, 2*2</a:t>
            </a:r>
          </a:p>
          <a:p>
            <a:pPr lvl="1" algn="just"/>
            <a:r>
              <a:rPr lang="en-GB" sz="1200" dirty="0" smtClean="0"/>
              <a:t>Test </a:t>
            </a:r>
            <a:r>
              <a:rPr lang="en-GB" sz="1200" dirty="0"/>
              <a:t>4</a:t>
            </a:r>
            <a:r>
              <a:rPr lang="en-GB" sz="1200" dirty="0" smtClean="0"/>
              <a:t>: </a:t>
            </a:r>
            <a:r>
              <a:rPr lang="en-GB" sz="1200" dirty="0"/>
              <a:t>FR1 FDD   10MHz &amp;15kHz ,  4*2, 4*4</a:t>
            </a:r>
          </a:p>
          <a:p>
            <a:pPr lvl="1" algn="just"/>
            <a:r>
              <a:rPr lang="en-GB" sz="1200" dirty="0"/>
              <a:t>Test </a:t>
            </a:r>
            <a:r>
              <a:rPr lang="en-GB" sz="1200" dirty="0" smtClean="0"/>
              <a:t>5: </a:t>
            </a:r>
            <a:r>
              <a:rPr lang="en-GB" sz="1200" dirty="0"/>
              <a:t>FR1 TDD    40MHz&amp;30kHz,   4*2, 4*4</a:t>
            </a:r>
          </a:p>
          <a:p>
            <a:pPr algn="just"/>
            <a:r>
              <a:rPr lang="en-GB" sz="1200" dirty="0" smtClean="0"/>
              <a:t>RI </a:t>
            </a:r>
            <a:r>
              <a:rPr lang="en-GB" sz="1200" dirty="0"/>
              <a:t>test</a:t>
            </a:r>
          </a:p>
          <a:p>
            <a:pPr lvl="1" algn="just"/>
            <a:r>
              <a:rPr lang="en-GB" sz="1200" dirty="0"/>
              <a:t>Test 1: FR1 FDD   10MHz&amp;15kHz, 2*2</a:t>
            </a:r>
            <a:r>
              <a:rPr lang="en-GB" sz="1200" dirty="0" smtClean="0"/>
              <a:t>, 2*4, 4*4 </a:t>
            </a:r>
            <a:endParaRPr lang="en-GB" sz="1200" dirty="0"/>
          </a:p>
          <a:p>
            <a:pPr lvl="1" algn="just"/>
            <a:r>
              <a:rPr lang="en-GB" sz="1200" dirty="0"/>
              <a:t>Test 2: FR1 TDD   40MHz&amp;30kHz, 2*2,  </a:t>
            </a:r>
            <a:r>
              <a:rPr lang="en-GB" sz="1200" dirty="0" smtClean="0"/>
              <a:t>2*4, 4*4</a:t>
            </a:r>
            <a:endParaRPr lang="en-GB" sz="1200" dirty="0"/>
          </a:p>
          <a:p>
            <a:pPr lvl="1" algn="just"/>
            <a:r>
              <a:rPr lang="en-GB" sz="1200" dirty="0"/>
              <a:t>Test 3: FR2  100MHz&amp;120kHz, </a:t>
            </a:r>
            <a:r>
              <a:rPr lang="en-GB" sz="1200" dirty="0" smtClean="0"/>
              <a:t>2*2</a:t>
            </a:r>
          </a:p>
          <a:p>
            <a:pPr algn="just"/>
            <a:r>
              <a:rPr lang="en-GB" sz="1200" dirty="0"/>
              <a:t>S</a:t>
            </a:r>
            <a:r>
              <a:rPr lang="en-GB" sz="1200" dirty="0" smtClean="0"/>
              <a:t>ub-band </a:t>
            </a:r>
            <a:r>
              <a:rPr lang="en-GB" sz="1200" dirty="0"/>
              <a:t>CQI test </a:t>
            </a:r>
            <a:r>
              <a:rPr lang="en-GB" sz="1200" dirty="0" smtClean="0"/>
              <a:t>cases</a:t>
            </a:r>
          </a:p>
          <a:p>
            <a:pPr lvl="1" algn="just"/>
            <a:r>
              <a:rPr lang="en-GB" sz="1000" dirty="0"/>
              <a:t>Test 1: FR1 FDD   10MHz &amp;</a:t>
            </a:r>
            <a:r>
              <a:rPr lang="en-GB" sz="1000" dirty="0" smtClean="0"/>
              <a:t>15kHz </a:t>
            </a:r>
          </a:p>
          <a:p>
            <a:pPr lvl="1" algn="just"/>
            <a:r>
              <a:rPr lang="en-GB" sz="1000" dirty="0" smtClean="0"/>
              <a:t>Test </a:t>
            </a:r>
            <a:r>
              <a:rPr lang="en-GB" sz="1000" dirty="0"/>
              <a:t>2: FR1 TDD    </a:t>
            </a:r>
            <a:r>
              <a:rPr lang="en-GB" sz="1000" dirty="0" smtClean="0"/>
              <a:t>40MHz&amp;30kHz</a:t>
            </a:r>
            <a:endParaRPr lang="en-GB" sz="1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7935982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Set-up (1/2)</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US" altLang="zh-CN" sz="1600" dirty="0" smtClean="0"/>
              <a:t>CSI-RS </a:t>
            </a:r>
            <a:r>
              <a:rPr lang="en-US" altLang="zh-CN" sz="1600" dirty="0"/>
              <a:t>resource/CSI reporting  </a:t>
            </a:r>
            <a:r>
              <a:rPr lang="en-US" altLang="zh-CN" sz="1600" dirty="0" smtClean="0"/>
              <a:t>interval and slot </a:t>
            </a:r>
            <a:r>
              <a:rPr lang="en-US" altLang="zh-CN" sz="1600" dirty="0"/>
              <a:t>offset for </a:t>
            </a:r>
            <a:r>
              <a:rPr lang="en-US" altLang="zh-CN" sz="1600" dirty="0" smtClean="0"/>
              <a:t>aperiodic </a:t>
            </a:r>
            <a:r>
              <a:rPr lang="en-US" altLang="zh-CN" sz="1600" dirty="0"/>
              <a:t>CSI </a:t>
            </a:r>
            <a:r>
              <a:rPr lang="en-US" altLang="zh-CN" sz="1600" dirty="0" smtClean="0"/>
              <a:t>reporting</a:t>
            </a:r>
          </a:p>
          <a:p>
            <a:pPr lvl="1"/>
            <a:r>
              <a:rPr lang="en-GB" sz="1200" dirty="0"/>
              <a:t>FR1 FDD 15 kHz: 5 slots as CSI reporting interval, slot offset as </a:t>
            </a:r>
            <a:r>
              <a:rPr lang="en-GB" sz="1200" dirty="0" smtClean="0"/>
              <a:t>1</a:t>
            </a:r>
          </a:p>
          <a:p>
            <a:pPr lvl="1"/>
            <a:r>
              <a:rPr lang="en-GB" sz="1200" dirty="0" smtClean="0"/>
              <a:t>FR1 TDD 30kHz: 10 slots as CSI reporting interval, slot offset as 1</a:t>
            </a:r>
            <a:endParaRPr lang="en-US" sz="1200" dirty="0"/>
          </a:p>
          <a:p>
            <a:pPr lvl="1"/>
            <a:r>
              <a:rPr lang="en-GB" sz="1200" dirty="0"/>
              <a:t>FR2 TDD 120kHz: 8 slots  as CSI reporting interval, slot offset as 1</a:t>
            </a:r>
            <a:endParaRPr lang="en-US" sz="1200" dirty="0"/>
          </a:p>
          <a:p>
            <a:pPr algn="just"/>
            <a:r>
              <a:rPr lang="en-US" altLang="zh-CN" sz="1600" dirty="0" smtClean="0"/>
              <a:t>CSI-RS resource periodicity and slot offset for FR2 120kHz CSI test cases</a:t>
            </a:r>
          </a:p>
          <a:p>
            <a:pPr lvl="1" algn="just"/>
            <a:r>
              <a:rPr lang="en-US" sz="1200" dirty="0" smtClean="0">
                <a:solidFill>
                  <a:srgbClr val="FFC000"/>
                </a:solidFill>
              </a:rPr>
              <a:t>8 slots as periodicity and slot offset as 1</a:t>
            </a:r>
            <a:endParaRPr lang="en-GB" sz="1200" dirty="0" smtClean="0">
              <a:solidFill>
                <a:srgbClr val="FFC000"/>
              </a:solidFill>
            </a:endParaRPr>
          </a:p>
          <a:p>
            <a:pPr algn="just"/>
            <a:r>
              <a:rPr lang="en-GB" sz="1600" dirty="0" smtClean="0"/>
              <a:t>CSI </a:t>
            </a:r>
            <a:r>
              <a:rPr lang="en-GB" sz="1600" dirty="0"/>
              <a:t>reporting type for FR2 fading CQI, RI test </a:t>
            </a:r>
            <a:r>
              <a:rPr lang="en-GB" sz="1600" dirty="0" smtClean="0"/>
              <a:t>cases</a:t>
            </a:r>
          </a:p>
          <a:p>
            <a:pPr lvl="1" algn="just"/>
            <a:r>
              <a:rPr lang="en-GB" sz="1200" dirty="0" smtClean="0"/>
              <a:t>Using aperiodic </a:t>
            </a:r>
            <a:r>
              <a:rPr lang="en-GB" sz="1200" dirty="0"/>
              <a:t>CSI reporting for FR2 fading CQI test cases and RI test </a:t>
            </a:r>
            <a:endParaRPr lang="en-GB" sz="1200" dirty="0" smtClean="0"/>
          </a:p>
          <a:p>
            <a:pPr algn="just"/>
            <a:r>
              <a:rPr lang="en-GB" sz="1600" dirty="0"/>
              <a:t>Minimum CSI processing delay for FR2 test cases </a:t>
            </a:r>
            <a:endParaRPr lang="en-GB" sz="1600" dirty="0" smtClean="0"/>
          </a:p>
          <a:p>
            <a:pPr lvl="1"/>
            <a:r>
              <a:rPr lang="en-GB" sz="1200" dirty="0"/>
              <a:t>Reduced Doppler shift value for FR2 CSI test cases, candidate values for further evaluation [35]Hz</a:t>
            </a:r>
            <a:endParaRPr lang="en-US" sz="1200" dirty="0"/>
          </a:p>
          <a:p>
            <a:pPr lvl="1"/>
            <a:r>
              <a:rPr lang="en-GB" sz="1200" dirty="0"/>
              <a:t>Minimum CSI delay by separate UL slots for ACK/NACK and </a:t>
            </a:r>
            <a:r>
              <a:rPr lang="en-GB" sz="1200" dirty="0" smtClean="0"/>
              <a:t>CSI: </a:t>
            </a:r>
          </a:p>
          <a:p>
            <a:pPr lvl="2"/>
            <a:r>
              <a:rPr lang="en-GB" sz="1000" dirty="0" smtClean="0">
                <a:solidFill>
                  <a:srgbClr val="FFC000"/>
                </a:solidFill>
              </a:rPr>
              <a:t>[ACK/NACK feedback in UL Slot 3  with 8 slots interval]</a:t>
            </a:r>
          </a:p>
          <a:p>
            <a:pPr lvl="2"/>
            <a:r>
              <a:rPr lang="en-GB" sz="1200" dirty="0" smtClean="0">
                <a:solidFill>
                  <a:srgbClr val="FFC000"/>
                </a:solidFill>
              </a:rPr>
              <a:t>[CSI feedback in UL slot 7 with 8 slots interval]</a:t>
            </a:r>
          </a:p>
          <a:p>
            <a:pPr lvl="2"/>
            <a:r>
              <a:rPr lang="en-GB" sz="1200" dirty="0" smtClean="0">
                <a:solidFill>
                  <a:srgbClr val="FFC000"/>
                </a:solidFill>
              </a:rPr>
              <a:t>[Minimum CSI delay: 11 slots]</a:t>
            </a:r>
          </a:p>
          <a:p>
            <a:pPr lvl="2"/>
            <a:endParaRPr lang="en-GB" sz="1400" dirty="0"/>
          </a:p>
          <a:p>
            <a:pPr marL="914400" lvl="2" indent="0">
              <a:buNone/>
            </a:pPr>
            <a:endParaRPr lang="en-US" sz="1400" dirty="0"/>
          </a:p>
          <a:p>
            <a:pPr algn="just"/>
            <a:endParaRPr lang="en-GB" sz="1600" dirty="0" smtClean="0"/>
          </a:p>
          <a:p>
            <a:pPr algn="just"/>
            <a:endParaRPr lang="en-GB" sz="1600" dirty="0"/>
          </a:p>
          <a:p>
            <a:pPr algn="just"/>
            <a:endParaRPr lang="en-GB" sz="1600" dirty="0" smtClean="0"/>
          </a:p>
          <a:p>
            <a:pPr marL="457200" lvl="1" indent="0">
              <a:buNone/>
            </a:pPr>
            <a:endParaRPr lang="en-US" sz="1000" dirty="0"/>
          </a:p>
          <a:p>
            <a:pPr lvl="1" algn="just"/>
            <a:endParaRPr lang="en-US" altLang="zh-CN" sz="1000" dirty="0"/>
          </a:p>
          <a:p>
            <a:pPr algn="just"/>
            <a:endParaRPr lang="en-US" altLang="zh-CN" sz="1400" dirty="0" smtClean="0">
              <a:effectLs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grpSp>
        <p:nvGrpSpPr>
          <p:cNvPr id="6" name="Group 5"/>
          <p:cNvGrpSpPr/>
          <p:nvPr/>
        </p:nvGrpSpPr>
        <p:grpSpPr>
          <a:xfrm>
            <a:off x="194692" y="4679345"/>
            <a:ext cx="8529458" cy="1160673"/>
            <a:chOff x="153226" y="1752600"/>
            <a:chExt cx="9344254" cy="2185003"/>
          </a:xfrm>
        </p:grpSpPr>
        <p:grpSp>
          <p:nvGrpSpPr>
            <p:cNvPr id="7" name="Group 6"/>
            <p:cNvGrpSpPr/>
            <p:nvPr/>
          </p:nvGrpSpPr>
          <p:grpSpPr>
            <a:xfrm>
              <a:off x="304801" y="2739533"/>
              <a:ext cx="9169712" cy="235933"/>
              <a:chOff x="304801" y="2329098"/>
              <a:chExt cx="9169712" cy="235933"/>
            </a:xfrm>
          </p:grpSpPr>
          <p:grpSp>
            <p:nvGrpSpPr>
              <p:cNvPr id="55" name="Group 54"/>
              <p:cNvGrpSpPr/>
              <p:nvPr/>
            </p:nvGrpSpPr>
            <p:grpSpPr>
              <a:xfrm>
                <a:off x="304801" y="2329098"/>
                <a:ext cx="1876692" cy="235933"/>
                <a:chOff x="711200" y="2362200"/>
                <a:chExt cx="1820333" cy="228600"/>
              </a:xfrm>
            </p:grpSpPr>
            <p:sp>
              <p:nvSpPr>
                <p:cNvPr id="76" name="Rectangle 75"/>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77" name="Rectangle 76"/>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78" name="Rectangle 77"/>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79" name="Rectangle 78"/>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nvGrpSpPr>
              <p:cNvPr id="56" name="Group 55"/>
              <p:cNvGrpSpPr/>
              <p:nvPr/>
            </p:nvGrpSpPr>
            <p:grpSpPr>
              <a:xfrm>
                <a:off x="7654180" y="2329098"/>
                <a:ext cx="1820333" cy="228600"/>
                <a:chOff x="711200" y="2362200"/>
                <a:chExt cx="1820333" cy="228600"/>
              </a:xfrm>
            </p:grpSpPr>
            <p:sp>
              <p:nvSpPr>
                <p:cNvPr id="72" name="Rectangle 71"/>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73" name="Rectangle 72"/>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74" name="Rectangle 73"/>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75" name="Rectangle 74"/>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nvGrpSpPr>
              <p:cNvPr id="57" name="Group 56"/>
              <p:cNvGrpSpPr/>
              <p:nvPr/>
            </p:nvGrpSpPr>
            <p:grpSpPr>
              <a:xfrm>
                <a:off x="5833847" y="2329098"/>
                <a:ext cx="1820333" cy="228600"/>
                <a:chOff x="711200" y="2362200"/>
                <a:chExt cx="1820333" cy="228600"/>
              </a:xfrm>
            </p:grpSpPr>
            <p:sp>
              <p:nvSpPr>
                <p:cNvPr id="68" name="Rectangle 67"/>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69" name="Rectangle 68"/>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70" name="Rectangle 69"/>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71" name="Rectangle 70"/>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nvGrpSpPr>
              <p:cNvPr id="58" name="Group 57"/>
              <p:cNvGrpSpPr/>
              <p:nvPr/>
            </p:nvGrpSpPr>
            <p:grpSpPr>
              <a:xfrm>
                <a:off x="4013514" y="2336431"/>
                <a:ext cx="1820333" cy="228600"/>
                <a:chOff x="711200" y="2362200"/>
                <a:chExt cx="1820333" cy="228600"/>
              </a:xfrm>
            </p:grpSpPr>
            <p:sp>
              <p:nvSpPr>
                <p:cNvPr id="64" name="Rectangle 63"/>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65" name="Rectangle 64"/>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66" name="Rectangle 65"/>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67" name="Rectangle 66"/>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nvGrpSpPr>
              <p:cNvPr id="59" name="Group 58"/>
              <p:cNvGrpSpPr/>
              <p:nvPr/>
            </p:nvGrpSpPr>
            <p:grpSpPr>
              <a:xfrm>
                <a:off x="2193181" y="2336431"/>
                <a:ext cx="1820333" cy="228600"/>
                <a:chOff x="711200" y="2362200"/>
                <a:chExt cx="1820333" cy="228600"/>
              </a:xfrm>
            </p:grpSpPr>
            <p:sp>
              <p:nvSpPr>
                <p:cNvPr id="60" name="Rectangle 59"/>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61" name="Rectangle 60"/>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62" name="Rectangle 61"/>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63" name="Rectangle 62"/>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grpSp>
          <p:nvGrpSpPr>
            <p:cNvPr id="8" name="Group 7"/>
            <p:cNvGrpSpPr/>
            <p:nvPr/>
          </p:nvGrpSpPr>
          <p:grpSpPr>
            <a:xfrm>
              <a:off x="327768" y="3657600"/>
              <a:ext cx="9169712" cy="235933"/>
              <a:chOff x="304801" y="2329098"/>
              <a:chExt cx="9169712" cy="235933"/>
            </a:xfrm>
            <a:solidFill>
              <a:schemeClr val="bg1"/>
            </a:solidFill>
          </p:grpSpPr>
          <p:grpSp>
            <p:nvGrpSpPr>
              <p:cNvPr id="30" name="Group 29"/>
              <p:cNvGrpSpPr/>
              <p:nvPr/>
            </p:nvGrpSpPr>
            <p:grpSpPr>
              <a:xfrm>
                <a:off x="304801" y="2329098"/>
                <a:ext cx="1876692" cy="235933"/>
                <a:chOff x="711200" y="2362200"/>
                <a:chExt cx="1820333" cy="228600"/>
              </a:xfrm>
              <a:grpFill/>
            </p:grpSpPr>
            <p:sp>
              <p:nvSpPr>
                <p:cNvPr id="51" name="Rectangle 50"/>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0</a:t>
                  </a:r>
                  <a:endParaRPr lang="en-US" sz="800" dirty="0"/>
                </a:p>
              </p:txBody>
            </p:sp>
            <p:sp>
              <p:nvSpPr>
                <p:cNvPr id="52" name="Rectangle 51"/>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X</a:t>
                  </a:r>
                </a:p>
              </p:txBody>
            </p:sp>
            <p:sp>
              <p:nvSpPr>
                <p:cNvPr id="53" name="Rectangle 52"/>
                <p:cNvSpPr/>
                <p:nvPr/>
              </p:nvSpPr>
              <p:spPr>
                <a:xfrm>
                  <a:off x="1617133"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X</a:t>
                  </a:r>
                  <a:endParaRPr lang="en-US" sz="800" dirty="0"/>
                </a:p>
              </p:txBody>
            </p:sp>
            <p:sp>
              <p:nvSpPr>
                <p:cNvPr id="54" name="Rectangle 53"/>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1</a:t>
                  </a:r>
                </a:p>
              </p:txBody>
            </p:sp>
          </p:grpSp>
          <p:grpSp>
            <p:nvGrpSpPr>
              <p:cNvPr id="31" name="Group 30"/>
              <p:cNvGrpSpPr/>
              <p:nvPr/>
            </p:nvGrpSpPr>
            <p:grpSpPr>
              <a:xfrm>
                <a:off x="7654180" y="2329098"/>
                <a:ext cx="1820333" cy="228600"/>
                <a:chOff x="711200" y="2362200"/>
                <a:chExt cx="1820333" cy="228600"/>
              </a:xfrm>
              <a:grpFill/>
            </p:grpSpPr>
            <p:sp>
              <p:nvSpPr>
                <p:cNvPr id="47" name="Rectangle 46"/>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0</a:t>
                  </a:r>
                  <a:endParaRPr lang="en-US" sz="800" dirty="0"/>
                </a:p>
              </p:txBody>
            </p:sp>
            <p:sp>
              <p:nvSpPr>
                <p:cNvPr id="48" name="Rectangle 47"/>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800" dirty="0"/>
                    <a:t>X</a:t>
                  </a:r>
                  <a:endParaRPr lang="en-US" sz="800" dirty="0"/>
                </a:p>
              </p:txBody>
            </p:sp>
            <p:sp>
              <p:nvSpPr>
                <p:cNvPr id="49" name="Rectangle 48"/>
                <p:cNvSpPr/>
                <p:nvPr/>
              </p:nvSpPr>
              <p:spPr>
                <a:xfrm>
                  <a:off x="1617133"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altLang="zh-CN" sz="800" dirty="0" smtClean="0"/>
                    <a:t>X</a:t>
                  </a:r>
                  <a:endParaRPr lang="en-US" sz="800" dirty="0"/>
                </a:p>
              </p:txBody>
            </p:sp>
            <p:sp>
              <p:nvSpPr>
                <p:cNvPr id="50" name="Rectangle 49"/>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1</a:t>
                  </a:r>
                  <a:endParaRPr lang="en-US" sz="800" dirty="0"/>
                </a:p>
              </p:txBody>
            </p:sp>
          </p:grpSp>
          <p:grpSp>
            <p:nvGrpSpPr>
              <p:cNvPr id="32" name="Group 31"/>
              <p:cNvGrpSpPr/>
              <p:nvPr/>
            </p:nvGrpSpPr>
            <p:grpSpPr>
              <a:xfrm>
                <a:off x="5833847" y="2329098"/>
                <a:ext cx="1820333" cy="228600"/>
                <a:chOff x="711200" y="2362200"/>
                <a:chExt cx="1820333" cy="228600"/>
              </a:xfrm>
              <a:grpFill/>
            </p:grpSpPr>
            <p:sp>
              <p:nvSpPr>
                <p:cNvPr id="43" name="Rectangle 42"/>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6</a:t>
                  </a:r>
                  <a:endParaRPr lang="en-US" sz="800" dirty="0"/>
                </a:p>
              </p:txBody>
            </p:sp>
            <p:sp>
              <p:nvSpPr>
                <p:cNvPr id="44" name="Rectangle 43"/>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800" dirty="0" smtClean="0"/>
                    <a:t>X</a:t>
                  </a:r>
                  <a:endParaRPr lang="en-US" sz="800" dirty="0"/>
                </a:p>
              </p:txBody>
            </p:sp>
            <p:sp>
              <p:nvSpPr>
                <p:cNvPr id="45" name="Rectangle 44"/>
                <p:cNvSpPr/>
                <p:nvPr/>
              </p:nvSpPr>
              <p:spPr>
                <a:xfrm>
                  <a:off x="165245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X</a:t>
                  </a:r>
                  <a:endParaRPr lang="en-US" sz="800" dirty="0"/>
                </a:p>
              </p:txBody>
            </p:sp>
            <p:sp>
              <p:nvSpPr>
                <p:cNvPr id="46" name="Rectangle 45"/>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7</a:t>
                  </a:r>
                  <a:endParaRPr lang="en-US" sz="800" dirty="0"/>
                </a:p>
              </p:txBody>
            </p:sp>
          </p:grpSp>
          <p:grpSp>
            <p:nvGrpSpPr>
              <p:cNvPr id="33" name="Group 32"/>
              <p:cNvGrpSpPr/>
              <p:nvPr/>
            </p:nvGrpSpPr>
            <p:grpSpPr>
              <a:xfrm>
                <a:off x="4013514" y="2336431"/>
                <a:ext cx="1820333" cy="228600"/>
                <a:chOff x="711200" y="2362200"/>
                <a:chExt cx="1820333" cy="228600"/>
              </a:xfrm>
              <a:grpFill/>
            </p:grpSpPr>
            <p:sp>
              <p:nvSpPr>
                <p:cNvPr id="39" name="Rectangle 38"/>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4</a:t>
                  </a:r>
                  <a:endParaRPr lang="en-US" sz="800" dirty="0"/>
                </a:p>
              </p:txBody>
            </p:sp>
            <p:sp>
              <p:nvSpPr>
                <p:cNvPr id="40" name="Rectangle 39"/>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X</a:t>
                  </a:r>
                  <a:endParaRPr lang="en-US" sz="800" dirty="0"/>
                </a:p>
              </p:txBody>
            </p:sp>
            <p:sp>
              <p:nvSpPr>
                <p:cNvPr id="41" name="Rectangle 40"/>
                <p:cNvSpPr/>
                <p:nvPr/>
              </p:nvSpPr>
              <p:spPr>
                <a:xfrm>
                  <a:off x="1617133"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X</a:t>
                  </a:r>
                  <a:endParaRPr lang="en-US" sz="800" dirty="0"/>
                </a:p>
              </p:txBody>
            </p:sp>
            <p:sp>
              <p:nvSpPr>
                <p:cNvPr id="42" name="Rectangle 41"/>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5</a:t>
                  </a:r>
                  <a:endParaRPr lang="en-US" sz="800" dirty="0"/>
                </a:p>
              </p:txBody>
            </p:sp>
          </p:grpSp>
          <p:grpSp>
            <p:nvGrpSpPr>
              <p:cNvPr id="34" name="Group 33"/>
              <p:cNvGrpSpPr/>
              <p:nvPr/>
            </p:nvGrpSpPr>
            <p:grpSpPr>
              <a:xfrm>
                <a:off x="2193181" y="2336431"/>
                <a:ext cx="1820333" cy="228600"/>
                <a:chOff x="711200" y="2362200"/>
                <a:chExt cx="1820333" cy="228600"/>
              </a:xfrm>
              <a:grpFill/>
            </p:grpSpPr>
            <p:sp>
              <p:nvSpPr>
                <p:cNvPr id="35" name="Rectangle 34"/>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2</a:t>
                  </a:r>
                  <a:endParaRPr lang="en-US" sz="800" dirty="0"/>
                </a:p>
              </p:txBody>
            </p:sp>
            <p:sp>
              <p:nvSpPr>
                <p:cNvPr id="36" name="Rectangle 35"/>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X</a:t>
                  </a:r>
                  <a:endParaRPr lang="en-US" sz="800" dirty="0"/>
                </a:p>
              </p:txBody>
            </p:sp>
            <p:sp>
              <p:nvSpPr>
                <p:cNvPr id="37" name="Rectangle 36"/>
                <p:cNvSpPr/>
                <p:nvPr/>
              </p:nvSpPr>
              <p:spPr>
                <a:xfrm>
                  <a:off x="1617133"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X</a:t>
                  </a:r>
                  <a:endParaRPr lang="en-US" sz="800" dirty="0"/>
                </a:p>
              </p:txBody>
            </p:sp>
            <p:sp>
              <p:nvSpPr>
                <p:cNvPr id="38" name="Rectangle 37"/>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3</a:t>
                  </a:r>
                </a:p>
              </p:txBody>
            </p:sp>
          </p:grpSp>
        </p:grpSp>
        <p:cxnSp>
          <p:nvCxnSpPr>
            <p:cNvPr id="9" name="Straight Connector 8"/>
            <p:cNvCxnSpPr/>
            <p:nvPr/>
          </p:nvCxnSpPr>
          <p:spPr>
            <a:xfrm>
              <a:off x="533655" y="3458435"/>
              <a:ext cx="50715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5598424" y="3001235"/>
              <a:ext cx="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533655" y="3077435"/>
              <a:ext cx="6823"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1005011" y="3077435"/>
              <a:ext cx="6822"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414958" y="3077435"/>
              <a:ext cx="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878981" y="3077435"/>
              <a:ext cx="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005010" y="2209800"/>
              <a:ext cx="3412"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005010" y="2209800"/>
              <a:ext cx="27799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3778091" y="2209800"/>
              <a:ext cx="6823"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778091" y="2209800"/>
              <a:ext cx="22843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6062447" y="2209800"/>
              <a:ext cx="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367741" y="2362200"/>
              <a:ext cx="1213202" cy="405580"/>
            </a:xfrm>
            <a:prstGeom prst="rect">
              <a:avLst/>
            </a:prstGeom>
            <a:noFill/>
          </p:spPr>
          <p:txBody>
            <a:bodyPr wrap="square" rtlCol="0">
              <a:spAutoFit/>
            </a:bodyPr>
            <a:lstStyle/>
            <a:p>
              <a:r>
                <a:rPr lang="en-US" sz="800" dirty="0" smtClean="0"/>
                <a:t>UL SF for CSI feedback</a:t>
              </a:r>
              <a:endParaRPr lang="en-US" sz="800" dirty="0"/>
            </a:p>
          </p:txBody>
        </p:sp>
        <p:sp>
          <p:nvSpPr>
            <p:cNvPr id="21" name="TextBox 20"/>
            <p:cNvSpPr txBox="1"/>
            <p:nvPr/>
          </p:nvSpPr>
          <p:spPr>
            <a:xfrm>
              <a:off x="609600" y="2316033"/>
              <a:ext cx="1015686" cy="215444"/>
            </a:xfrm>
            <a:prstGeom prst="rect">
              <a:avLst/>
            </a:prstGeom>
            <a:noFill/>
          </p:spPr>
          <p:txBody>
            <a:bodyPr wrap="square" rtlCol="0">
              <a:spAutoFit/>
            </a:bodyPr>
            <a:lstStyle/>
            <a:p>
              <a:r>
                <a:rPr lang="en-US" sz="800" dirty="0" smtClean="0"/>
                <a:t>CSI-RS SF</a:t>
              </a:r>
              <a:endParaRPr lang="en-US" sz="800" dirty="0"/>
            </a:p>
          </p:txBody>
        </p:sp>
        <p:sp>
          <p:nvSpPr>
            <p:cNvPr id="22" name="TextBox 21"/>
            <p:cNvSpPr txBox="1"/>
            <p:nvPr/>
          </p:nvSpPr>
          <p:spPr>
            <a:xfrm>
              <a:off x="5376647" y="2329400"/>
              <a:ext cx="1461067" cy="405580"/>
            </a:xfrm>
            <a:prstGeom prst="rect">
              <a:avLst/>
            </a:prstGeom>
            <a:noFill/>
          </p:spPr>
          <p:txBody>
            <a:bodyPr wrap="square" rtlCol="0">
              <a:spAutoFit/>
            </a:bodyPr>
            <a:lstStyle/>
            <a:p>
              <a:r>
                <a:rPr lang="en-US" sz="800" dirty="0" smtClean="0"/>
                <a:t>First scheduled PDSCH SF</a:t>
              </a:r>
              <a:endParaRPr lang="en-US" sz="800" dirty="0"/>
            </a:p>
          </p:txBody>
        </p:sp>
        <p:sp>
          <p:nvSpPr>
            <p:cNvPr id="23" name="Left-Right Arrow 22"/>
            <p:cNvSpPr/>
            <p:nvPr/>
          </p:nvSpPr>
          <p:spPr>
            <a:xfrm>
              <a:off x="1034800" y="1752600"/>
              <a:ext cx="5027647" cy="274319"/>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800" dirty="0" smtClean="0"/>
                <a:t>Minimum CSI delay: 11 slots</a:t>
              </a:r>
              <a:endParaRPr lang="en-US" sz="800" dirty="0"/>
            </a:p>
          </p:txBody>
        </p:sp>
        <p:sp>
          <p:nvSpPr>
            <p:cNvPr id="24" name="TextBox 23"/>
            <p:cNvSpPr txBox="1"/>
            <p:nvPr/>
          </p:nvSpPr>
          <p:spPr>
            <a:xfrm>
              <a:off x="153226" y="3722159"/>
              <a:ext cx="1245859" cy="215444"/>
            </a:xfrm>
            <a:prstGeom prst="rect">
              <a:avLst/>
            </a:prstGeom>
            <a:noFill/>
          </p:spPr>
          <p:txBody>
            <a:bodyPr wrap="square" rtlCol="0">
              <a:spAutoFit/>
            </a:bodyPr>
            <a:lstStyle/>
            <a:p>
              <a:r>
                <a:rPr lang="en-US" sz="800" dirty="0" smtClean="0"/>
                <a:t>HARQ process ID</a:t>
              </a:r>
              <a:endParaRPr lang="en-US" sz="800" dirty="0"/>
            </a:p>
          </p:txBody>
        </p:sp>
        <p:sp>
          <p:nvSpPr>
            <p:cNvPr id="25" name="TextBox 24"/>
            <p:cNvSpPr txBox="1"/>
            <p:nvPr/>
          </p:nvSpPr>
          <p:spPr>
            <a:xfrm>
              <a:off x="4822739" y="3119880"/>
              <a:ext cx="1773177" cy="405580"/>
            </a:xfrm>
            <a:prstGeom prst="rect">
              <a:avLst/>
            </a:prstGeom>
            <a:noFill/>
          </p:spPr>
          <p:txBody>
            <a:bodyPr wrap="square" rtlCol="0">
              <a:spAutoFit/>
            </a:bodyPr>
            <a:lstStyle/>
            <a:p>
              <a:r>
                <a:rPr lang="en-US" sz="800" dirty="0" smtClean="0"/>
                <a:t>UL SF for ACK/NACK  feedback</a:t>
              </a:r>
              <a:endParaRPr lang="en-US" sz="800" dirty="0"/>
            </a:p>
          </p:txBody>
        </p:sp>
        <p:sp>
          <p:nvSpPr>
            <p:cNvPr id="26" name="TextBox 25"/>
            <p:cNvSpPr txBox="1"/>
            <p:nvPr/>
          </p:nvSpPr>
          <p:spPr>
            <a:xfrm>
              <a:off x="254791" y="3173802"/>
              <a:ext cx="618597" cy="405580"/>
            </a:xfrm>
            <a:prstGeom prst="rect">
              <a:avLst/>
            </a:prstGeom>
            <a:noFill/>
          </p:spPr>
          <p:txBody>
            <a:bodyPr wrap="square" rtlCol="0">
              <a:spAutoFit/>
            </a:bodyPr>
            <a:lstStyle/>
            <a:p>
              <a:r>
                <a:rPr lang="en-US" sz="800" dirty="0" smtClean="0"/>
                <a:t>K1 = 10</a:t>
              </a:r>
              <a:endParaRPr lang="en-US" sz="800" dirty="0"/>
            </a:p>
          </p:txBody>
        </p:sp>
        <p:sp>
          <p:nvSpPr>
            <p:cNvPr id="27" name="TextBox 26"/>
            <p:cNvSpPr txBox="1"/>
            <p:nvPr/>
          </p:nvSpPr>
          <p:spPr>
            <a:xfrm>
              <a:off x="776156" y="3160213"/>
              <a:ext cx="507843" cy="215444"/>
            </a:xfrm>
            <a:prstGeom prst="rect">
              <a:avLst/>
            </a:prstGeom>
            <a:noFill/>
          </p:spPr>
          <p:txBody>
            <a:bodyPr wrap="square" rtlCol="0">
              <a:spAutoFit/>
            </a:bodyPr>
            <a:lstStyle/>
            <a:p>
              <a:r>
                <a:rPr lang="en-US" sz="800" dirty="0" smtClean="0"/>
                <a:t>K1 = 9</a:t>
              </a:r>
              <a:endParaRPr lang="en-US" sz="800" dirty="0"/>
            </a:p>
          </p:txBody>
        </p:sp>
        <p:sp>
          <p:nvSpPr>
            <p:cNvPr id="28" name="TextBox 27"/>
            <p:cNvSpPr txBox="1"/>
            <p:nvPr/>
          </p:nvSpPr>
          <p:spPr>
            <a:xfrm>
              <a:off x="2108927" y="3160213"/>
              <a:ext cx="507843" cy="215444"/>
            </a:xfrm>
            <a:prstGeom prst="rect">
              <a:avLst/>
            </a:prstGeom>
            <a:noFill/>
          </p:spPr>
          <p:txBody>
            <a:bodyPr wrap="square" rtlCol="0">
              <a:spAutoFit/>
            </a:bodyPr>
            <a:lstStyle/>
            <a:p>
              <a:r>
                <a:rPr lang="en-US" sz="800" dirty="0" smtClean="0"/>
                <a:t>K1 = 6</a:t>
              </a:r>
              <a:endParaRPr lang="en-US" sz="800" dirty="0"/>
            </a:p>
          </p:txBody>
        </p:sp>
        <p:sp>
          <p:nvSpPr>
            <p:cNvPr id="29" name="TextBox 28"/>
            <p:cNvSpPr txBox="1"/>
            <p:nvPr/>
          </p:nvSpPr>
          <p:spPr>
            <a:xfrm>
              <a:off x="2751321" y="3173803"/>
              <a:ext cx="507843" cy="215444"/>
            </a:xfrm>
            <a:prstGeom prst="rect">
              <a:avLst/>
            </a:prstGeom>
            <a:noFill/>
          </p:spPr>
          <p:txBody>
            <a:bodyPr wrap="square" rtlCol="0">
              <a:spAutoFit/>
            </a:bodyPr>
            <a:lstStyle/>
            <a:p>
              <a:r>
                <a:rPr lang="en-US" sz="800" dirty="0" smtClean="0"/>
                <a:t>K1 = 5</a:t>
              </a:r>
              <a:endParaRPr lang="en-US" sz="800" dirty="0"/>
            </a:p>
          </p:txBody>
        </p:sp>
      </p:grpSp>
    </p:spTree>
    <p:extLst>
      <p:ext uri="{BB962C8B-B14F-4D97-AF65-F5344CB8AC3E}">
        <p14:creationId xmlns:p14="http://schemas.microsoft.com/office/powerpoint/2010/main" val="10760996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Set-up (2/2)</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GB" sz="1600" dirty="0" smtClean="0"/>
              <a:t>Minimum CSI delay for periodic CSI test cases in FR1</a:t>
            </a:r>
          </a:p>
          <a:p>
            <a:pPr lvl="1" algn="just"/>
            <a:r>
              <a:rPr lang="en-GB" sz="1200" dirty="0" smtClean="0"/>
              <a:t>FR1 FDD: 8ms</a:t>
            </a:r>
          </a:p>
          <a:p>
            <a:pPr lvl="1" algn="just"/>
            <a:r>
              <a:rPr lang="en-GB" sz="1200" dirty="0" smtClean="0">
                <a:solidFill>
                  <a:srgbClr val="FFC000"/>
                </a:solidFill>
              </a:rPr>
              <a:t>FR1 TDD 30kHz : 19 slots (9.5 </a:t>
            </a:r>
            <a:r>
              <a:rPr lang="en-GB" sz="1200" dirty="0" err="1" smtClean="0">
                <a:solidFill>
                  <a:srgbClr val="FFC000"/>
                </a:solidFill>
              </a:rPr>
              <a:t>ms</a:t>
            </a:r>
            <a:r>
              <a:rPr lang="en-GB" sz="1200" dirty="0">
                <a:solidFill>
                  <a:srgbClr val="FFC000"/>
                </a:solidFill>
              </a:rPr>
              <a:t>)</a:t>
            </a:r>
            <a:endParaRPr lang="en-GB" sz="1200" dirty="0" smtClean="0">
              <a:solidFill>
                <a:srgbClr val="FFC000"/>
              </a:solidFill>
            </a:endParaRPr>
          </a:p>
          <a:p>
            <a:pPr algn="just"/>
            <a:r>
              <a:rPr lang="en-GB" sz="1600" dirty="0" smtClean="0">
                <a:solidFill>
                  <a:srgbClr val="FF0000"/>
                </a:solidFill>
              </a:rPr>
              <a:t>For FR1 TDD fading CSI (fading CQI, sub-band CQI, RI, and PMI test cases),revise Doppler spread/shift from 10Hz to 5Hz </a:t>
            </a:r>
          </a:p>
          <a:p>
            <a:pPr algn="just"/>
            <a:r>
              <a:rPr lang="en-GB" sz="1600" dirty="0" smtClean="0"/>
              <a:t>CDM (as same as PDSCH</a:t>
            </a:r>
            <a:r>
              <a:rPr lang="en-GB" sz="1600" dirty="0" smtClean="0"/>
              <a:t> test cases DMRS configurations) will </a:t>
            </a:r>
            <a:r>
              <a:rPr lang="en-GB" sz="1600" dirty="0" smtClean="0"/>
              <a:t>be used </a:t>
            </a:r>
            <a:r>
              <a:rPr lang="en-GB" sz="1600" dirty="0" smtClean="0"/>
              <a:t>for </a:t>
            </a:r>
            <a:r>
              <a:rPr lang="en-GB" sz="1600" dirty="0" smtClean="0"/>
              <a:t>CSI </a:t>
            </a:r>
            <a:r>
              <a:rPr lang="en-GB" sz="1600" dirty="0"/>
              <a:t>test cases with rank2 </a:t>
            </a:r>
            <a:r>
              <a:rPr lang="en-GB" sz="1600" dirty="0" smtClean="0"/>
              <a:t>transmission</a:t>
            </a:r>
          </a:p>
          <a:p>
            <a:pPr algn="just"/>
            <a:r>
              <a:rPr lang="en-GB" sz="1600" dirty="0" smtClean="0"/>
              <a:t>Minimum </a:t>
            </a:r>
            <a:r>
              <a:rPr lang="en-GB" sz="1600" dirty="0"/>
              <a:t>CSI delay assumption for additional FR2 following PMI test cases </a:t>
            </a:r>
            <a:r>
              <a:rPr lang="en-GB" sz="1600" dirty="0" smtClean="0"/>
              <a:t> (120kHz DDDSU)</a:t>
            </a:r>
            <a:endParaRPr lang="en-GB" sz="1600" dirty="0"/>
          </a:p>
          <a:p>
            <a:pPr lvl="1"/>
            <a:r>
              <a:rPr lang="en-US" sz="1200" dirty="0">
                <a:solidFill>
                  <a:srgbClr val="FFC000"/>
                </a:solidFill>
              </a:rPr>
              <a:t>[</a:t>
            </a:r>
            <a:r>
              <a:rPr lang="en-GB" sz="1200" dirty="0" smtClean="0">
                <a:solidFill>
                  <a:srgbClr val="FFC000"/>
                </a:solidFill>
              </a:rPr>
              <a:t>CSI-RS interval and offset : </a:t>
            </a:r>
            <a:r>
              <a:rPr lang="en-GB" sz="1200" dirty="0">
                <a:solidFill>
                  <a:srgbClr val="FFC000"/>
                </a:solidFill>
              </a:rPr>
              <a:t>5</a:t>
            </a:r>
            <a:r>
              <a:rPr lang="en-GB" sz="1200" dirty="0" smtClean="0">
                <a:solidFill>
                  <a:srgbClr val="FFC000"/>
                </a:solidFill>
              </a:rPr>
              <a:t>/1 </a:t>
            </a:r>
          </a:p>
          <a:p>
            <a:pPr lvl="1"/>
            <a:r>
              <a:rPr lang="en-GB" sz="1200" dirty="0" smtClean="0">
                <a:solidFill>
                  <a:srgbClr val="FFC000"/>
                </a:solidFill>
              </a:rPr>
              <a:t>ACK/NACK feedback in UL part of slot 3 per 5 slots interval</a:t>
            </a:r>
          </a:p>
          <a:p>
            <a:pPr lvl="1"/>
            <a:r>
              <a:rPr lang="en-GB" sz="1200" dirty="0" smtClean="0">
                <a:solidFill>
                  <a:srgbClr val="FFC000"/>
                </a:solidFill>
              </a:rPr>
              <a:t>CSI feedback in UL Slot  4 per 5 slots interval</a:t>
            </a:r>
          </a:p>
          <a:p>
            <a:pPr lvl="1"/>
            <a:r>
              <a:rPr lang="en-GB" sz="1200" dirty="0" smtClean="0">
                <a:solidFill>
                  <a:srgbClr val="FFC000"/>
                </a:solidFill>
              </a:rPr>
              <a:t>Minimum CSI delay: 14 slots</a:t>
            </a:r>
          </a:p>
          <a:p>
            <a:pPr lvl="1"/>
            <a:r>
              <a:rPr lang="en-GB" sz="1200" dirty="0" smtClean="0">
                <a:solidFill>
                  <a:srgbClr val="FFC000"/>
                </a:solidFill>
              </a:rPr>
              <a:t>HARQ process number </a:t>
            </a:r>
            <a:r>
              <a:rPr lang="en-US" sz="1200" dirty="0" smtClean="0">
                <a:solidFill>
                  <a:srgbClr val="FFC000"/>
                </a:solidFill>
              </a:rPr>
              <a:t>:</a:t>
            </a:r>
            <a:r>
              <a:rPr lang="en-GB" sz="1200" dirty="0" smtClean="0">
                <a:solidFill>
                  <a:srgbClr val="FFC000"/>
                </a:solidFill>
              </a:rPr>
              <a:t>8</a:t>
            </a:r>
          </a:p>
          <a:p>
            <a:pPr lvl="1"/>
            <a:r>
              <a:rPr lang="en-GB" sz="1200" dirty="0" smtClean="0">
                <a:solidFill>
                  <a:srgbClr val="FFC000"/>
                </a:solidFill>
              </a:rPr>
              <a:t>Other parameters reusing agreed test configurations of existing FR2 TDD PMI test cases with TDD DL-UL DDSU]</a:t>
            </a:r>
          </a:p>
          <a:p>
            <a:pPr marL="0" indent="0">
              <a:buNone/>
            </a:pPr>
            <a:endParaRPr lang="en-GB" sz="1600" dirty="0" smtClean="0"/>
          </a:p>
          <a:p>
            <a:pPr lvl="1"/>
            <a:endParaRPr lang="en-GB" sz="1200" dirty="0" smtClean="0"/>
          </a:p>
          <a:p>
            <a:pPr lvl="1"/>
            <a:endParaRPr lang="en-US" sz="1000" dirty="0"/>
          </a:p>
          <a:p>
            <a:pPr lvl="1" algn="just"/>
            <a:endParaRPr lang="en-US" altLang="zh-CN" sz="1000" dirty="0"/>
          </a:p>
          <a:p>
            <a:pPr algn="just"/>
            <a:endParaRPr lang="en-US" altLang="zh-CN" sz="1400" dirty="0" smtClean="0">
              <a:effectLs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dirty="0"/>
          </a:p>
        </p:txBody>
      </p:sp>
    </p:spTree>
    <p:extLst>
      <p:ext uri="{BB962C8B-B14F-4D97-AF65-F5344CB8AC3E}">
        <p14:creationId xmlns:p14="http://schemas.microsoft.com/office/powerpoint/2010/main" val="41572168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Static CQI test cases</a:t>
            </a:r>
            <a:endParaRPr lang="en-US" dirty="0"/>
          </a:p>
        </p:txBody>
      </p:sp>
      <p:sp>
        <p:nvSpPr>
          <p:cNvPr id="3" name="Content Placeholder 2"/>
          <p:cNvSpPr>
            <a:spLocks noGrp="1"/>
          </p:cNvSpPr>
          <p:nvPr>
            <p:ph idx="1"/>
          </p:nvPr>
        </p:nvSpPr>
        <p:spPr>
          <a:xfrm>
            <a:off x="381000" y="914400"/>
            <a:ext cx="8382000" cy="5334000"/>
          </a:xfrm>
        </p:spPr>
        <p:txBody>
          <a:bodyPr/>
          <a:lstStyle/>
          <a:p>
            <a:pPr algn="just"/>
            <a:r>
              <a:rPr lang="en-GB" sz="1200" dirty="0" smtClean="0"/>
              <a:t>Test Metric: </a:t>
            </a:r>
          </a:p>
          <a:p>
            <a:pPr lvl="1"/>
            <a:r>
              <a:rPr lang="en-GB" sz="1400" dirty="0"/>
              <a:t>The reported CQI value shall be in the range of ±1 of the reported median more than 90% of the time. </a:t>
            </a:r>
          </a:p>
          <a:p>
            <a:pPr lvl="1"/>
            <a:r>
              <a:rPr lang="en-GB" sz="1400" dirty="0"/>
              <a:t>If the PDSCH BLER using the transport format indicated by median CQI is less than or equal to 0.1, the BLER using the transport format indicated by the (median CQI + 1) shall be greater than 0.1. If the PDSCH BLER using the transport format indicated by the median CQI is greater than 0.1, the BLER using transport format indicated by (median CQI – 1) shall be less than or equal to 0.1</a:t>
            </a:r>
            <a:r>
              <a:rPr lang="en-GB" sz="1400" dirty="0" smtClean="0"/>
              <a:t>.</a:t>
            </a:r>
            <a:endParaRPr lang="en-GB" sz="1000" dirty="0" smtClean="0"/>
          </a:p>
          <a:p>
            <a:pPr lvl="1" algn="just"/>
            <a:endParaRPr lang="en-GB" sz="800" dirty="0" smtClean="0"/>
          </a:p>
          <a:p>
            <a:pPr algn="just"/>
            <a:r>
              <a:rPr lang="en-GB" sz="1200" dirty="0" smtClean="0"/>
              <a:t>Test SNR points: </a:t>
            </a:r>
            <a:r>
              <a:rPr lang="en-GB" sz="1200" strike="sngStrike" dirty="0" smtClean="0"/>
              <a:t>(baseline)</a:t>
            </a:r>
          </a:p>
          <a:p>
            <a:pPr lvl="1" algn="just"/>
            <a:r>
              <a:rPr lang="en-GB" sz="1200" dirty="0" smtClean="0">
                <a:solidFill>
                  <a:srgbClr val="FFC000"/>
                </a:solidFill>
              </a:rPr>
              <a:t>FR1 2Rx FDD:[</a:t>
            </a:r>
            <a:r>
              <a:rPr lang="en-GB" sz="1200" dirty="0">
                <a:solidFill>
                  <a:srgbClr val="FFC000"/>
                </a:solidFill>
              </a:rPr>
              <a:t>8/9]dB, [14/15]dB</a:t>
            </a:r>
            <a:endParaRPr lang="en-US" sz="1200" dirty="0">
              <a:solidFill>
                <a:srgbClr val="FFC000"/>
              </a:solidFill>
            </a:endParaRPr>
          </a:p>
          <a:p>
            <a:pPr lvl="1" algn="just"/>
            <a:r>
              <a:rPr lang="en-GB" sz="1200" dirty="0">
                <a:solidFill>
                  <a:srgbClr val="FFC000"/>
                </a:solidFill>
              </a:rPr>
              <a:t>FR1 </a:t>
            </a:r>
            <a:r>
              <a:rPr lang="en-GB" sz="1200" dirty="0" smtClean="0">
                <a:solidFill>
                  <a:srgbClr val="FFC000"/>
                </a:solidFill>
              </a:rPr>
              <a:t>4Rx FDD :[</a:t>
            </a:r>
            <a:r>
              <a:rPr lang="en-GB" sz="1200" dirty="0">
                <a:solidFill>
                  <a:srgbClr val="FFC000"/>
                </a:solidFill>
              </a:rPr>
              <a:t>5/6]dB, [</a:t>
            </a:r>
            <a:r>
              <a:rPr lang="en-GB" sz="1200" dirty="0" smtClean="0">
                <a:solidFill>
                  <a:srgbClr val="FFC000"/>
                </a:solidFill>
              </a:rPr>
              <a:t>11/12]dB</a:t>
            </a:r>
          </a:p>
          <a:p>
            <a:pPr lvl="1" algn="just"/>
            <a:r>
              <a:rPr lang="en-GB" altLang="zh-CN" sz="1200" dirty="0">
                <a:solidFill>
                  <a:srgbClr val="FFC000"/>
                </a:solidFill>
              </a:rPr>
              <a:t>FR1 2Rx </a:t>
            </a:r>
            <a:r>
              <a:rPr lang="en-GB" altLang="zh-CN" sz="1200" dirty="0" smtClean="0">
                <a:solidFill>
                  <a:srgbClr val="FFC000"/>
                </a:solidFill>
              </a:rPr>
              <a:t>TDD</a:t>
            </a:r>
            <a:r>
              <a:rPr lang="en-GB" altLang="zh-CN" sz="1200" dirty="0">
                <a:solidFill>
                  <a:srgbClr val="FFC000"/>
                </a:solidFill>
              </a:rPr>
              <a:t>:[8/9]dB, [14/15]dB</a:t>
            </a:r>
            <a:endParaRPr lang="en-US" altLang="zh-CN" sz="1200" dirty="0">
              <a:solidFill>
                <a:srgbClr val="FFC000"/>
              </a:solidFill>
            </a:endParaRPr>
          </a:p>
          <a:p>
            <a:pPr lvl="1" algn="just"/>
            <a:r>
              <a:rPr lang="en-GB" altLang="zh-CN" sz="1200" dirty="0">
                <a:solidFill>
                  <a:srgbClr val="FFC000"/>
                </a:solidFill>
              </a:rPr>
              <a:t>FR1 4Rx </a:t>
            </a:r>
            <a:r>
              <a:rPr lang="en-GB" altLang="zh-CN" sz="1200" dirty="0" smtClean="0">
                <a:solidFill>
                  <a:srgbClr val="FFC000"/>
                </a:solidFill>
              </a:rPr>
              <a:t>TDD </a:t>
            </a:r>
            <a:r>
              <a:rPr lang="en-GB" altLang="zh-CN" sz="1200" dirty="0">
                <a:solidFill>
                  <a:srgbClr val="FFC000"/>
                </a:solidFill>
              </a:rPr>
              <a:t>:[5/6]dB, [</a:t>
            </a:r>
            <a:r>
              <a:rPr lang="en-GB" altLang="zh-CN" sz="1200" dirty="0" smtClean="0">
                <a:solidFill>
                  <a:srgbClr val="FFC000"/>
                </a:solidFill>
              </a:rPr>
              <a:t>11/12]dB</a:t>
            </a:r>
            <a:endParaRPr lang="en-US" sz="1200" dirty="0">
              <a:solidFill>
                <a:srgbClr val="FFC000"/>
              </a:solidFill>
            </a:endParaRPr>
          </a:p>
          <a:p>
            <a:pPr lvl="1" algn="just"/>
            <a:r>
              <a:rPr lang="en-GB" sz="1200" dirty="0">
                <a:solidFill>
                  <a:srgbClr val="FFC000"/>
                </a:solidFill>
              </a:rPr>
              <a:t>FR2 2Rx:[8/9]dB, [</a:t>
            </a:r>
            <a:r>
              <a:rPr lang="en-GB" sz="1200" dirty="0" smtClean="0">
                <a:solidFill>
                  <a:srgbClr val="FFC000"/>
                </a:solidFill>
              </a:rPr>
              <a:t>14/15]dB</a:t>
            </a:r>
          </a:p>
          <a:p>
            <a:pPr lvl="1" algn="just"/>
            <a:r>
              <a:rPr lang="en-GB" sz="1200" dirty="0" smtClean="0">
                <a:solidFill>
                  <a:srgbClr val="FFC000"/>
                </a:solidFill>
              </a:rPr>
              <a:t>Other options not excluded</a:t>
            </a:r>
          </a:p>
          <a:p>
            <a:pPr marL="342900" lvl="1" indent="-342900" algn="just">
              <a:buFont typeface="Arial" panose="020B0604020202020204" pitchFamily="34" charset="0"/>
              <a:buChar char="•"/>
            </a:pPr>
            <a:r>
              <a:rPr lang="en-US" sz="1200" dirty="0" smtClean="0">
                <a:solidFill>
                  <a:srgbClr val="FFC000"/>
                </a:solidFill>
              </a:rPr>
              <a:t>Include these SNR points into 38.101-4 with [], </a:t>
            </a:r>
            <a:r>
              <a:rPr lang="en-US" sz="1200" dirty="0">
                <a:solidFill>
                  <a:srgbClr val="FFC000"/>
                </a:solidFill>
              </a:rPr>
              <a:t>the </a:t>
            </a:r>
            <a:r>
              <a:rPr lang="en-US" sz="1200" dirty="0" smtClean="0">
                <a:solidFill>
                  <a:srgbClr val="FFC000"/>
                </a:solidFill>
              </a:rPr>
              <a:t>SNR points were </a:t>
            </a:r>
            <a:r>
              <a:rPr lang="en-US" sz="1200" dirty="0">
                <a:solidFill>
                  <a:srgbClr val="FFC000"/>
                </a:solidFill>
              </a:rPr>
              <a:t>introduced based on current results from companies; these requirements can be revised based on more results from companies.</a:t>
            </a: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5</a:t>
            </a:fld>
            <a:endParaRPr lang="en-US" altLang="zh-CN" dirty="0"/>
          </a:p>
        </p:txBody>
      </p:sp>
    </p:spTree>
    <p:extLst>
      <p:ext uri="{BB962C8B-B14F-4D97-AF65-F5344CB8AC3E}">
        <p14:creationId xmlns:p14="http://schemas.microsoft.com/office/powerpoint/2010/main" val="15462561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Wideband fading CQI test cases</a:t>
            </a:r>
            <a:endParaRPr lang="en-US" dirty="0"/>
          </a:p>
        </p:txBody>
      </p:sp>
      <p:sp>
        <p:nvSpPr>
          <p:cNvPr id="3" name="Content Placeholder 2"/>
          <p:cNvSpPr>
            <a:spLocks noGrp="1"/>
          </p:cNvSpPr>
          <p:nvPr>
            <p:ph idx="1"/>
          </p:nvPr>
        </p:nvSpPr>
        <p:spPr>
          <a:xfrm>
            <a:off x="381000" y="914400"/>
            <a:ext cx="8382000" cy="5867400"/>
          </a:xfrm>
        </p:spPr>
        <p:txBody>
          <a:bodyPr/>
          <a:lstStyle/>
          <a:p>
            <a:pPr algn="just"/>
            <a:r>
              <a:rPr lang="en-GB" sz="1200" dirty="0" smtClean="0"/>
              <a:t>Test metric: </a:t>
            </a:r>
          </a:p>
          <a:p>
            <a:pPr lvl="1"/>
            <a:r>
              <a:rPr lang="en-GB" sz="1200" dirty="0"/>
              <a:t>a)	a CQI index not in the set {median CQI -1, median CQI, median CQI +1} shall be reported at least </a:t>
            </a:r>
            <a:r>
              <a:rPr lang="en-GB" sz="1200" i="1" dirty="0"/>
              <a:t>a</a:t>
            </a:r>
            <a:r>
              <a:rPr lang="en-GB" sz="1200" dirty="0"/>
              <a:t> % of the time;</a:t>
            </a:r>
            <a:endParaRPr lang="en-US" sz="1200" dirty="0"/>
          </a:p>
          <a:p>
            <a:pPr lvl="1"/>
            <a:r>
              <a:rPr lang="en-GB" sz="1200" dirty="0"/>
              <a:t>b)	the ratio of the throughput obtained when transmitting the transport format indicated by each reported wideband CQI index and that obtained when transmitting a fixed transport format configured according to the wideband CQI median shall be ≥ </a:t>
            </a:r>
            <a:r>
              <a:rPr lang="en-GB" sz="1200" i="1" dirty="0"/>
              <a:t>g</a:t>
            </a:r>
            <a:r>
              <a:rPr lang="en-GB" sz="1200" dirty="0"/>
              <a:t> ;</a:t>
            </a:r>
            <a:endParaRPr lang="en-US" sz="1200" dirty="0"/>
          </a:p>
          <a:p>
            <a:pPr lvl="1"/>
            <a:r>
              <a:rPr lang="en-GB" sz="1200" dirty="0"/>
              <a:t>c)	when transmitting the transport format indicated by each reported wideband CQI index, the average BLER for the indicated transport formats shall be greater or equal to  TBD</a:t>
            </a:r>
            <a:r>
              <a:rPr lang="en-GB" sz="1200" dirty="0" smtClean="0"/>
              <a:t>.</a:t>
            </a:r>
          </a:p>
          <a:p>
            <a:pPr algn="just"/>
            <a:r>
              <a:rPr lang="en-GB" sz="1200" dirty="0" smtClean="0"/>
              <a:t>Test SNR points and test requirements for FR1 FDD:</a:t>
            </a:r>
          </a:p>
          <a:p>
            <a:pPr algn="just"/>
            <a:endParaRPr lang="en-GB" sz="1200" dirty="0"/>
          </a:p>
          <a:p>
            <a:pPr algn="just"/>
            <a:endParaRPr lang="en-GB" sz="1200" dirty="0" smtClean="0"/>
          </a:p>
          <a:p>
            <a:pPr algn="just"/>
            <a:endParaRPr lang="en-GB" sz="1200" dirty="0"/>
          </a:p>
          <a:p>
            <a:pPr algn="just"/>
            <a:endParaRPr lang="en-GB" sz="1200" dirty="0" smtClean="0"/>
          </a:p>
          <a:p>
            <a:pPr marL="0" indent="0" algn="just">
              <a:buNone/>
            </a:pPr>
            <a:endParaRPr lang="en-GB" sz="1200" dirty="0" smtClean="0"/>
          </a:p>
          <a:p>
            <a:pPr algn="just"/>
            <a:r>
              <a:rPr lang="en-GB" sz="1200" dirty="0" smtClean="0"/>
              <a:t>Test </a:t>
            </a:r>
            <a:r>
              <a:rPr lang="en-GB" sz="1200" dirty="0"/>
              <a:t>SNR points and test requirements for FR1 </a:t>
            </a:r>
            <a:r>
              <a:rPr lang="en-GB" sz="1200" dirty="0" smtClean="0"/>
              <a:t>TDD:</a:t>
            </a:r>
          </a:p>
          <a:p>
            <a:pPr lvl="1" algn="just"/>
            <a:r>
              <a:rPr lang="en-GB" sz="1600" dirty="0" smtClean="0"/>
              <a:t>Candidate SNR points: </a:t>
            </a:r>
            <a:r>
              <a:rPr lang="en-GB" sz="1600" dirty="0"/>
              <a:t>[6/7]dB], [12/13] dB </a:t>
            </a:r>
            <a:r>
              <a:rPr lang="en-GB" sz="1600" dirty="0" smtClean="0"/>
              <a:t>for 2Rx; [3/4]dB</a:t>
            </a:r>
            <a:r>
              <a:rPr lang="en-GB" sz="1600" dirty="0"/>
              <a:t>], </a:t>
            </a:r>
            <a:r>
              <a:rPr lang="en-GB" sz="1600" dirty="0" smtClean="0"/>
              <a:t>[9/10] dB for 4Rx</a:t>
            </a:r>
          </a:p>
          <a:p>
            <a:pPr algn="just"/>
            <a:r>
              <a:rPr lang="en-GB" sz="1200" dirty="0"/>
              <a:t>Test SNR points and test requirements for </a:t>
            </a:r>
            <a:r>
              <a:rPr lang="en-GB" sz="1200" dirty="0" smtClean="0"/>
              <a:t>FR2 </a:t>
            </a:r>
            <a:r>
              <a:rPr lang="en-GB" sz="1200" dirty="0"/>
              <a:t>TDD:</a:t>
            </a:r>
          </a:p>
          <a:p>
            <a:pPr lvl="1" algn="just"/>
            <a:r>
              <a:rPr lang="en-GB" sz="1200" dirty="0"/>
              <a:t>Candidate SNR points: [6/7]dB], [12/13] dB for 2Rx; </a:t>
            </a:r>
            <a:endParaRPr lang="en-GB" sz="1200" dirty="0" smtClean="0"/>
          </a:p>
          <a:p>
            <a:pPr algn="just"/>
            <a:r>
              <a:rPr lang="en-US" sz="1600" dirty="0" smtClean="0"/>
              <a:t>Including </a:t>
            </a:r>
            <a:r>
              <a:rPr lang="en-US" sz="1600" dirty="0"/>
              <a:t>these values into 38.101-4 with [] for FR1 FDD </a:t>
            </a:r>
            <a:r>
              <a:rPr lang="en-US" sz="1600" dirty="0" smtClean="0"/>
              <a:t>, the requirements were introduced based on current results from companies; these requirements can be revised based on more results from companies.</a:t>
            </a:r>
          </a:p>
          <a:p>
            <a:pPr marL="342900" lvl="1" indent="-342900" algn="just">
              <a:buFont typeface="Arial" panose="020B0604020202020204" pitchFamily="34" charset="0"/>
              <a:buChar char="•"/>
            </a:pPr>
            <a:r>
              <a:rPr lang="en-US" sz="1200" strike="sngStrike" dirty="0" smtClean="0"/>
              <a:t>companies </a:t>
            </a:r>
            <a:r>
              <a:rPr lang="en-US" sz="1200" strike="sngStrike" dirty="0"/>
              <a:t>are encouraged to bring more evaluation to further confirm above SNR points and requirements after Dec.  </a:t>
            </a:r>
          </a:p>
          <a:p>
            <a:pPr marL="342900" lvl="1" indent="-342900" algn="just">
              <a:buFont typeface="Arial" panose="020B0604020202020204" pitchFamily="34" charset="0"/>
              <a:buChar char="•"/>
            </a:pPr>
            <a:r>
              <a:rPr lang="en-US" sz="1200" strike="sngStrike" dirty="0" smtClean="0"/>
              <a:t>For FR1 TDD and FR2 fading CQI requirements, </a:t>
            </a:r>
            <a:r>
              <a:rPr lang="en-US" altLang="zh-CN" sz="1200" dirty="0"/>
              <a:t>Decide </a:t>
            </a:r>
            <a:r>
              <a:rPr lang="en-GB" sz="1200" dirty="0"/>
              <a:t>test </a:t>
            </a:r>
            <a:r>
              <a:rPr lang="en-US" altLang="zh-CN" sz="1200" dirty="0"/>
              <a:t>points and </a:t>
            </a:r>
            <a:r>
              <a:rPr lang="en-GB" sz="1200" dirty="0"/>
              <a:t>test requirements in RAN4#90 </a:t>
            </a:r>
            <a:r>
              <a:rPr lang="en-US" altLang="zh-CN" sz="1200" dirty="0"/>
              <a:t>based on companies’ results</a:t>
            </a:r>
            <a:endParaRPr lang="en-GB" sz="1200" dirty="0"/>
          </a:p>
          <a:p>
            <a:pPr marL="0" lvl="1" indent="0" algn="just">
              <a:buNone/>
            </a:pPr>
            <a:endParaRPr lang="en-US" sz="1200" dirty="0"/>
          </a:p>
          <a:p>
            <a:pPr algn="just"/>
            <a:endParaRPr lang="en-US" dirty="0" smtClean="0"/>
          </a:p>
          <a:p>
            <a:pPr algn="just"/>
            <a:endParaRPr lang="en-US"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6</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2051232336"/>
              </p:ext>
            </p:extLst>
          </p:nvPr>
        </p:nvGraphicFramePr>
        <p:xfrm>
          <a:off x="1295400" y="2590800"/>
          <a:ext cx="6400801" cy="1067301"/>
        </p:xfrm>
        <a:graphic>
          <a:graphicData uri="http://schemas.openxmlformats.org/drawingml/2006/table">
            <a:tbl>
              <a:tblPr firstRow="1" firstCol="1" bandRow="1">
                <a:tableStyleId>{616DA210-FB5B-4158-B5E0-FEB733F419BA}</a:tableStyleId>
              </a:tblPr>
              <a:tblGrid>
                <a:gridCol w="905905"/>
                <a:gridCol w="679379"/>
                <a:gridCol w="842263"/>
                <a:gridCol w="845744"/>
                <a:gridCol w="600721"/>
                <a:gridCol w="842263"/>
                <a:gridCol w="842263"/>
                <a:gridCol w="842263"/>
              </a:tblGrid>
              <a:tr h="228600">
                <a:tc gridSpan="4">
                  <a:txBody>
                    <a:bodyPr/>
                    <a:lstStyle/>
                    <a:p>
                      <a:pPr algn="ctr">
                        <a:spcAft>
                          <a:spcPts val="900"/>
                        </a:spcAft>
                      </a:pPr>
                      <a:r>
                        <a:rPr lang="en-GB" sz="900" dirty="0" smtClean="0">
                          <a:effectLst/>
                        </a:rPr>
                        <a:t>FR1 FDD  </a:t>
                      </a:r>
                      <a:r>
                        <a:rPr lang="en-GB" sz="900" dirty="0">
                          <a:effectLst/>
                        </a:rPr>
                        <a:t>2*2</a:t>
                      </a:r>
                      <a:endParaRPr lang="en-US" sz="1000" dirty="0">
                        <a:effectLst/>
                        <a:latin typeface="Times New Roman"/>
                        <a:ea typeface="宋体"/>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a:spcAft>
                          <a:spcPts val="900"/>
                        </a:spcAft>
                      </a:pPr>
                      <a:r>
                        <a:rPr lang="en-GB" sz="900" dirty="0" smtClean="0">
                          <a:effectLst/>
                        </a:rPr>
                        <a:t>FR1</a:t>
                      </a:r>
                      <a:r>
                        <a:rPr lang="en-GB" sz="900" baseline="0" dirty="0" smtClean="0">
                          <a:effectLst/>
                        </a:rPr>
                        <a:t> FDD</a:t>
                      </a:r>
                      <a:r>
                        <a:rPr lang="en-GB" sz="900" dirty="0" smtClean="0">
                          <a:effectLst/>
                        </a:rPr>
                        <a:t> </a:t>
                      </a:r>
                      <a:r>
                        <a:rPr lang="en-GB" sz="900" dirty="0">
                          <a:effectLst/>
                        </a:rPr>
                        <a:t>2*4</a:t>
                      </a:r>
                      <a:endParaRPr lang="en-US" sz="1000" dirty="0">
                        <a:effectLst/>
                        <a:latin typeface="Times New Roman"/>
                        <a:ea typeface="宋体"/>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r>
              <a:tr h="480561">
                <a:tc>
                  <a:txBody>
                    <a:bodyPr/>
                    <a:lstStyle/>
                    <a:p>
                      <a:pPr>
                        <a:spcAft>
                          <a:spcPts val="900"/>
                        </a:spcAft>
                      </a:pPr>
                      <a:r>
                        <a:rPr lang="en-GB" sz="900" dirty="0">
                          <a:effectLst/>
                        </a:rPr>
                        <a:t>Test SNR points</a:t>
                      </a:r>
                      <a:endParaRPr lang="en-US" sz="1000" dirty="0">
                        <a:effectLst/>
                        <a:latin typeface="Times New Roman"/>
                        <a:ea typeface="宋体"/>
                      </a:endParaRPr>
                    </a:p>
                  </a:txBody>
                  <a:tcPr marL="68580" marR="68580" marT="0" marB="0"/>
                </a:tc>
                <a:tc>
                  <a:txBody>
                    <a:bodyPr/>
                    <a:lstStyle/>
                    <a:p>
                      <a:pPr>
                        <a:spcAft>
                          <a:spcPts val="900"/>
                        </a:spcAft>
                      </a:pPr>
                      <a:r>
                        <a:rPr lang="en-GB" sz="900" dirty="0">
                          <a:effectLst/>
                        </a:rPr>
                        <a:t>BLER requirements </a:t>
                      </a:r>
                      <a:endParaRPr lang="en-US" sz="1000" dirty="0">
                        <a:effectLst/>
                        <a:latin typeface="Times New Roman"/>
                        <a:ea typeface="宋体"/>
                      </a:endParaRPr>
                    </a:p>
                  </a:txBody>
                  <a:tcPr marL="68580" marR="68580" marT="0" marB="0"/>
                </a:tc>
                <a:tc>
                  <a:txBody>
                    <a:bodyPr/>
                    <a:lstStyle/>
                    <a:p>
                      <a:pPr>
                        <a:spcAft>
                          <a:spcPts val="900"/>
                        </a:spcAft>
                      </a:pPr>
                      <a:r>
                        <a:rPr lang="en-GB" sz="900" dirty="0">
                          <a:effectLst/>
                        </a:rPr>
                        <a:t>CQI distribution requirements</a:t>
                      </a:r>
                      <a:endParaRPr lang="en-US" sz="1000" dirty="0">
                        <a:effectLst/>
                        <a:latin typeface="Times New Roman"/>
                        <a:ea typeface="宋体"/>
                      </a:endParaRPr>
                    </a:p>
                  </a:txBody>
                  <a:tcPr marL="68580" marR="68580" marT="0" marB="0"/>
                </a:tc>
                <a:tc>
                  <a:txBody>
                    <a:bodyPr/>
                    <a:lstStyle/>
                    <a:p>
                      <a:pPr>
                        <a:spcAft>
                          <a:spcPts val="900"/>
                        </a:spcAft>
                      </a:pPr>
                      <a:r>
                        <a:rPr lang="en-GB" sz="900">
                          <a:effectLst/>
                        </a:rPr>
                        <a:t>Through ration requirements </a:t>
                      </a:r>
                      <a:endParaRPr lang="en-US" sz="1000">
                        <a:effectLst/>
                        <a:latin typeface="Times New Roman"/>
                        <a:ea typeface="宋体"/>
                      </a:endParaRPr>
                    </a:p>
                  </a:txBody>
                  <a:tcPr marL="68580" marR="68580" marT="0" marB="0"/>
                </a:tc>
                <a:tc>
                  <a:txBody>
                    <a:bodyPr/>
                    <a:lstStyle/>
                    <a:p>
                      <a:pPr>
                        <a:spcAft>
                          <a:spcPts val="900"/>
                        </a:spcAft>
                      </a:pPr>
                      <a:r>
                        <a:rPr lang="en-GB" sz="900" dirty="0">
                          <a:effectLst/>
                        </a:rPr>
                        <a:t>Test SNR points</a:t>
                      </a:r>
                      <a:endParaRPr lang="en-US" sz="1000" dirty="0">
                        <a:effectLst/>
                        <a:latin typeface="Times New Roman"/>
                        <a:ea typeface="宋体"/>
                      </a:endParaRPr>
                    </a:p>
                  </a:txBody>
                  <a:tcPr marL="68580" marR="68580" marT="0" marB="0"/>
                </a:tc>
                <a:tc>
                  <a:txBody>
                    <a:bodyPr/>
                    <a:lstStyle/>
                    <a:p>
                      <a:pPr>
                        <a:spcAft>
                          <a:spcPts val="900"/>
                        </a:spcAft>
                      </a:pPr>
                      <a:r>
                        <a:rPr lang="en-GB" sz="900">
                          <a:effectLst/>
                        </a:rPr>
                        <a:t>BLER requirements </a:t>
                      </a:r>
                      <a:endParaRPr lang="en-US" sz="1000">
                        <a:effectLst/>
                        <a:latin typeface="Times New Roman"/>
                        <a:ea typeface="宋体"/>
                      </a:endParaRPr>
                    </a:p>
                  </a:txBody>
                  <a:tcPr marL="68580" marR="68580" marT="0" marB="0"/>
                </a:tc>
                <a:tc>
                  <a:txBody>
                    <a:bodyPr/>
                    <a:lstStyle/>
                    <a:p>
                      <a:pPr>
                        <a:spcAft>
                          <a:spcPts val="900"/>
                        </a:spcAft>
                      </a:pPr>
                      <a:r>
                        <a:rPr lang="en-GB" sz="900">
                          <a:effectLst/>
                        </a:rPr>
                        <a:t>CQI distribution requirements</a:t>
                      </a:r>
                      <a:endParaRPr lang="en-US" sz="1000">
                        <a:effectLst/>
                        <a:latin typeface="Times New Roman"/>
                        <a:ea typeface="宋体"/>
                      </a:endParaRPr>
                    </a:p>
                  </a:txBody>
                  <a:tcPr marL="68580" marR="68580" marT="0" marB="0"/>
                </a:tc>
                <a:tc>
                  <a:txBody>
                    <a:bodyPr/>
                    <a:lstStyle/>
                    <a:p>
                      <a:pPr>
                        <a:spcAft>
                          <a:spcPts val="900"/>
                        </a:spcAft>
                      </a:pPr>
                      <a:r>
                        <a:rPr lang="en-GB" sz="900">
                          <a:effectLst/>
                        </a:rPr>
                        <a:t>Through ration requirements </a:t>
                      </a:r>
                      <a:endParaRPr lang="en-US" sz="1000">
                        <a:effectLst/>
                        <a:latin typeface="Times New Roman"/>
                        <a:ea typeface="宋体"/>
                      </a:endParaRPr>
                    </a:p>
                  </a:txBody>
                  <a:tcPr marL="68580" marR="68580" marT="0" marB="0"/>
                </a:tc>
              </a:tr>
              <a:tr h="313699">
                <a:tc>
                  <a:txBody>
                    <a:bodyPr/>
                    <a:lstStyle/>
                    <a:p>
                      <a:pPr>
                        <a:spcAft>
                          <a:spcPts val="900"/>
                        </a:spcAft>
                      </a:pPr>
                      <a:r>
                        <a:rPr lang="en-GB" sz="800" b="0" dirty="0" smtClean="0">
                          <a:effectLst/>
                        </a:rPr>
                        <a:t>[6/7]dB], [12/13] </a:t>
                      </a:r>
                      <a:r>
                        <a:rPr lang="en-GB" sz="800" b="0" dirty="0">
                          <a:effectLst/>
                        </a:rPr>
                        <a:t>dB </a:t>
                      </a:r>
                      <a:endParaRPr lang="en-US" sz="1000" b="0" dirty="0">
                        <a:effectLst/>
                        <a:latin typeface="Times New Roman"/>
                        <a:ea typeface="宋体"/>
                      </a:endParaRPr>
                    </a:p>
                  </a:txBody>
                  <a:tcPr marL="68580" marR="68580" marT="0" marB="0"/>
                </a:tc>
                <a:tc>
                  <a:txBody>
                    <a:bodyPr/>
                    <a:lstStyle/>
                    <a:p>
                      <a:pPr>
                        <a:spcAft>
                          <a:spcPts val="900"/>
                        </a:spcAft>
                      </a:pPr>
                      <a:r>
                        <a:rPr lang="en-GB" sz="800" dirty="0" smtClean="0">
                          <a:effectLst/>
                        </a:rPr>
                        <a:t>[0.02]</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[20%]</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[1.05]</a:t>
                      </a:r>
                      <a:endParaRPr lang="en-US" sz="1000" dirty="0">
                        <a:effectLst/>
                      </a:endParaRPr>
                    </a:p>
                    <a:p>
                      <a:pPr>
                        <a:spcAft>
                          <a:spcPts val="900"/>
                        </a:spcAft>
                      </a:pPr>
                      <a:r>
                        <a:rPr lang="en-GB" sz="800" dirty="0">
                          <a:effectLst/>
                        </a:rPr>
                        <a:t> </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TBD</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TBD</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latin typeface="+mn-lt"/>
                          <a:ea typeface="+mn-ea"/>
                        </a:rPr>
                        <a:t>TBD</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TBD</a:t>
                      </a:r>
                      <a:endParaRPr lang="en-US" sz="1000" dirty="0">
                        <a:effectLst/>
                      </a:endParaRPr>
                    </a:p>
                    <a:p>
                      <a:pPr>
                        <a:spcAft>
                          <a:spcPts val="900"/>
                        </a:spcAft>
                      </a:pPr>
                      <a:r>
                        <a:rPr lang="en-GB" sz="800" dirty="0">
                          <a:effectLst/>
                        </a:rPr>
                        <a:t> </a:t>
                      </a:r>
                      <a:endParaRPr lang="en-US" sz="10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3010187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534400" cy="792162"/>
          </a:xfrm>
        </p:spPr>
        <p:txBody>
          <a:bodyPr/>
          <a:lstStyle/>
          <a:p>
            <a:r>
              <a:rPr lang="en-GB" sz="2400" b="1" dirty="0" smtClean="0"/>
              <a:t>Sub-band CQI Test cases</a:t>
            </a:r>
            <a:endParaRPr lang="en-US" sz="2400" b="1" dirty="0"/>
          </a:p>
        </p:txBody>
      </p:sp>
      <p:sp>
        <p:nvSpPr>
          <p:cNvPr id="3" name="Content Placeholder 2"/>
          <p:cNvSpPr>
            <a:spLocks noGrp="1"/>
          </p:cNvSpPr>
          <p:nvPr>
            <p:ph idx="1"/>
          </p:nvPr>
        </p:nvSpPr>
        <p:spPr>
          <a:xfrm>
            <a:off x="381000" y="914400"/>
            <a:ext cx="8382000" cy="5867400"/>
          </a:xfrm>
        </p:spPr>
        <p:txBody>
          <a:bodyPr/>
          <a:lstStyle/>
          <a:p>
            <a:pPr algn="just"/>
            <a:r>
              <a:rPr lang="en-US" altLang="zh-CN" sz="1600" dirty="0" smtClean="0"/>
              <a:t>Number of </a:t>
            </a:r>
            <a:r>
              <a:rPr lang="en-US" altLang="zh-CN" sz="1600" dirty="0" err="1" smtClean="0"/>
              <a:t>Tx</a:t>
            </a:r>
            <a:r>
              <a:rPr lang="en-US" altLang="zh-CN" sz="1600" dirty="0" smtClean="0"/>
              <a:t> </a:t>
            </a:r>
          </a:p>
          <a:p>
            <a:pPr lvl="1" algn="just"/>
            <a:r>
              <a:rPr lang="en-US" altLang="zh-CN" sz="1200" dirty="0" smtClean="0"/>
              <a:t>Option 1</a:t>
            </a:r>
            <a:r>
              <a:rPr lang="zh-CN" altLang="en-US" sz="1200" dirty="0" smtClean="0"/>
              <a:t>： </a:t>
            </a:r>
            <a:r>
              <a:rPr lang="en-US" altLang="zh-CN" sz="1200" dirty="0" smtClean="0"/>
              <a:t>1Tx</a:t>
            </a:r>
          </a:p>
          <a:p>
            <a:pPr lvl="1" algn="just"/>
            <a:r>
              <a:rPr lang="en-US" altLang="zh-CN" sz="1200" dirty="0" smtClean="0"/>
              <a:t>Option 2</a:t>
            </a:r>
            <a:r>
              <a:rPr lang="zh-CN" altLang="en-US" sz="1200" dirty="0" smtClean="0"/>
              <a:t>： </a:t>
            </a:r>
            <a:r>
              <a:rPr lang="en-US" altLang="zh-CN" sz="1200" dirty="0" smtClean="0"/>
              <a:t>2Tx  (baseline)</a:t>
            </a:r>
            <a:endParaRPr lang="en-GB" sz="1600" dirty="0" smtClean="0"/>
          </a:p>
          <a:p>
            <a:pPr algn="just"/>
            <a:r>
              <a:rPr lang="en-GB" sz="1600" dirty="0" smtClean="0"/>
              <a:t>Companies </a:t>
            </a:r>
            <a:r>
              <a:rPr lang="en-GB" sz="1600" dirty="0"/>
              <a:t>are encouraged to bring results </a:t>
            </a:r>
            <a:r>
              <a:rPr lang="en-US" altLang="zh-CN" sz="1600" dirty="0" smtClean="0"/>
              <a:t>among 0~20 dB with 2dB step size</a:t>
            </a:r>
            <a:r>
              <a:rPr lang="en-US" sz="1600" dirty="0" smtClean="0"/>
              <a:t>:</a:t>
            </a:r>
          </a:p>
          <a:p>
            <a:pPr lvl="1" algn="just"/>
            <a:r>
              <a:rPr lang="en-US" altLang="zh-CN" sz="1000" dirty="0" smtClean="0"/>
              <a:t>Relative throughput ratio between following CQI on selected sub-band and median wideband CQI on a random selected sub-band with full size</a:t>
            </a:r>
          </a:p>
          <a:p>
            <a:pPr lvl="1" algn="just"/>
            <a:r>
              <a:rPr lang="en-US" altLang="zh-CN" sz="1000" dirty="0" smtClean="0"/>
              <a:t>BLER with following CQI on selected sub-band</a:t>
            </a:r>
          </a:p>
          <a:p>
            <a:pPr lvl="1" algn="just"/>
            <a:r>
              <a:rPr lang="en-US" altLang="zh-CN" sz="1000" dirty="0" smtClean="0"/>
              <a:t>The percentile of reported sub-band differential CQI offset  level  equals to 0 for each sub-band with full size</a:t>
            </a:r>
          </a:p>
          <a:p>
            <a:r>
              <a:rPr lang="en-US" altLang="zh-CN" sz="1600" dirty="0" smtClean="0"/>
              <a:t>Decide </a:t>
            </a:r>
            <a:r>
              <a:rPr lang="en-GB" sz="1600" dirty="0" smtClean="0"/>
              <a:t>test </a:t>
            </a:r>
            <a:r>
              <a:rPr lang="en-US" altLang="zh-CN" sz="1600" dirty="0" smtClean="0"/>
              <a:t>points and </a:t>
            </a:r>
            <a:r>
              <a:rPr lang="en-GB" sz="1600" dirty="0" smtClean="0"/>
              <a:t>test </a:t>
            </a:r>
            <a:r>
              <a:rPr lang="en-GB" sz="1600" dirty="0"/>
              <a:t>requirements in </a:t>
            </a:r>
            <a:r>
              <a:rPr lang="en-GB" sz="1600" dirty="0" smtClean="0"/>
              <a:t>RAN4#90 </a:t>
            </a:r>
            <a:r>
              <a:rPr lang="en-US" altLang="zh-CN" sz="1600" dirty="0" smtClean="0"/>
              <a:t>based on companies’ results</a:t>
            </a:r>
            <a:endParaRPr lang="en-GB" sz="1600" dirty="0"/>
          </a:p>
          <a:p>
            <a:pPr lvl="1" algn="just"/>
            <a:endParaRPr lang="en-US" altLang="zh-CN" sz="800" dirty="0" smtClean="0">
              <a:solidFill>
                <a:srgbClr val="FF0000"/>
              </a:solidFill>
            </a:endParaRPr>
          </a:p>
          <a:p>
            <a:pPr lvl="1" algn="just"/>
            <a:endParaRPr lang="en-GB" sz="800" dirty="0" smtClean="0">
              <a:solidFill>
                <a:srgbClr val="FF0000"/>
              </a:solidFill>
            </a:endParaRPr>
          </a:p>
          <a:p>
            <a:pPr lvl="2"/>
            <a:endParaRPr lang="en-US" sz="2200" dirty="0">
              <a:solidFill>
                <a:srgbClr val="FF0000"/>
              </a:solidFill>
            </a:endParaRP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7</a:t>
            </a:fld>
            <a:endParaRPr lang="en-US" altLang="zh-CN" dirty="0"/>
          </a:p>
        </p:txBody>
      </p:sp>
      <p:sp>
        <p:nvSpPr>
          <p:cNvPr id="7"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384750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PMI test cases</a:t>
            </a:r>
            <a:endParaRPr lang="en-US" dirty="0"/>
          </a:p>
        </p:txBody>
      </p:sp>
      <p:sp>
        <p:nvSpPr>
          <p:cNvPr id="3" name="Content Placeholder 2"/>
          <p:cNvSpPr>
            <a:spLocks noGrp="1"/>
          </p:cNvSpPr>
          <p:nvPr>
            <p:ph idx="1"/>
          </p:nvPr>
        </p:nvSpPr>
        <p:spPr>
          <a:xfrm>
            <a:off x="381000" y="990600"/>
            <a:ext cx="8153400" cy="5334000"/>
          </a:xfrm>
        </p:spPr>
        <p:txBody>
          <a:bodyPr/>
          <a:lstStyle/>
          <a:p>
            <a:r>
              <a:rPr lang="en-GB" sz="1600" dirty="0" smtClean="0">
                <a:solidFill>
                  <a:srgbClr val="FFC000"/>
                </a:solidFill>
              </a:rPr>
              <a:t>Test metric: </a:t>
            </a:r>
            <a:r>
              <a:rPr lang="en-GB" sz="1200" dirty="0" smtClean="0">
                <a:solidFill>
                  <a:srgbClr val="FFC000"/>
                </a:solidFill>
              </a:rPr>
              <a:t>Relative </a:t>
            </a:r>
            <a:r>
              <a:rPr lang="en-GB" sz="1200" dirty="0">
                <a:solidFill>
                  <a:srgbClr val="FFC000"/>
                </a:solidFill>
              </a:rPr>
              <a:t>Throughput ratio between following PMI and random PMI at SNR point corresponding to </a:t>
            </a:r>
            <a:r>
              <a:rPr lang="en-GB" sz="1200" dirty="0" smtClean="0">
                <a:solidFill>
                  <a:srgbClr val="FFC000"/>
                </a:solidFill>
              </a:rPr>
              <a:t>X% TP </a:t>
            </a:r>
            <a:r>
              <a:rPr lang="en-GB" sz="1200" dirty="0">
                <a:solidFill>
                  <a:srgbClr val="FFC000"/>
                </a:solidFill>
              </a:rPr>
              <a:t>with follow PMI</a:t>
            </a:r>
            <a:r>
              <a:rPr lang="en-GB" sz="1200" dirty="0" smtClean="0">
                <a:solidFill>
                  <a:srgbClr val="FFC000"/>
                </a:solidFill>
              </a:rPr>
              <a:t>.</a:t>
            </a:r>
          </a:p>
          <a:p>
            <a:pPr lvl="2"/>
            <a:r>
              <a:rPr lang="en-GB" sz="1000" dirty="0" smtClean="0">
                <a:solidFill>
                  <a:srgbClr val="00B050"/>
                </a:solidFill>
              </a:rPr>
              <a:t>X= 90</a:t>
            </a:r>
            <a:endParaRPr lang="en-US" sz="1000" dirty="0">
              <a:solidFill>
                <a:srgbClr val="00B050"/>
              </a:solidFill>
            </a:endParaRPr>
          </a:p>
          <a:p>
            <a:r>
              <a:rPr lang="en-GB" sz="1600" dirty="0">
                <a:solidFill>
                  <a:srgbClr val="FFC000"/>
                </a:solidFill>
              </a:rPr>
              <a:t>Test </a:t>
            </a:r>
            <a:r>
              <a:rPr lang="en-GB" sz="1600" dirty="0" smtClean="0">
                <a:solidFill>
                  <a:srgbClr val="FFC000"/>
                </a:solidFill>
              </a:rPr>
              <a:t>requirements</a:t>
            </a:r>
          </a:p>
          <a:p>
            <a:pPr lvl="1"/>
            <a:r>
              <a:rPr lang="en-GB" sz="1200" dirty="0" smtClean="0">
                <a:solidFill>
                  <a:srgbClr val="FFC000"/>
                </a:solidFill>
              </a:rPr>
              <a:t>FR1 FDD:</a:t>
            </a:r>
          </a:p>
          <a:p>
            <a:pPr lvl="2"/>
            <a:r>
              <a:rPr lang="en-GB" sz="1000" dirty="0" smtClean="0">
                <a:solidFill>
                  <a:srgbClr val="FFC000"/>
                </a:solidFill>
              </a:rPr>
              <a:t>8T2R, 8T4R: TBD</a:t>
            </a:r>
          </a:p>
          <a:p>
            <a:pPr lvl="2"/>
            <a:r>
              <a:rPr lang="en-GB" sz="1000" dirty="0" smtClean="0">
                <a:solidFill>
                  <a:srgbClr val="FFC000"/>
                </a:solidFill>
              </a:rPr>
              <a:t>4T2R,4T4R: </a:t>
            </a:r>
            <a:r>
              <a:rPr lang="en-GB" sz="1000" strike="sngStrike" dirty="0" smtClean="0">
                <a:solidFill>
                  <a:srgbClr val="FFC000"/>
                </a:solidFill>
              </a:rPr>
              <a:t>[1.4</a:t>
            </a:r>
            <a:r>
              <a:rPr lang="en-GB" sz="1000" strike="sngStrike" dirty="0" smtClean="0">
                <a:solidFill>
                  <a:srgbClr val="FF0000"/>
                </a:solidFill>
              </a:rPr>
              <a:t>]</a:t>
            </a:r>
            <a:r>
              <a:rPr lang="en-GB" sz="1000" dirty="0" smtClean="0">
                <a:solidFill>
                  <a:srgbClr val="FF0000"/>
                </a:solidFill>
              </a:rPr>
              <a:t>[1.3]</a:t>
            </a:r>
            <a:endParaRPr lang="en-GB" sz="1000" strike="sngStrike" dirty="0" smtClean="0">
              <a:solidFill>
                <a:srgbClr val="FF0000"/>
              </a:solidFill>
            </a:endParaRPr>
          </a:p>
          <a:p>
            <a:pPr lvl="2"/>
            <a:r>
              <a:rPr lang="en-GB" sz="1000" dirty="0">
                <a:solidFill>
                  <a:srgbClr val="FFC000"/>
                </a:solidFill>
              </a:rPr>
              <a:t>Other options not </a:t>
            </a:r>
            <a:r>
              <a:rPr lang="en-GB" sz="1000" dirty="0" smtClean="0">
                <a:solidFill>
                  <a:srgbClr val="FFC000"/>
                </a:solidFill>
              </a:rPr>
              <a:t>excluded</a:t>
            </a:r>
          </a:p>
          <a:p>
            <a:pPr lvl="1"/>
            <a:r>
              <a:rPr lang="en-GB" sz="1200" dirty="0" smtClean="0">
                <a:solidFill>
                  <a:srgbClr val="FFC000"/>
                </a:solidFill>
              </a:rPr>
              <a:t>FR1 TDD:</a:t>
            </a:r>
          </a:p>
          <a:p>
            <a:pPr lvl="2"/>
            <a:r>
              <a:rPr lang="en-GB" sz="1000" dirty="0">
                <a:solidFill>
                  <a:srgbClr val="FFC000"/>
                </a:solidFill>
              </a:rPr>
              <a:t>8T2R, 8T4R</a:t>
            </a:r>
            <a:r>
              <a:rPr lang="en-GB" sz="1000" dirty="0" smtClean="0">
                <a:solidFill>
                  <a:srgbClr val="FFC000"/>
                </a:solidFill>
              </a:rPr>
              <a:t>: TBD</a:t>
            </a:r>
            <a:endParaRPr lang="en-GB" sz="1000" dirty="0">
              <a:solidFill>
                <a:srgbClr val="FFC000"/>
              </a:solidFill>
            </a:endParaRPr>
          </a:p>
          <a:p>
            <a:pPr lvl="2"/>
            <a:r>
              <a:rPr lang="en-GB" sz="1000" dirty="0">
                <a:solidFill>
                  <a:srgbClr val="FFC000"/>
                </a:solidFill>
              </a:rPr>
              <a:t>4T2R,4T4R</a:t>
            </a:r>
            <a:r>
              <a:rPr lang="en-GB" sz="1000" dirty="0" smtClean="0">
                <a:solidFill>
                  <a:srgbClr val="FFC000"/>
                </a:solidFill>
              </a:rPr>
              <a:t>: </a:t>
            </a:r>
            <a:r>
              <a:rPr lang="en-GB" sz="1000" strike="sngStrike" dirty="0" smtClean="0">
                <a:solidFill>
                  <a:srgbClr val="FFC000"/>
                </a:solidFill>
              </a:rPr>
              <a:t>[1.4</a:t>
            </a:r>
            <a:r>
              <a:rPr lang="en-GB" sz="1000" strike="sngStrike" dirty="0" smtClean="0">
                <a:solidFill>
                  <a:srgbClr val="FF0000"/>
                </a:solidFill>
              </a:rPr>
              <a:t>]</a:t>
            </a:r>
            <a:r>
              <a:rPr lang="en-GB" sz="1000" dirty="0" smtClean="0">
                <a:solidFill>
                  <a:srgbClr val="FF0000"/>
                </a:solidFill>
              </a:rPr>
              <a:t>[1.3]</a:t>
            </a:r>
            <a:endParaRPr lang="en-GB" sz="1000" strike="sngStrike" dirty="0">
              <a:solidFill>
                <a:srgbClr val="FF0000"/>
              </a:solidFill>
            </a:endParaRPr>
          </a:p>
          <a:p>
            <a:pPr lvl="1"/>
            <a:r>
              <a:rPr lang="en-GB" sz="1200" dirty="0" smtClean="0">
                <a:solidFill>
                  <a:srgbClr val="FFC000"/>
                </a:solidFill>
              </a:rPr>
              <a:t>FR2 TDD:</a:t>
            </a:r>
          </a:p>
          <a:p>
            <a:pPr lvl="2"/>
            <a:r>
              <a:rPr lang="en-GB" sz="1000" dirty="0" smtClean="0">
                <a:solidFill>
                  <a:srgbClr val="FFC000"/>
                </a:solidFill>
              </a:rPr>
              <a:t>2T2R: TBD</a:t>
            </a:r>
          </a:p>
          <a:p>
            <a:r>
              <a:rPr lang="en-GB" sz="1600" dirty="0" smtClean="0">
                <a:solidFill>
                  <a:srgbClr val="FFC000"/>
                </a:solidFill>
              </a:rPr>
              <a:t>MCS and Rank for FR2 2Tx PMI test case: </a:t>
            </a:r>
          </a:p>
          <a:p>
            <a:pPr lvl="1"/>
            <a:r>
              <a:rPr lang="en-GB" sz="1200" dirty="0" smtClean="0">
                <a:solidFill>
                  <a:srgbClr val="FFC000"/>
                </a:solidFill>
              </a:rPr>
              <a:t>MCS 13 and Rank1 </a:t>
            </a:r>
          </a:p>
          <a:p>
            <a:r>
              <a:rPr lang="en-GB" sz="1600" dirty="0" smtClean="0">
                <a:solidFill>
                  <a:srgbClr val="FFC000"/>
                </a:solidFill>
              </a:rPr>
              <a:t>Beam steering approach applied for 4Tx and 8Tx PMI test cases, the methodology can be refer to </a:t>
            </a:r>
            <a:r>
              <a:rPr lang="en-GB" sz="1600" dirty="0" smtClean="0">
                <a:solidFill>
                  <a:srgbClr val="FFC000"/>
                </a:solidFill>
              </a:rPr>
              <a:t>TS36.101 </a:t>
            </a:r>
            <a:r>
              <a:rPr lang="en-GB" sz="1600" dirty="0" smtClean="0">
                <a:solidFill>
                  <a:srgbClr val="FFC000"/>
                </a:solidFill>
              </a:rPr>
              <a:t>B.2.3A.4, update speed as k =1 for 15kHz and k=0.5 for 30kHz and </a:t>
            </a:r>
            <a:r>
              <a:rPr lang="en-GB" sz="1600" dirty="0">
                <a:solidFill>
                  <a:srgbClr val="FFC000"/>
                </a:solidFill>
              </a:rPr>
              <a:t>The step of phase </a:t>
            </a:r>
            <a:r>
              <a:rPr lang="en-GB" sz="1600" dirty="0" smtClean="0">
                <a:solidFill>
                  <a:srgbClr val="FFC000"/>
                </a:solidFill>
              </a:rPr>
              <a:t>variation as per rand per </a:t>
            </a:r>
            <a:r>
              <a:rPr lang="en-GB" sz="1600" dirty="0" err="1" smtClean="0">
                <a:solidFill>
                  <a:srgbClr val="FFC000"/>
                </a:solidFill>
              </a:rPr>
              <a:t>ms</a:t>
            </a:r>
            <a:endParaRPr lang="en-GB" sz="1600" dirty="0" smtClean="0">
              <a:solidFill>
                <a:srgbClr val="FFC000"/>
              </a:solidFill>
            </a:endParaRPr>
          </a:p>
          <a:p>
            <a:r>
              <a:rPr lang="en-US" sz="1600" dirty="0">
                <a:solidFill>
                  <a:srgbClr val="FFC000"/>
                </a:solidFill>
              </a:rPr>
              <a:t>Including these values into 38.101-4 with [] for FR1 </a:t>
            </a:r>
            <a:r>
              <a:rPr lang="en-US" sz="1600" dirty="0" smtClean="0">
                <a:solidFill>
                  <a:srgbClr val="FFC000"/>
                </a:solidFill>
              </a:rPr>
              <a:t>FDD and FR1 TDD </a:t>
            </a:r>
            <a:r>
              <a:rPr lang="en-US" sz="1600" dirty="0">
                <a:solidFill>
                  <a:srgbClr val="FFC000"/>
                </a:solidFill>
              </a:rPr>
              <a:t>, the requirements were introduced based on current results from companies; these requirements can be revised based on more results from companies</a:t>
            </a:r>
            <a:r>
              <a:rPr lang="en-US" sz="1600" dirty="0" smtClean="0">
                <a:solidFill>
                  <a:srgbClr val="FFC000"/>
                </a:solidFill>
              </a:rPr>
              <a:t>.</a:t>
            </a:r>
          </a:p>
          <a:p>
            <a:pPr marL="342900" lvl="1" indent="-342900">
              <a:buFont typeface="Arial" panose="020B0604020202020204" pitchFamily="34" charset="0"/>
              <a:buChar char="•"/>
            </a:pPr>
            <a:r>
              <a:rPr lang="en-US" sz="1200" dirty="0">
                <a:solidFill>
                  <a:srgbClr val="FFC000"/>
                </a:solidFill>
              </a:rPr>
              <a:t>D</a:t>
            </a:r>
            <a:r>
              <a:rPr lang="en-US" altLang="zh-CN" sz="1200" dirty="0">
                <a:solidFill>
                  <a:srgbClr val="FFC000"/>
                </a:solidFill>
              </a:rPr>
              <a:t>ecide </a:t>
            </a:r>
            <a:r>
              <a:rPr lang="en-GB" sz="1200" dirty="0">
                <a:solidFill>
                  <a:srgbClr val="FFC000"/>
                </a:solidFill>
              </a:rPr>
              <a:t>test </a:t>
            </a:r>
            <a:r>
              <a:rPr lang="en-US" altLang="zh-CN" sz="1200" dirty="0">
                <a:solidFill>
                  <a:srgbClr val="FFC000"/>
                </a:solidFill>
              </a:rPr>
              <a:t>points and </a:t>
            </a:r>
            <a:r>
              <a:rPr lang="en-GB" sz="1200" dirty="0">
                <a:solidFill>
                  <a:srgbClr val="FFC000"/>
                </a:solidFill>
              </a:rPr>
              <a:t>test requirements in RAN4#90 </a:t>
            </a:r>
            <a:r>
              <a:rPr lang="en-US" altLang="zh-CN" sz="1200" dirty="0">
                <a:solidFill>
                  <a:srgbClr val="FFC000"/>
                </a:solidFill>
              </a:rPr>
              <a:t>based on companies’ </a:t>
            </a:r>
            <a:r>
              <a:rPr lang="en-US" altLang="zh-CN" sz="1200" dirty="0" smtClean="0">
                <a:solidFill>
                  <a:srgbClr val="FFC000"/>
                </a:solidFill>
              </a:rPr>
              <a:t>results</a:t>
            </a:r>
            <a:endParaRPr lang="en-GB" sz="1600" dirty="0" smtClean="0">
              <a:solidFill>
                <a:srgbClr val="FFC000"/>
              </a:solidFill>
            </a:endParaRPr>
          </a:p>
          <a:p>
            <a:r>
              <a:rPr lang="en-GB" sz="1600" dirty="0" smtClean="0">
                <a:solidFill>
                  <a:srgbClr val="FFC000"/>
                </a:solidFill>
              </a:rPr>
              <a:t>MIMO correlation for FR2 2Tx PMI test case:</a:t>
            </a:r>
          </a:p>
          <a:p>
            <a:pPr lvl="1"/>
            <a:r>
              <a:rPr lang="en-GB" sz="1200" dirty="0" smtClean="0">
                <a:solidFill>
                  <a:srgbClr val="FFC000"/>
                </a:solidFill>
              </a:rPr>
              <a:t>Option 1: ULA Low</a:t>
            </a:r>
          </a:p>
          <a:p>
            <a:pPr lvl="1"/>
            <a:r>
              <a:rPr lang="en-GB" sz="1200" dirty="0" smtClean="0">
                <a:solidFill>
                  <a:srgbClr val="FFC000"/>
                </a:solidFill>
              </a:rPr>
              <a:t>Option 2: ULA medium </a:t>
            </a:r>
          </a:p>
          <a:p>
            <a:pPr marL="57150" indent="0" algn="just">
              <a:buNone/>
            </a:pPr>
            <a:endParaRPr lang="en-GB" sz="1800" dirty="0" smtClean="0"/>
          </a:p>
          <a:p>
            <a:pPr marL="0" indent="0" algn="just">
              <a:buNone/>
            </a:pPr>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42623672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RI test cases</a:t>
            </a:r>
            <a:endParaRPr lang="en-US" dirty="0"/>
          </a:p>
        </p:txBody>
      </p:sp>
      <p:sp>
        <p:nvSpPr>
          <p:cNvPr id="3" name="Content Placeholder 2"/>
          <p:cNvSpPr>
            <a:spLocks noGrp="1"/>
          </p:cNvSpPr>
          <p:nvPr>
            <p:ph idx="1"/>
          </p:nvPr>
        </p:nvSpPr>
        <p:spPr>
          <a:xfrm>
            <a:off x="381000" y="838200"/>
            <a:ext cx="8229600" cy="5867400"/>
          </a:xfrm>
        </p:spPr>
        <p:txBody>
          <a:bodyPr/>
          <a:lstStyle/>
          <a:p>
            <a:pPr algn="just"/>
            <a:r>
              <a:rPr lang="en-GB" sz="1000" dirty="0" smtClean="0"/>
              <a:t>Test metric: </a:t>
            </a:r>
          </a:p>
          <a:p>
            <a:pPr lvl="1" algn="just"/>
            <a:r>
              <a:rPr lang="en-GB" sz="1000" dirty="0" smtClean="0"/>
              <a:t>a)</a:t>
            </a:r>
            <a:r>
              <a:rPr lang="en-GB" sz="1000" dirty="0"/>
              <a:t> </a:t>
            </a:r>
            <a:r>
              <a:rPr lang="en-GB" sz="1000" dirty="0" smtClean="0"/>
              <a:t>The </a:t>
            </a:r>
            <a:r>
              <a:rPr lang="en-GB" sz="1000" dirty="0"/>
              <a:t>ratio of the throughput obtained when transmitting based on UE reported RI and that obtained when transmitting with fixed rank 1 shall be ≥ g</a:t>
            </a:r>
            <a:r>
              <a:rPr lang="en-GB" sz="1000" baseline="-25000" dirty="0"/>
              <a:t>1</a:t>
            </a:r>
            <a:r>
              <a:rPr lang="en-GB" sz="1000" dirty="0"/>
              <a:t>;</a:t>
            </a:r>
            <a:endParaRPr lang="en-US" sz="1000" dirty="0"/>
          </a:p>
          <a:p>
            <a:pPr lvl="1" algn="just"/>
            <a:r>
              <a:rPr lang="en-GB" sz="1000" dirty="0"/>
              <a:t>b) The ratio of the throughput obtained when transmitting based on UE reported RI and that obtained when transmitting with fixed rank 2 shall be ≥ g2;</a:t>
            </a:r>
          </a:p>
          <a:p>
            <a:r>
              <a:rPr lang="en-GB" sz="1200" dirty="0" smtClean="0"/>
              <a:t>Test requirements:</a:t>
            </a:r>
          </a:p>
          <a:p>
            <a:pPr lvl="1" algn="just"/>
            <a:r>
              <a:rPr lang="en-GB" sz="1000" dirty="0" smtClean="0"/>
              <a:t>FR1 FDD 2Rx : (Baseline))</a:t>
            </a:r>
          </a:p>
          <a:p>
            <a:pPr lvl="1" algn="just"/>
            <a:endParaRPr lang="en-GB" sz="1200" dirty="0"/>
          </a:p>
          <a:p>
            <a:pPr lvl="1" algn="just"/>
            <a:endParaRPr lang="en-GB" sz="1200" dirty="0" smtClean="0"/>
          </a:p>
          <a:p>
            <a:pPr lvl="1" algn="just"/>
            <a:endParaRPr lang="en-GB" sz="1200" dirty="0"/>
          </a:p>
          <a:p>
            <a:pPr marL="457200" lvl="1" indent="0" algn="just">
              <a:buNone/>
            </a:pPr>
            <a:endParaRPr lang="en-GB" sz="1200" dirty="0"/>
          </a:p>
          <a:p>
            <a:pPr marL="457200" lvl="1" indent="0" algn="just">
              <a:buNone/>
            </a:pPr>
            <a:endParaRPr lang="en-GB" sz="1200" dirty="0" smtClean="0"/>
          </a:p>
          <a:p>
            <a:pPr lvl="2" algn="just"/>
            <a:r>
              <a:rPr lang="en-GB" sz="1000" dirty="0">
                <a:solidFill>
                  <a:srgbClr val="FFC000"/>
                </a:solidFill>
              </a:rPr>
              <a:t>Other options not </a:t>
            </a:r>
            <a:r>
              <a:rPr lang="en-GB" sz="1000" dirty="0" smtClean="0">
                <a:solidFill>
                  <a:srgbClr val="FFC000"/>
                </a:solidFill>
              </a:rPr>
              <a:t>excluded</a:t>
            </a:r>
            <a:endParaRPr lang="en-GB" sz="1200" dirty="0"/>
          </a:p>
          <a:p>
            <a:pPr lvl="1" algn="just"/>
            <a:r>
              <a:rPr lang="en-GB" sz="1200" dirty="0" smtClean="0"/>
              <a:t>FR1 FDD 4Rx:</a:t>
            </a:r>
          </a:p>
          <a:p>
            <a:pPr lvl="2" algn="just"/>
            <a:r>
              <a:rPr lang="en-GB" sz="1000" dirty="0" smtClean="0"/>
              <a:t>TBD</a:t>
            </a:r>
          </a:p>
          <a:p>
            <a:pPr lvl="1" algn="just"/>
            <a:r>
              <a:rPr lang="en-GB" sz="1200" dirty="0" smtClean="0"/>
              <a:t>FR1 TDD 2Rx</a:t>
            </a:r>
            <a:r>
              <a:rPr lang="en-GB" sz="1200" dirty="0">
                <a:sym typeface="Wingdings" panose="05000000000000000000" pitchFamily="2" charset="2"/>
              </a:rPr>
              <a:t> </a:t>
            </a:r>
            <a:r>
              <a:rPr lang="en-GB" sz="1200" dirty="0" smtClean="0">
                <a:sym typeface="Wingdings" panose="05000000000000000000" pitchFamily="2" charset="2"/>
              </a:rPr>
              <a:t>: TBD</a:t>
            </a:r>
            <a:endParaRPr lang="en-GB" sz="1000" dirty="0" smtClean="0">
              <a:solidFill>
                <a:srgbClr val="FFC000"/>
              </a:solidFill>
            </a:endParaRPr>
          </a:p>
          <a:p>
            <a:pPr lvl="1" algn="just"/>
            <a:r>
              <a:rPr lang="en-GB" sz="1200" dirty="0" smtClean="0"/>
              <a:t>FR1 TDD </a:t>
            </a:r>
            <a:r>
              <a:rPr lang="en-GB" sz="1200" dirty="0"/>
              <a:t>4Rx:</a:t>
            </a:r>
          </a:p>
          <a:p>
            <a:pPr lvl="2" algn="just"/>
            <a:r>
              <a:rPr lang="en-GB" sz="1000" dirty="0"/>
              <a:t>TBD</a:t>
            </a:r>
          </a:p>
          <a:p>
            <a:pPr lvl="1" algn="just"/>
            <a:r>
              <a:rPr lang="en-GB" sz="1200" dirty="0" smtClean="0"/>
              <a:t>FR2 </a:t>
            </a:r>
            <a:r>
              <a:rPr lang="en-GB" sz="1200" dirty="0"/>
              <a:t>TDD </a:t>
            </a:r>
            <a:r>
              <a:rPr lang="en-GB" sz="1200" dirty="0" smtClean="0"/>
              <a:t>2Rx</a:t>
            </a:r>
            <a:r>
              <a:rPr lang="en-GB" sz="1200" dirty="0"/>
              <a:t>:</a:t>
            </a:r>
          </a:p>
          <a:p>
            <a:pPr lvl="2" algn="just"/>
            <a:r>
              <a:rPr lang="en-GB" sz="1000" dirty="0"/>
              <a:t>TBD</a:t>
            </a:r>
          </a:p>
          <a:p>
            <a:pPr marL="342900" lvl="1" indent="-342900" algn="just">
              <a:buFont typeface="Arial" panose="020B0604020202020204" pitchFamily="34" charset="0"/>
              <a:buChar char="•"/>
            </a:pPr>
            <a:r>
              <a:rPr lang="en-US" sz="1200" strike="sngStrike" dirty="0"/>
              <a:t>Including these values into 38.101-4 with [] for FR1 </a:t>
            </a:r>
            <a:r>
              <a:rPr lang="en-US" sz="1200" strike="sngStrike" dirty="0" smtClean="0"/>
              <a:t>FDD </a:t>
            </a:r>
            <a:r>
              <a:rPr lang="en-US" altLang="zh-CN" sz="1200" strike="sngStrike" dirty="0" smtClean="0"/>
              <a:t>and FR1 TDD</a:t>
            </a:r>
            <a:r>
              <a:rPr lang="en-US" sz="1200" strike="sngStrike" dirty="0" smtClean="0"/>
              <a:t> 2Rx </a:t>
            </a:r>
            <a:r>
              <a:rPr lang="en-US" sz="1200" strike="sngStrike" dirty="0"/>
              <a:t>test cases, companies are encouraged to bring more evaluation to further confirm above SNR points and requirements after Dec.  </a:t>
            </a:r>
          </a:p>
          <a:p>
            <a:pPr marL="342900" lvl="1" indent="-342900" algn="just">
              <a:buFont typeface="Arial" panose="020B0604020202020204" pitchFamily="34" charset="0"/>
              <a:buChar char="•"/>
            </a:pPr>
            <a:r>
              <a:rPr lang="en-US" altLang="zh-CN" sz="1200" strike="sngStrike" dirty="0" smtClean="0">
                <a:solidFill>
                  <a:srgbClr val="FFC000"/>
                </a:solidFill>
              </a:rPr>
              <a:t>For FR1 FDD 4Rx, FR1 TDD 4Rx and FR2 TDD 2Rx</a:t>
            </a:r>
            <a:r>
              <a:rPr lang="en-US" sz="1200" strike="sngStrike" dirty="0" smtClean="0">
                <a:solidFill>
                  <a:srgbClr val="FFC000"/>
                </a:solidFill>
              </a:rPr>
              <a:t>, </a:t>
            </a:r>
            <a:r>
              <a:rPr lang="en-US" sz="1200" dirty="0">
                <a:solidFill>
                  <a:srgbClr val="FFC000"/>
                </a:solidFill>
              </a:rPr>
              <a:t>D</a:t>
            </a:r>
            <a:r>
              <a:rPr lang="en-US" altLang="zh-CN" sz="1200" dirty="0" smtClean="0">
                <a:solidFill>
                  <a:srgbClr val="FFC000"/>
                </a:solidFill>
              </a:rPr>
              <a:t>ecide </a:t>
            </a:r>
            <a:r>
              <a:rPr lang="en-GB" sz="1200" dirty="0">
                <a:solidFill>
                  <a:srgbClr val="FFC000"/>
                </a:solidFill>
              </a:rPr>
              <a:t>test </a:t>
            </a:r>
            <a:r>
              <a:rPr lang="en-US" altLang="zh-CN" sz="1200" dirty="0">
                <a:solidFill>
                  <a:srgbClr val="FFC000"/>
                </a:solidFill>
              </a:rPr>
              <a:t>points and </a:t>
            </a:r>
            <a:r>
              <a:rPr lang="en-GB" sz="1200" dirty="0">
                <a:solidFill>
                  <a:srgbClr val="FFC000"/>
                </a:solidFill>
              </a:rPr>
              <a:t>test requirements in RAN4#90 </a:t>
            </a:r>
            <a:r>
              <a:rPr lang="en-US" altLang="zh-CN" sz="1200" dirty="0">
                <a:solidFill>
                  <a:srgbClr val="FFC000"/>
                </a:solidFill>
              </a:rPr>
              <a:t>based on companies’ results</a:t>
            </a:r>
            <a:endParaRPr lang="en-GB" sz="1200" dirty="0">
              <a:solidFill>
                <a:srgbClr val="FFC000"/>
              </a:solidFill>
            </a:endParaRPr>
          </a:p>
          <a:p>
            <a:pPr lvl="1" algn="just"/>
            <a:endParaRPr lang="en-GB" sz="12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dirty="0"/>
          </a:p>
        </p:txBody>
      </p:sp>
      <p:graphicFrame>
        <p:nvGraphicFramePr>
          <p:cNvPr id="6" name="Table 5"/>
          <p:cNvGraphicFramePr>
            <a:graphicFrameLocks noGrp="1"/>
          </p:cNvGraphicFramePr>
          <p:nvPr>
            <p:extLst>
              <p:ext uri="{D42A27DB-BD31-4B8C-83A1-F6EECF244321}">
                <p14:modId xmlns:p14="http://schemas.microsoft.com/office/powerpoint/2010/main" val="2893494246"/>
              </p:ext>
            </p:extLst>
          </p:nvPr>
        </p:nvGraphicFramePr>
        <p:xfrm>
          <a:off x="1295400" y="2286001"/>
          <a:ext cx="6400800" cy="777863"/>
        </p:xfrm>
        <a:graphic>
          <a:graphicData uri="http://schemas.openxmlformats.org/drawingml/2006/table">
            <a:tbl>
              <a:tblPr firstRow="1" firstCol="1" bandRow="1">
                <a:tableStyleId>{3B4B98B0-60AC-42C2-AFA5-B58CD77FA1E5}</a:tableStyleId>
              </a:tblPr>
              <a:tblGrid>
                <a:gridCol w="914400"/>
                <a:gridCol w="914400"/>
                <a:gridCol w="914400"/>
                <a:gridCol w="914400"/>
                <a:gridCol w="914400"/>
                <a:gridCol w="914400"/>
                <a:gridCol w="914400"/>
              </a:tblGrid>
              <a:tr h="385948">
                <a:tc>
                  <a:txBody>
                    <a:bodyPr/>
                    <a:lstStyle/>
                    <a:p>
                      <a:pPr hangingPunct="0">
                        <a:lnSpc>
                          <a:spcPts val="1530"/>
                        </a:lnSpc>
                        <a:spcAft>
                          <a:spcPts val="900"/>
                        </a:spcAft>
                      </a:pPr>
                      <a:r>
                        <a:rPr lang="en-US" sz="800" kern="1200" dirty="0">
                          <a:effectLst/>
                        </a:rPr>
                        <a:t>Test Number </a:t>
                      </a:r>
                      <a:endParaRPr lang="en-US" sz="800" dirty="0">
                        <a:effectLst/>
                        <a:latin typeface="Times New Roman"/>
                        <a:ea typeface="宋体"/>
                      </a:endParaRPr>
                    </a:p>
                  </a:txBody>
                  <a:tcPr marL="68580" marR="68580" marT="0" marB="0"/>
                </a:tc>
                <a:tc gridSpan="2">
                  <a:txBody>
                    <a:bodyPr/>
                    <a:lstStyle/>
                    <a:p>
                      <a:pPr hangingPunct="0">
                        <a:lnSpc>
                          <a:spcPts val="1530"/>
                        </a:lnSpc>
                        <a:spcAft>
                          <a:spcPts val="900"/>
                        </a:spcAft>
                      </a:pPr>
                      <a:r>
                        <a:rPr lang="en-US" sz="800" kern="1200" dirty="0">
                          <a:effectLst/>
                        </a:rPr>
                        <a:t>Test 1 (2X2)   ULA Low</a:t>
                      </a:r>
                      <a:endParaRPr lang="en-US" sz="800" dirty="0">
                        <a:effectLst/>
                        <a:latin typeface="Times New Roman"/>
                        <a:ea typeface="宋体"/>
                      </a:endParaRPr>
                    </a:p>
                  </a:txBody>
                  <a:tcPr marL="68580" marR="68580" marT="0" marB="0"/>
                </a:tc>
                <a:tc hMerge="1">
                  <a:txBody>
                    <a:bodyPr/>
                    <a:lstStyle/>
                    <a:p>
                      <a:endParaRPr lang="en-US"/>
                    </a:p>
                  </a:txBody>
                  <a:tcPr/>
                </a:tc>
                <a:tc gridSpan="2">
                  <a:txBody>
                    <a:bodyPr/>
                    <a:lstStyle/>
                    <a:p>
                      <a:pPr hangingPunct="0">
                        <a:lnSpc>
                          <a:spcPts val="1530"/>
                        </a:lnSpc>
                        <a:spcAft>
                          <a:spcPts val="900"/>
                        </a:spcAft>
                      </a:pPr>
                      <a:r>
                        <a:rPr lang="en-US" sz="800" kern="1200">
                          <a:effectLst/>
                        </a:rPr>
                        <a:t>Test 2 (2X2)   ULA Low</a:t>
                      </a:r>
                      <a:endParaRPr lang="en-US" sz="800">
                        <a:effectLst/>
                        <a:latin typeface="Times New Roman"/>
                        <a:ea typeface="宋体"/>
                      </a:endParaRPr>
                    </a:p>
                  </a:txBody>
                  <a:tcPr marL="68580" marR="68580" marT="0" marB="0"/>
                </a:tc>
                <a:tc hMerge="1">
                  <a:txBody>
                    <a:bodyPr/>
                    <a:lstStyle/>
                    <a:p>
                      <a:endParaRPr lang="en-US"/>
                    </a:p>
                  </a:txBody>
                  <a:tcPr/>
                </a:tc>
                <a:tc gridSpan="2">
                  <a:txBody>
                    <a:bodyPr/>
                    <a:lstStyle/>
                    <a:p>
                      <a:pPr hangingPunct="0">
                        <a:spcAft>
                          <a:spcPts val="900"/>
                        </a:spcAft>
                      </a:pPr>
                      <a:r>
                        <a:rPr lang="en-US" sz="800" kern="1200" dirty="0">
                          <a:effectLst/>
                        </a:rPr>
                        <a:t>Test 3 (2X2)  ULA High for FR1</a:t>
                      </a:r>
                      <a:endParaRPr lang="en-US" sz="800" dirty="0">
                        <a:effectLst/>
                      </a:endParaRPr>
                    </a:p>
                    <a:p>
                      <a:pPr hangingPunct="0">
                        <a:spcAft>
                          <a:spcPts val="900"/>
                        </a:spcAft>
                      </a:pPr>
                      <a:r>
                        <a:rPr lang="en-US" sz="800" dirty="0">
                          <a:effectLst/>
                        </a:rPr>
                        <a:t> </a:t>
                      </a:r>
                      <a:endParaRPr lang="en-US" sz="800" dirty="0">
                        <a:effectLst/>
                        <a:latin typeface="Times New Roman"/>
                        <a:ea typeface="宋体"/>
                      </a:endParaRPr>
                    </a:p>
                  </a:txBody>
                  <a:tcPr marL="68580" marR="68580" marT="0" marB="0"/>
                </a:tc>
                <a:tc hMerge="1">
                  <a:txBody>
                    <a:bodyPr/>
                    <a:lstStyle/>
                    <a:p>
                      <a:endParaRPr lang="en-US"/>
                    </a:p>
                  </a:txBody>
                  <a:tcPr/>
                </a:tc>
              </a:tr>
              <a:tr h="201415">
                <a:tc>
                  <a:txBody>
                    <a:bodyPr/>
                    <a:lstStyle/>
                    <a:p>
                      <a:endParaRPr lang="en-US" sz="1000">
                        <a:effectLst/>
                        <a:latin typeface="CG Times (WN)"/>
                      </a:endParaRPr>
                    </a:p>
                  </a:txBody>
                  <a:tcPr marL="68580" marR="68580" marT="0" marB="0"/>
                </a:tc>
                <a:tc>
                  <a:txBody>
                    <a:bodyPr/>
                    <a:lstStyle/>
                    <a:p>
                      <a:pPr hangingPunct="0">
                        <a:spcAft>
                          <a:spcPts val="900"/>
                        </a:spcAft>
                      </a:pPr>
                      <a:r>
                        <a:rPr lang="en-US" sz="800" kern="1200">
                          <a:effectLst/>
                        </a:rPr>
                        <a:t>SNR </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Gamma 2 </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SNR </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Gamma 1</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SNR </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Gamma 1</a:t>
                      </a:r>
                      <a:endParaRPr lang="en-US" sz="1000">
                        <a:effectLst/>
                        <a:latin typeface="Times New Roman"/>
                        <a:ea typeface="宋体"/>
                      </a:endParaRPr>
                    </a:p>
                  </a:txBody>
                  <a:tcPr marL="68580" marR="68580" marT="0" marB="0"/>
                </a:tc>
              </a:tr>
              <a:tr h="174637">
                <a:tc>
                  <a:txBody>
                    <a:bodyPr/>
                    <a:lstStyle/>
                    <a:p>
                      <a:pPr algn="ctr">
                        <a:spcAft>
                          <a:spcPts val="900"/>
                        </a:spcAft>
                      </a:pP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rPr>
                        <a:t>[0 dB]</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rPr>
                        <a:t>[1.0]</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latin typeface="+mn-lt"/>
                          <a:ea typeface="+mn-ea"/>
                        </a:rPr>
                        <a:t>TBD</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latin typeface="+mn-lt"/>
                          <a:ea typeface="+mn-ea"/>
                        </a:rPr>
                        <a:t>TBD</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latin typeface="+mn-lt"/>
                          <a:ea typeface="+mn-ea"/>
                        </a:rPr>
                        <a:t>TBD</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latin typeface="+mn-lt"/>
                          <a:ea typeface="+mn-ea"/>
                        </a:rPr>
                        <a:t>TBD</a:t>
                      </a:r>
                      <a:endParaRPr lang="en-US" sz="10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24768092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0F65EB-5730-43A8-9AFA-15BFC5DC8F7F}">
  <ds:schemaRefs>
    <ds:schemaRef ds:uri="http://purl.org/dc/terms/"/>
    <ds:schemaRef ds:uri="17c5c574-4f42-45b3-8a7f-77d8e859d074"/>
    <ds:schemaRef ds:uri="http://purl.org/dc/elements/1.1/"/>
    <ds:schemaRef ds:uri="http://schemas.microsoft.com/office/2006/documentManagement/types"/>
    <ds:schemaRef ds:uri="http://purl.org/dc/dcmitype/"/>
    <ds:schemaRef ds:uri="66EEDB98-F073-460B-B9B0-9643F9FE785E"/>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20707</TotalTime>
  <Words>1374</Words>
  <Application>Microsoft Office PowerPoint</Application>
  <PresentationFormat>On-screen Show (4:3)</PresentationFormat>
  <Paragraphs>257</Paragraphs>
  <Slides>9</Slides>
  <Notes>7</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Way forward on NR UE CSI requirements</vt:lpstr>
      <vt:lpstr>Previous  agreed test cases list (Background information)</vt:lpstr>
      <vt:lpstr>Test Set-up (1/2)</vt:lpstr>
      <vt:lpstr>Test Set-up (2/2)</vt:lpstr>
      <vt:lpstr>Static CQI test cases</vt:lpstr>
      <vt:lpstr>Wideband fading CQI test cases</vt:lpstr>
      <vt:lpstr>Sub-band CQI Test cases</vt:lpstr>
      <vt:lpstr>PMI test cases</vt:lpstr>
      <vt:lpstr>RI test cases</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xutao zhou</cp:lastModifiedBy>
  <cp:revision>1181</cp:revision>
  <dcterms:created xsi:type="dcterms:W3CDTF">2013-05-13T16:02:00Z</dcterms:created>
  <dcterms:modified xsi:type="dcterms:W3CDTF">2018-11-15T05:14:15Z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2018-04-18 08:29:31Z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CTPClassification">
    <vt:lpwstr>CTP_NT</vt:lpwstr>
  </property>
  <property fmtid="{D5CDD505-2E9C-101B-9397-08002B2CF9AE}" pid="16" name="NSCPROP_SA">
    <vt:lpwstr>C:\Users\Administrator\AppData\Local\Microsoft\Windows\Temporary Internet Files\Content.Outlook\97FP63XK\R4-18xxxxx - WF on NR UE PDSCH Demod v1.pptx</vt:lpwstr>
  </property>
  <property fmtid="{D5CDD505-2E9C-101B-9397-08002B2CF9AE}" pid="17" name="_readonly">
    <vt:lpwstr/>
  </property>
  <property fmtid="{D5CDD505-2E9C-101B-9397-08002B2CF9AE}" pid="18" name="_change">
    <vt:lpwstr/>
  </property>
  <property fmtid="{D5CDD505-2E9C-101B-9397-08002B2CF9AE}" pid="19" name="_full-control">
    <vt:lpwstr/>
  </property>
  <property fmtid="{D5CDD505-2E9C-101B-9397-08002B2CF9AE}" pid="20" name="sflag">
    <vt:lpwstr>1534999171</vt:lpwstr>
  </property>
</Properties>
</file>