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9"/>
  </p:notesMasterIdLst>
  <p:sldIdLst>
    <p:sldId id="256" r:id="rId2"/>
    <p:sldId id="328" r:id="rId3"/>
    <p:sldId id="329" r:id="rId4"/>
    <p:sldId id="330" r:id="rId5"/>
    <p:sldId id="331" r:id="rId6"/>
    <p:sldId id="319" r:id="rId7"/>
    <p:sldId id="33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/>
  </p:cmAuthor>
  <p:cmAuthor id="2" name="Liuyifan (Yifan)" initials="L(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3" autoAdjust="0"/>
    <p:restoredTop sz="92755"/>
  </p:normalViewPr>
  <p:slideViewPr>
    <p:cSldViewPr>
      <p:cViewPr varScale="1">
        <p:scale>
          <a:sx n="45" d="100"/>
          <a:sy n="4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7713CA04-0E21-418A-858F-7D28CE3B9E6A}"/>
    <pc:docChg chg="custSel modSld">
      <pc:chgData name="Kazuyoshi Uesaka" userId="aeaeab76-c689-4b76-9153-89f795eadfdb" providerId="ADAL" clId="{7713CA04-0E21-418A-858F-7D28CE3B9E6A}" dt="2018-11-14T20:52:47.566" v="306" actId="207"/>
      <pc:docMkLst>
        <pc:docMk/>
      </pc:docMkLst>
      <pc:sldChg chg="modSp">
        <pc:chgData name="Kazuyoshi Uesaka" userId="aeaeab76-c689-4b76-9153-89f795eadfdb" providerId="ADAL" clId="{7713CA04-0E21-418A-858F-7D28CE3B9E6A}" dt="2018-11-14T20:50:22.612" v="214" actId="207"/>
        <pc:sldMkLst>
          <pc:docMk/>
          <pc:sldMk cId="2150570706" sldId="330"/>
        </pc:sldMkLst>
        <pc:spChg chg="mod">
          <ac:chgData name="Kazuyoshi Uesaka" userId="aeaeab76-c689-4b76-9153-89f795eadfdb" providerId="ADAL" clId="{7713CA04-0E21-418A-858F-7D28CE3B9E6A}" dt="2018-11-14T20:50:22.612" v="214" actId="207"/>
          <ac:spMkLst>
            <pc:docMk/>
            <pc:sldMk cId="2150570706" sldId="330"/>
            <ac:spMk id="3" creationId="{00000000-0000-0000-0000-000000000000}"/>
          </ac:spMkLst>
        </pc:spChg>
      </pc:sldChg>
      <pc:sldChg chg="modSp">
        <pc:chgData name="Kazuyoshi Uesaka" userId="aeaeab76-c689-4b76-9153-89f795eadfdb" providerId="ADAL" clId="{7713CA04-0E21-418A-858F-7D28CE3B9E6A}" dt="2018-11-14T20:52:47.566" v="306" actId="207"/>
        <pc:sldMkLst>
          <pc:docMk/>
          <pc:sldMk cId="1760675071" sldId="332"/>
        </pc:sldMkLst>
        <pc:spChg chg="mod">
          <ac:chgData name="Kazuyoshi Uesaka" userId="aeaeab76-c689-4b76-9153-89f795eadfdb" providerId="ADAL" clId="{7713CA04-0E21-418A-858F-7D28CE3B9E6A}" dt="2018-11-14T20:51:03.072" v="215" actId="400"/>
          <ac:spMkLst>
            <pc:docMk/>
            <pc:sldMk cId="1760675071" sldId="332"/>
            <ac:spMk id="5" creationId="{39647FDA-12A7-41FA-B63D-EB6FB763EE0B}"/>
          </ac:spMkLst>
        </pc:spChg>
        <pc:graphicFrameChg chg="modGraphic">
          <ac:chgData name="Kazuyoshi Uesaka" userId="aeaeab76-c689-4b76-9153-89f795eadfdb" providerId="ADAL" clId="{7713CA04-0E21-418A-858F-7D28CE3B9E6A}" dt="2018-11-14T20:52:47.566" v="306" actId="207"/>
          <ac:graphicFrameMkLst>
            <pc:docMk/>
            <pc:sldMk cId="1760675071" sldId="332"/>
            <ac:graphicFrameMk id="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11/15/2018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NR PBCH demodulation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>
              <a:buNone/>
            </a:pPr>
            <a:r>
              <a:rPr lang="en-US" altLang="zh-CN" sz="2000" b="1" dirty="0"/>
              <a:t>3GPP TSG-RAN WG4 Meeting #89				R4-</a:t>
            </a:r>
            <a:r>
              <a:rPr lang="en-US" altLang="zh-CN" sz="2000" b="1" dirty="0" smtClean="0"/>
              <a:t>1816391</a:t>
            </a:r>
            <a:endParaRPr lang="zh-CN" altLang="zh-CN" sz="2000" dirty="0"/>
          </a:p>
          <a:p>
            <a:pPr>
              <a:buNone/>
            </a:pPr>
            <a:r>
              <a:rPr lang="en-US" altLang="zh-CN" sz="2000" b="1" dirty="0"/>
              <a:t>Spokane, WA, USA, 12th – 16th Nov 2018</a:t>
            </a:r>
          </a:p>
          <a:p>
            <a:pPr>
              <a:buNone/>
            </a:pPr>
            <a:r>
              <a:rPr lang="en-US" altLang="zh-CN" sz="2000" b="1" dirty="0"/>
              <a:t>Agenda: 7.13.1.3.2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2800" dirty="0"/>
              <a:t> A</a:t>
            </a:r>
            <a:r>
              <a:rPr lang="en-US" altLang="zh-CN" sz="2800" dirty="0"/>
              <a:t>greed</a:t>
            </a:r>
            <a:r>
              <a:rPr lang="zh-CN" altLang="en-US" sz="2800" dirty="0"/>
              <a:t> </a:t>
            </a:r>
            <a:r>
              <a:rPr lang="en-US" altLang="zh-CN" sz="2800" dirty="0"/>
              <a:t>way</a:t>
            </a:r>
            <a:r>
              <a:rPr lang="zh-CN" altLang="en-US" sz="2800" dirty="0"/>
              <a:t> </a:t>
            </a:r>
            <a:r>
              <a:rPr lang="en-US" altLang="zh-CN" sz="2800" dirty="0"/>
              <a:t>forward</a:t>
            </a:r>
            <a:r>
              <a:rPr lang="zh-CN" altLang="en-US" sz="2800" dirty="0"/>
              <a:t> </a:t>
            </a:r>
            <a:r>
              <a:rPr lang="en-US" altLang="zh-CN" sz="2800" dirty="0"/>
              <a:t>in</a:t>
            </a:r>
            <a:r>
              <a:rPr lang="zh-CN" altLang="en-US" sz="2800" dirty="0"/>
              <a:t> </a:t>
            </a:r>
            <a:r>
              <a:rPr lang="en-US" altLang="zh-CN" sz="2800" dirty="0"/>
              <a:t>RAN4#88bis:</a:t>
            </a:r>
            <a:r>
              <a:rPr lang="zh-CN" altLang="en-US" sz="2800" dirty="0"/>
              <a:t> </a:t>
            </a:r>
            <a:endParaRPr lang="en-US" altLang="zh-CN" sz="2800" dirty="0"/>
          </a:p>
          <a:p>
            <a:pPr lvl="1"/>
            <a:r>
              <a:rPr lang="en-US" altLang="sv-SE" sz="2400" dirty="0"/>
              <a:t>R4-1814240 </a:t>
            </a:r>
            <a:r>
              <a:rPr lang="en-US" altLang="zh-CN" sz="2400" dirty="0">
                <a:solidFill>
                  <a:prstClr val="black"/>
                </a:solidFill>
                <a:cs typeface="+mj-cs"/>
              </a:rPr>
              <a:t>Way forward on NR PBCH demodulation requirements</a:t>
            </a:r>
            <a:endParaRPr lang="en-US" altLang="sv-SE" sz="2400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508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kumimoji="1" lang="en-US" altLang="zh-CN" sz="2800" dirty="0"/>
              <a:t>Issue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1: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Necessity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of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4Rx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PBCH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test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cases</a:t>
            </a:r>
          </a:p>
          <a:p>
            <a:pPr lvl="1"/>
            <a:r>
              <a:rPr kumimoji="1" lang="en-US" altLang="zh-CN" sz="2400" dirty="0"/>
              <a:t>Option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1: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introducing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4Rx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cases</a:t>
            </a:r>
          </a:p>
          <a:p>
            <a:pPr lvl="1"/>
            <a:r>
              <a:rPr kumimoji="1" lang="en-US" altLang="zh-CN" sz="2400" dirty="0"/>
              <a:t>Option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not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introducing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4Rx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cases</a:t>
            </a:r>
          </a:p>
          <a:p>
            <a:r>
              <a:rPr kumimoji="1" lang="en-US" altLang="zh-CN" sz="2800" dirty="0">
                <a:solidFill>
                  <a:srgbClr val="FF0000"/>
                </a:solidFill>
              </a:rPr>
              <a:t>Proposal</a:t>
            </a:r>
            <a:r>
              <a:rPr kumimoji="1" lang="en-US" altLang="zh-CN" sz="2800" dirty="0" smtClean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Further discuss </a:t>
            </a:r>
            <a:r>
              <a:rPr lang="en-US" altLang="zh-CN" sz="2400" dirty="0">
                <a:solidFill>
                  <a:srgbClr val="FF0000"/>
                </a:solidFill>
              </a:rPr>
              <a:t>w</a:t>
            </a:r>
            <a:r>
              <a:rPr lang="en-US" altLang="zh-CN" sz="2400" dirty="0" smtClean="0">
                <a:solidFill>
                  <a:srgbClr val="FF0000"/>
                </a:solidFill>
              </a:rPr>
              <a:t>hether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to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introduce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4Rx PBCH test cases after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collecting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results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from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more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companies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in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next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meeting</a:t>
            </a:r>
            <a:endParaRPr lang="en-US" altLang="zh-CN" sz="2400" dirty="0" smtClean="0">
              <a:solidFill>
                <a:srgbClr val="7030A0"/>
              </a:solidFill>
            </a:endParaRP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If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4Rx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PBCH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requirements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is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introduced,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2"/>
            <a:r>
              <a:rPr lang="en-US" altLang="zh-CN" sz="1800" dirty="0">
                <a:solidFill>
                  <a:srgbClr val="FF0000"/>
                </a:solidFill>
              </a:rPr>
              <a:t>whether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apply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4Rx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PBCH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requirements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is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up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UE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declaration</a:t>
            </a:r>
          </a:p>
          <a:p>
            <a:pPr lvl="2"/>
            <a:r>
              <a:rPr lang="en-US" altLang="zh-CN" sz="1800" dirty="0">
                <a:solidFill>
                  <a:srgbClr val="FF0000"/>
                </a:solidFill>
              </a:rPr>
              <a:t>Note the PBCH demodulation requirements do not need to be tested in RAN5 as same as LTE PBCH demodulation requirements. (i.e. no conformance requirements</a:t>
            </a:r>
            <a:r>
              <a:rPr lang="en-US" altLang="zh-CN" sz="1800" dirty="0" smtClean="0">
                <a:solidFill>
                  <a:srgbClr val="FF0000"/>
                </a:solidFill>
              </a:rPr>
              <a:t>)</a:t>
            </a:r>
            <a:endParaRPr kumimoji="1" lang="en-US" altLang="zh-CN" sz="32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84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Issue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UE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assumption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DMRS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SSB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index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acquisition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demodulation</a:t>
            </a:r>
          </a:p>
          <a:p>
            <a:pPr lvl="1"/>
            <a:r>
              <a:rPr lang="en-GB" altLang="zh-CN" sz="2000" dirty="0"/>
              <a:t>Option 1: Derive requirements assuming without  knowledge of  SSB  index</a:t>
            </a:r>
          </a:p>
          <a:p>
            <a:pPr lvl="1"/>
            <a:r>
              <a:rPr lang="en-GB" altLang="zh-CN" sz="2000" dirty="0"/>
              <a:t>Option 2: Derive two kinds of requirements with and without knowledge of SSB index  </a:t>
            </a:r>
            <a:endParaRPr lang="zh-CN" altLang="zh-CN" sz="2000" dirty="0"/>
          </a:p>
          <a:p>
            <a:r>
              <a:rPr kumimoji="1" lang="en-US" altLang="zh-CN" sz="2400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GB" altLang="zh-CN" sz="2000" dirty="0">
                <a:solidFill>
                  <a:srgbClr val="FF0000"/>
                </a:solidFill>
              </a:rPr>
              <a:t>Introduce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PBCH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requirements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assuming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without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knowledge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of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SSB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index. </a:t>
            </a:r>
          </a:p>
          <a:p>
            <a:pPr lvl="2"/>
            <a:r>
              <a:rPr lang="en-US" altLang="zh-CN" sz="1600" dirty="0">
                <a:solidFill>
                  <a:schemeClr val="tx2"/>
                </a:solidFill>
              </a:rPr>
              <a:t>PBCH requirements  is derived with the combination of SSB index detection probability and MIB decoding probability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Whether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to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introduce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requirements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with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knowledge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of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SSB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index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will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be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further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discussed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after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collecting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results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from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more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companies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next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meeting</a:t>
            </a:r>
            <a:endParaRPr lang="en-GB" altLang="zh-C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57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Companies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encouraged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provide</a:t>
            </a:r>
            <a:r>
              <a:rPr kumimoji="1" lang="zh-CN" altLang="en-US" dirty="0"/>
              <a:t> </a:t>
            </a:r>
            <a:r>
              <a:rPr kumimoji="1" lang="en-US" altLang="zh-CN" dirty="0"/>
              <a:t>simulation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results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impairment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results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next</a:t>
            </a:r>
            <a:r>
              <a:rPr kumimoji="1" lang="zh-CN" altLang="en-US" dirty="0"/>
              <a:t> </a:t>
            </a:r>
            <a:r>
              <a:rPr kumimoji="1" lang="en-US" altLang="zh-CN" dirty="0"/>
              <a:t>meeting.</a:t>
            </a:r>
          </a:p>
          <a:p>
            <a:r>
              <a:rPr kumimoji="1" lang="en-US" altLang="zh-CN" dirty="0"/>
              <a:t>Define</a:t>
            </a:r>
            <a:r>
              <a:rPr kumimoji="1" lang="zh-CN" altLang="en-US" dirty="0"/>
              <a:t> </a:t>
            </a:r>
            <a:r>
              <a:rPr kumimoji="1" lang="en-US" altLang="zh-CN" dirty="0"/>
              <a:t>SNR</a:t>
            </a:r>
            <a:r>
              <a:rPr kumimoji="1" lang="zh-CN" altLang="en-US" dirty="0"/>
              <a:t> </a:t>
            </a:r>
            <a:r>
              <a:rPr kumimoji="1" lang="en-US" altLang="zh-CN" dirty="0"/>
              <a:t>requirements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based on average of impairment plus extra margin for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agreed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in next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meeting. For extra margin value, </a:t>
            </a:r>
          </a:p>
          <a:p>
            <a:pPr lvl="1"/>
            <a:r>
              <a:rPr kumimoji="1" lang="en-US" altLang="zh-CN" dirty="0" smtClean="0"/>
              <a:t>If the span is &lt;= 2dB, margin </a:t>
            </a:r>
            <a:r>
              <a:rPr kumimoji="1" lang="en-US" altLang="zh-CN" smtClean="0"/>
              <a:t>is 0dB</a:t>
            </a:r>
            <a:endParaRPr kumimoji="1" lang="en-US" altLang="zh-CN" dirty="0" smtClean="0"/>
          </a:p>
          <a:p>
            <a:pPr lvl="1"/>
            <a:r>
              <a:rPr kumimoji="1" lang="en-US" altLang="zh-CN" dirty="0" smtClean="0"/>
              <a:t>If the span is &gt; 2dB, the margin can be discussed case by case. </a:t>
            </a: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4350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3600" dirty="0"/>
              <a:t>Simulation assumptions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67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CP</a:t>
                      </a:r>
                      <a:r>
                        <a:rPr lang="en-US" altLang="zh-CN" sz="1600" baseline="0" dirty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Number</a:t>
                      </a:r>
                      <a:r>
                        <a:rPr lang="en-US" altLang="zh-CN" sz="1600" baseline="0" dirty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SS/PBCH</a:t>
                      </a:r>
                      <a:r>
                        <a:rPr lang="en-US" altLang="zh-CN" sz="1600" baseline="0" dirty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PBCH payload size (including</a:t>
                      </a:r>
                      <a:r>
                        <a:rPr lang="en-US" altLang="zh-CN" sz="1600" baseline="0" dirty="0"/>
                        <a:t> 24 bits CRC and 8 bits of SS/PBCH location information</a:t>
                      </a:r>
                      <a:r>
                        <a:rPr lang="en-US" altLang="zh-CN" sz="1600" dirty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Recei</a:t>
                      </a:r>
                      <a:r>
                        <a:rPr lang="en-US" altLang="zh-CN" sz="1600" baseline="0" dirty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PBCH demodulation requirements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simulation assumptions in Table 2 are subject to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simulation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alignment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3600" dirty="0"/>
              <a:t>Simulation</a:t>
            </a:r>
            <a:r>
              <a:rPr lang="zh-CN" altLang="en-US" sz="3600" dirty="0"/>
              <a:t> </a:t>
            </a:r>
            <a:r>
              <a:rPr lang="en-US" altLang="zh-CN" sz="3600" dirty="0"/>
              <a:t>assumption</a:t>
            </a:r>
            <a:endParaRPr lang="en-US" altLang="sv-SE" sz="3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377467"/>
              </p:ext>
            </p:extLst>
          </p:nvPr>
        </p:nvGraphicFramePr>
        <p:xfrm>
          <a:off x="518367" y="1412776"/>
          <a:ext cx="820891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96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01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01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</a:t>
                      </a:r>
                      <a:r>
                        <a:rPr lang="en-US" altLang="zh-CN" sz="1600" baseline="0" dirty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Frequency</a:t>
                      </a:r>
                      <a:r>
                        <a:rPr lang="en-US" altLang="zh-CN" sz="1600" baseline="0" dirty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Channel</a:t>
                      </a:r>
                      <a:r>
                        <a:rPr lang="en-US" altLang="zh-CN" sz="1600" baseline="0" dirty="0"/>
                        <a:t> 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 Block</a:t>
                      </a:r>
                      <a:r>
                        <a:rPr lang="en-US" altLang="zh-CN" sz="1600" baseline="0" dirty="0"/>
                        <a:t> pattern</a:t>
                      </a:r>
                    </a:p>
                    <a:p>
                      <a:r>
                        <a:rPr lang="en-US" altLang="zh-CN" sz="1600" baseline="0" dirty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Propagation</a:t>
                      </a:r>
                      <a:r>
                        <a:rPr lang="en-US" altLang="zh-CN" sz="1600" baseline="0" dirty="0"/>
                        <a:t> channel</a:t>
                      </a:r>
                    </a:p>
                    <a:p>
                      <a:r>
                        <a:rPr lang="en-US" altLang="zh-CN" sz="1600" strike="sngStrike" baseline="0" dirty="0"/>
                        <a:t>(Note</a:t>
                      </a:r>
                      <a:r>
                        <a:rPr lang="en-US" altLang="zh-CN" sz="1600" strike="sngStrike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2</a:t>
                      </a:r>
                      <a:r>
                        <a:rPr lang="en-US" altLang="zh-CN" sz="1600" strike="sngStrike" baseline="0" dirty="0"/>
                        <a:t>)</a:t>
                      </a:r>
                      <a:endParaRPr lang="zh-CN" altLang="en-US" sz="1600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TDLC300-100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TDLA30-10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TDLA30-300</a:t>
                      </a:r>
                      <a:endParaRPr lang="en-US" altLang="zh-CN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TDLA30-75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zh-CN" sz="1600" dirty="0"/>
                        <a:t>Assumption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on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DMRS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SSB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index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acquisition</a:t>
                      </a:r>
                      <a:r>
                        <a:rPr kumimoji="1" lang="zh-CN" altLang="en-US" sz="1600" dirty="0"/>
                        <a:t> </a:t>
                      </a:r>
                      <a:endParaRPr lang="zh-CN" altLang="en-US" sz="16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altLang="zh-CN" sz="1600" dirty="0"/>
                        <a:t>a: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>
                          <a:effectLst/>
                        </a:rPr>
                        <a:t>SS/PBCH block index is known</a:t>
                      </a:r>
                    </a:p>
                    <a:p>
                      <a:r>
                        <a:rPr lang="en-US" altLang="zh-CN" sz="1600" dirty="0"/>
                        <a:t>b: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>
                          <a:effectLst/>
                        </a:rPr>
                        <a:t>SS/PBCH block index is not known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39647FDA-12A7-41FA-B63D-EB6FB763EE0B}"/>
              </a:ext>
            </a:extLst>
          </p:cNvPr>
          <p:cNvSpPr txBox="1"/>
          <p:nvPr/>
        </p:nvSpPr>
        <p:spPr>
          <a:xfrm>
            <a:off x="539552" y="5805264"/>
            <a:ext cx="77403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Note 1: Depending on the operating band. Refers to TS38.101-1 Table 5.4.3.3-1 for which band uses which pattern</a:t>
            </a:r>
          </a:p>
          <a:p>
            <a:r>
              <a:rPr lang="en-US" altLang="zh-CN" sz="1500" strike="sngStrike" dirty="0"/>
              <a:t>Note </a:t>
            </a:r>
            <a:r>
              <a:rPr lang="en-US" altLang="zh-CN" sz="1500" strike="sngStrike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1500" strike="sngStrike" dirty="0"/>
              <a:t>: Use PDP specified in TS38.901</a:t>
            </a:r>
            <a:r>
              <a:rPr lang="en-US" sz="1500" strike="sngStrik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067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45367</TotalTime>
  <Words>492</Words>
  <Application>Microsoft Office PowerPoint</Application>
  <PresentationFormat>On-screen Show (4:3)</PresentationFormat>
  <Paragraphs>107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Way forward on NR PBCH demodulation requirements</vt:lpstr>
      <vt:lpstr>Background</vt:lpstr>
      <vt:lpstr>Way forward</vt:lpstr>
      <vt:lpstr>Way forward</vt:lpstr>
      <vt:lpstr>Way forward</vt:lpstr>
      <vt:lpstr>Simulation assumptions</vt:lpstr>
      <vt:lpstr>Simulation assumption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PBCH demodulation requirements</dc:title>
  <dc:creator>CMCC</dc:creator>
  <cp:lastModifiedBy>xutao zhou</cp:lastModifiedBy>
  <cp:revision>880</cp:revision>
  <dcterms:created xsi:type="dcterms:W3CDTF">2014-03-20T14:32:54Z</dcterms:created>
  <dcterms:modified xsi:type="dcterms:W3CDTF">2018-11-15T05:02:13Z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(3)jLSJEOKlJvCqkaWXPYkvrKFeTuQ52Yawum2KvanY22ROmlih0gOVC/t/nsXM1wUuXZer32zA
km16KjXgdOUYW/trjgkkz/Uak6KCBu9ukAICiXAumw2PSgaRjnj+ePuevDWMEP6pZaCrBgKe
OnU6SXzTMdUipKDd3WZ7EFfWaIjN8W83itg1bO10m+vMgR+cjNKJpiezaoJLkCGG1GwlPg63
A5/x+G4BJgF55+DV2Z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IvRd10pLFNW4MpwSkaqLmn+eyMhiqXXu4up6sSDkzpqbx4IRqQ11si
GS9isPt1qhD1IgvPx71F2+CBhYlb1koOZ7s8K1xLN0tpFCPeKvT4utFeQXdmdOIUPz0HbjOC
21qLx4nPWSJCcUlPYjCSzHDyP5xPS95yhvCvbSBIgvgQHP9uIpMFmn82u+ASsh2hM08LdNp7
cBfG4KFk4KR80Pl3WVRfHpUi8dfh0L+1krE2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ZKUIi69omBcgMfv1ah9swi+rgAeLvbqVppdp
EtmbQoRIoeIrDBPTyhX3PROBuPAQEDxOZFwtQepYXXHmtxhwx0s=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1536804660</vt:lpwstr>
  </property>
  <property fmtid="{D5CDD505-2E9C-101B-9397-08002B2CF9AE}" pid="19" name="NSCPROP_SA">
    <vt:lpwstr>C:\Users\Administrator\AppData\Local\Temp\Temp1_R4-1816391.zip\R4-1816391 WF on PBCH requirements-v4.pptx</vt:lpwstr>
  </property>
</Properties>
</file>