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3" r:id="rId5"/>
    <p:sldId id="260" r:id="rId6"/>
    <p:sldId id="264" r:id="rId7"/>
    <p:sldId id="261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0" autoAdjust="0"/>
    <p:restoredTop sz="87757" autoAdjust="0"/>
  </p:normalViewPr>
  <p:slideViewPr>
    <p:cSldViewPr snapToGrid="0">
      <p:cViewPr varScale="1">
        <p:scale>
          <a:sx n="90" d="100"/>
          <a:sy n="90" d="100"/>
        </p:scale>
        <p:origin x="12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DABFDC-16D5-46BC-857E-7510484638CD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EDE46-A568-4626-9D43-757797B1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67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994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052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Intel:</a:t>
            </a:r>
            <a:r>
              <a:rPr lang="en-US" baseline="0" dirty="0"/>
              <a:t> simulation based on full DL slots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7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What’s the method</a:t>
            </a:r>
            <a:r>
              <a:rPr lang="en-US" baseline="0" dirty="0"/>
              <a:t> for patricidal</a:t>
            </a:r>
            <a:r>
              <a:rPr lang="en-US" altLang="zh-CN" baseline="0" dirty="0"/>
              <a:t> MCS?  Pending on UE implementation ?</a:t>
            </a:r>
          </a:p>
          <a:p>
            <a:r>
              <a:rPr lang="en-US" altLang="zh-CN" baseline="0" dirty="0"/>
              <a:t>More time to check the values in tables. (QC, Ericsson)</a:t>
            </a:r>
          </a:p>
          <a:p>
            <a:endParaRPr lang="en-US" altLang="zh-CN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89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to derive</a:t>
            </a:r>
            <a:r>
              <a:rPr lang="en-US" baseline="0" dirty="0"/>
              <a:t> low bound one?  </a:t>
            </a:r>
          </a:p>
          <a:p>
            <a:r>
              <a:rPr lang="en-US" baseline="0" dirty="0"/>
              <a:t>Keep MCS_pratical TBD at current stage.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648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85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081E8B-98DA-43B0-9325-E31FF93B40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16111F9-0CF8-4B0C-966F-5600411FE1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021C2FF-CACB-4BE2-8595-5345255A3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61B8102-F6B3-40BE-8B9A-B34009377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59F5DEA-139F-449F-B840-7C881F84E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009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71EEC0-B94A-4EFC-9F4D-26AF9736A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5446643-C7EC-4A42-B6A2-933D9F33C9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036C275-125C-4D1E-80A8-EE3291247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6E6B1EA-F84B-448B-8846-46B4236F3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CE1891-84E8-44D5-8353-1F0D54157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2618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70C64CA-1BD5-4DF4-B8FC-94F3107D28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A8988C1-5D65-4B69-B412-8135F4AD1E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2CE7577-1B5F-444B-A562-BFEA7E0AF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EE673E-95B1-4521-BB22-AE8DDC78F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A46F4F0-D500-4EF2-90DD-51CD00894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64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FF5CD5E-76DD-4177-B0F1-11E4D8077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0E1CA1-5C05-4DE0-BD15-8FBA3D1A0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503F63-AB5A-493C-8DFE-0D1CD70C9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E162CCB-6A8B-4B8B-B745-16B2C7491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867D8C-C85E-4537-BB11-F8A4C91BB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6032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9D514C-1612-4C82-91E4-7F64F6246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3037629-FB02-407E-AF7F-1392ED4C3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605730-A4F9-4680-81B2-57698CF5C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AE328A0-E0B6-4C6F-81FA-46FE4028E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648808-2506-4D78-BAA8-FD24D6D9E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82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F8D1E8-5B0F-4E18-A7B3-078BAF172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84891F7-1423-4CB7-9EBA-7301026526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2D3553B-2666-44AF-A715-5D1C376482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14FB61E-44CC-4458-A942-63BCE3B8C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157AAA7-1761-4F09-AA41-4BB0EA744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3F29EF0-8D41-4C99-870B-560EE48C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262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B9A85C-9F39-4AC7-99DE-BBCDD4597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9E77D16-B61C-46E7-AD18-0508FDF725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804DB9F-2BF6-4C07-8433-E5E755E5CE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55ACDBF-1636-4725-9DD6-946B948544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A6731B6-784A-437D-B593-BD0B4EBD2D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5C50C8E-05AF-418D-A72F-ECADAFAFE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A5A91A3-0ECD-4B2C-8463-5514DE777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AF5E788-070D-42A2-ABD7-D7E4D5E5E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251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A2DE5A-103F-46CC-A5AE-B4CE43901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82F0ED4-F3DE-4F34-9782-8BEB4B3AB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B341CCC-6183-4333-88B4-970F83814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EB37FC4-0156-45C5-94A0-8EE2E91C7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7654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E510A4B-E57A-4012-98ED-2B0293245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D4B1BD4-80E5-4F25-A2D4-5169FCC98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5B8A189-135F-4A1D-9A19-CE010AD21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701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857817-6F1D-42B6-9CAF-0E1072FCE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D012B69-5CCD-46C2-BD22-49B85A7AA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642471D-5999-4557-92AA-62C20F52F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2365DE4-9119-457F-ABD9-487526175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CC0E731-B8BE-4E82-92B1-6812FDAE8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13C6010-CEB7-44B0-ABE1-0B426FF80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264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4858D2-584B-4E6B-9AB2-C4A9B127A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8A2F461-6AC5-4966-B3FF-F619248466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140074F-8D45-4F1A-B852-C2E091BF27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B7EE16-8490-4627-8D9E-71DADAD9B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93314BA-E510-4507-91D2-880DBC244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8829B98-9E00-4B3F-A71F-3853E6F9A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48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2FB820B-99A1-4CA2-BA9D-751E92FBA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6F2537C-8A79-48D9-A4FD-7DD93EEA3A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66924-ECE7-43A6-A8DC-3C251A217B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FDCEC-F72F-45FC-A8B9-0B2991B55453}" type="datetimeFigureOut">
              <a:rPr kumimoji="1" lang="ja-JP" altLang="en-US" smtClean="0"/>
              <a:t>2018/11/15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18A5D8-CB0B-4FDC-8A9F-442A7AEC2B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81B72BE-17AC-447A-991F-5020F8582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50AB2-E67C-4407-9A2A-2C12D2B01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6470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8.wmf"/><Relationship Id="rId18" Type="http://schemas.openxmlformats.org/officeDocument/2006/relationships/oleObject" Target="../embeddings/oleObject12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3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829EB40-3EB4-4764-ACC6-BB602E7F67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SDR requirement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B7F5BAE-FDB3-4DB7-B85B-588D8D725C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F6F786C-9590-4158-8FC9-76FCE5E047A7}"/>
              </a:ext>
            </a:extLst>
          </p:cNvPr>
          <p:cNvSpPr/>
          <p:nvPr/>
        </p:nvSpPr>
        <p:spPr>
          <a:xfrm>
            <a:off x="367621" y="314877"/>
            <a:ext cx="11554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8460105" algn="r"/>
              </a:tabLst>
            </a:pPr>
            <a:r>
              <a:rPr lang="en-US" altLang="ja-JP" b="1" dirty="0">
                <a:latin typeface="Calibri" panose="020F0502020204030204" pitchFamily="34" charset="0"/>
                <a:ea typeface="SimSun" panose="02010600030101010101" pitchFamily="2" charset="-122"/>
              </a:rPr>
              <a:t>3GPP TSG-RAN WG4 Meeting RAN4#89                                                                                                             </a:t>
            </a:r>
            <a:r>
              <a:rPr lang="en-US" altLang="ja-JP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R4-1816489</a:t>
            </a:r>
          </a:p>
          <a:p>
            <a:pPr>
              <a:spcAft>
                <a:spcPts val="0"/>
              </a:spcAft>
              <a:tabLst>
                <a:tab pos="8460105" algn="r"/>
              </a:tabLst>
            </a:pPr>
            <a:r>
              <a:rPr lang="en-US" altLang="ja-JP" b="1" dirty="0" err="1">
                <a:latin typeface="Calibri" panose="020F0502020204030204" pitchFamily="34" charset="0"/>
                <a:ea typeface="SimSun" panose="02010600030101010101" pitchFamily="2" charset="-122"/>
              </a:rPr>
              <a:t>Spokane,USA</a:t>
            </a:r>
            <a:r>
              <a:rPr lang="en-US" altLang="ja-JP" b="1" dirty="0">
                <a:latin typeface="Calibri" panose="020F0502020204030204" pitchFamily="34" charset="0"/>
                <a:ea typeface="SimSun" panose="02010600030101010101" pitchFamily="2" charset="-122"/>
              </a:rPr>
              <a:t>, 12 -16 Nov, 2018</a:t>
            </a:r>
            <a:endParaRPr lang="ja-JP" altLang="ja-JP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337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Number of HARQ process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515600" cy="4759992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Previous agreements</a:t>
            </a:r>
          </a:p>
          <a:p>
            <a:pPr lvl="1"/>
            <a:r>
              <a:rPr lang="en-US" altLang="ja-JP" sz="2000" dirty="0"/>
              <a:t>FFS: 8/4 processes for TDD/FDD soft combining verification test with 16/8 process for TDD/FDD</a:t>
            </a:r>
          </a:p>
          <a:p>
            <a:pPr lvl="1"/>
            <a:endParaRPr lang="en-US" altLang="ja-JP" sz="2000" dirty="0"/>
          </a:p>
          <a:p>
            <a:r>
              <a:rPr lang="en-US" altLang="ja-JP" sz="2400" dirty="0"/>
              <a:t>Proposal:</a:t>
            </a:r>
          </a:p>
          <a:p>
            <a:pPr lvl="1"/>
            <a:r>
              <a:rPr lang="en-US" altLang="zh-CN" sz="2000" dirty="0"/>
              <a:t>Option 1</a:t>
            </a:r>
            <a:r>
              <a:rPr lang="zh-CN" altLang="en-US" sz="2000" dirty="0"/>
              <a:t>：</a:t>
            </a:r>
            <a:r>
              <a:rPr lang="en-US" altLang="ja-JP" sz="2000" dirty="0"/>
              <a:t>If normal PDSCH demodulation requirement with 16 (TDD)/8 (FDD) HARQ processes targeting for higher Rank/MCS are introduced, the number of HARQ process for SDR test is 8 (TDD) / 4 (FDD)</a:t>
            </a:r>
            <a:r>
              <a:rPr lang="zh-CN" altLang="en-US" sz="2000" dirty="0"/>
              <a:t>； </a:t>
            </a:r>
            <a:r>
              <a:rPr lang="en-US" altLang="ja-JP" sz="2000" dirty="0"/>
              <a:t>Otherwise, 16 (TDD) / 8 (FDD) processes</a:t>
            </a:r>
          </a:p>
          <a:p>
            <a:pPr lvl="1"/>
            <a:r>
              <a:rPr lang="en-US" altLang="ja-JP" sz="2000" dirty="0"/>
              <a:t>Option 2: 8 for TDD and 4 for FDD </a:t>
            </a:r>
          </a:p>
          <a:p>
            <a:pPr lvl="1"/>
            <a:endParaRPr lang="en-US" altLang="ja-JP" sz="2000" dirty="0"/>
          </a:p>
          <a:p>
            <a:pPr marL="914400" lvl="2" indent="0">
              <a:buNone/>
            </a:pPr>
            <a:r>
              <a:rPr lang="en-US" altLang="ja-JP" sz="1800" dirty="0"/>
              <a:t>	</a:t>
            </a:r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39164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TDD pattern for FR2 120kHz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515600" cy="475999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Previous agreements:</a:t>
            </a:r>
            <a:endParaRPr lang="ja-JP" altLang="ja-JP" sz="2400" dirty="0"/>
          </a:p>
          <a:p>
            <a:pPr lvl="1"/>
            <a:r>
              <a:rPr lang="en-US" altLang="ja-JP" sz="2000" dirty="0"/>
              <a:t>NR TDD configuration for FR2 120kHz</a:t>
            </a:r>
            <a:endParaRPr lang="ja-JP" altLang="ja-JP" sz="2000" dirty="0"/>
          </a:p>
          <a:p>
            <a:pPr lvl="2"/>
            <a:r>
              <a:rPr lang="en-US" altLang="ja-JP" sz="1800" dirty="0"/>
              <a:t>Alt.1: DDDSU</a:t>
            </a:r>
            <a:endParaRPr lang="ja-JP" altLang="ja-JP" sz="1800" dirty="0"/>
          </a:p>
          <a:p>
            <a:pPr lvl="2"/>
            <a:r>
              <a:rPr lang="en-US" altLang="ja-JP" sz="1800" dirty="0"/>
              <a:t>Alt.2: DDSU</a:t>
            </a:r>
            <a:endParaRPr lang="ja-JP" altLang="ja-JP" sz="1800" dirty="0"/>
          </a:p>
          <a:p>
            <a:endParaRPr kumimoji="1" lang="en-US" altLang="ja-JP" sz="2400" dirty="0"/>
          </a:p>
          <a:p>
            <a:r>
              <a:rPr lang="en-US" altLang="ja-JP" sz="2400" dirty="0"/>
              <a:t>Proposal</a:t>
            </a:r>
          </a:p>
          <a:p>
            <a:pPr lvl="1"/>
            <a:r>
              <a:rPr lang="en-US" altLang="ja-JP" sz="2000" dirty="0"/>
              <a:t>DDDSU</a:t>
            </a:r>
            <a:endParaRPr lang="ja-JP" altLang="ja-JP" sz="2000" dirty="0"/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71452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kumimoji="1" lang="en-US" altLang="ja-JP" dirty="0"/>
              <a:t>PDSCH scheduling for TDD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515600" cy="475999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Proposal</a:t>
            </a:r>
          </a:p>
          <a:p>
            <a:pPr lvl="1"/>
            <a:r>
              <a:rPr lang="en-US" altLang="ja-JP" sz="2000" dirty="0"/>
              <a:t>Skip scheduling PDSCH in </a:t>
            </a:r>
            <a:r>
              <a:rPr lang="en-US" altLang="zh-CN" sz="2000" dirty="0"/>
              <a:t>special slots</a:t>
            </a:r>
            <a:endParaRPr lang="en-US" altLang="ja-JP" sz="2000" dirty="0"/>
          </a:p>
          <a:p>
            <a:pPr lvl="1"/>
            <a:endParaRPr lang="ja-JP" altLang="ja-JP" sz="2000" dirty="0"/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1168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MCS levels and tables 1/3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16970"/>
            <a:ext cx="10978117" cy="5935551"/>
          </a:xfrm>
        </p:spPr>
        <p:txBody>
          <a:bodyPr>
            <a:normAutofit/>
          </a:bodyPr>
          <a:lstStyle/>
          <a:p>
            <a:r>
              <a:rPr kumimoji="1" lang="en-US" altLang="ja-JP" sz="2000" dirty="0"/>
              <a:t>Previous agreement</a:t>
            </a:r>
          </a:p>
          <a:p>
            <a:pPr lvl="1"/>
            <a:r>
              <a:rPr lang="en-US" altLang="ja-JP" sz="1800" dirty="0"/>
              <a:t>MCS/TBS determination</a:t>
            </a:r>
            <a:endParaRPr lang="ja-JP" altLang="ja-JP" sz="1800" dirty="0"/>
          </a:p>
          <a:p>
            <a:pPr lvl="2"/>
            <a:r>
              <a:rPr lang="en-US" altLang="ja-JP" sz="1600" dirty="0"/>
              <a:t>Adopt the methodology in Section 2.1 of R4-1812165</a:t>
            </a:r>
            <a:endParaRPr lang="ja-JP" altLang="ja-JP" sz="1600" dirty="0"/>
          </a:p>
          <a:p>
            <a:pPr lvl="1"/>
            <a:r>
              <a:rPr lang="en-US" altLang="ja-JP" sz="1800" dirty="0"/>
              <a:t>Companies are encouraged to provide simulation results with the following two MCS conditions </a:t>
            </a:r>
            <a:endParaRPr lang="ja-JP" altLang="ja-JP" sz="1800" dirty="0"/>
          </a:p>
          <a:p>
            <a:pPr lvl="2"/>
            <a:r>
              <a:rPr lang="en-US" altLang="ja-JP" sz="1600" dirty="0"/>
              <a:t>The highest MCS based on UE capability without any restriction of testable SNR</a:t>
            </a:r>
            <a:endParaRPr lang="ja-JP" altLang="ja-JP" sz="1600" dirty="0"/>
          </a:p>
          <a:p>
            <a:pPr lvl="2"/>
            <a:r>
              <a:rPr lang="en-US" altLang="ja-JP" sz="1600" dirty="0"/>
              <a:t>The highest MCS achieved within testable SNR range in Rel.15</a:t>
            </a:r>
          </a:p>
          <a:p>
            <a:pPr lvl="2"/>
            <a:endParaRPr lang="en-US" altLang="ja-JP" sz="1600" dirty="0"/>
          </a:p>
          <a:p>
            <a:r>
              <a:rPr lang="en-US" altLang="ja-JP" sz="2000" dirty="0"/>
              <a:t>Proposal</a:t>
            </a:r>
          </a:p>
          <a:p>
            <a:pPr lvl="1"/>
            <a:r>
              <a:rPr lang="en-US" altLang="ja-JP" sz="1800" dirty="0"/>
              <a:t>Define SDR test cases for the following two MCS levels</a:t>
            </a:r>
          </a:p>
          <a:p>
            <a:pPr lvl="2"/>
            <a:r>
              <a:rPr lang="en-US" altLang="ja-JP" sz="1600" i="1" dirty="0"/>
              <a:t>              </a:t>
            </a:r>
            <a:r>
              <a:rPr lang="en-US" altLang="ja-JP" sz="1600" dirty="0"/>
              <a:t>   : The higher MCS according to UE capability calculated by </a:t>
            </a:r>
            <a:r>
              <a:rPr lang="en-US" altLang="ja-JP" sz="1400" dirty="0"/>
              <a:t>Sec. 2.1 of R4-1812165</a:t>
            </a:r>
          </a:p>
          <a:p>
            <a:pPr lvl="2"/>
            <a:r>
              <a:rPr lang="en-US" altLang="ja-JP" sz="1600" dirty="0"/>
              <a:t>                 : </a:t>
            </a:r>
            <a:r>
              <a:rPr lang="en-GB" altLang="ja-JP" sz="1600" dirty="0"/>
              <a:t>The highest practical MCS considering feasible SNR levels</a:t>
            </a:r>
            <a:endParaRPr lang="en-US" altLang="ja-JP" sz="1400" dirty="0"/>
          </a:p>
          <a:p>
            <a:pPr lvl="1"/>
            <a:r>
              <a:rPr lang="en-US" altLang="ja-JP" sz="1800" dirty="0"/>
              <a:t>Conduct SDR test by  </a:t>
            </a:r>
          </a:p>
          <a:p>
            <a:pPr lvl="1"/>
            <a:r>
              <a:rPr lang="en-US" altLang="ja-JP" sz="1800" dirty="0"/>
              <a:t>Adopt look up table in the next slide for FR1 SDR test</a:t>
            </a:r>
          </a:p>
          <a:p>
            <a:pPr lvl="1"/>
            <a:r>
              <a:rPr lang="en-US" altLang="zh-CN" sz="1800" dirty="0"/>
              <a:t>Note: keep </a:t>
            </a:r>
            <a:r>
              <a:rPr lang="ja-JP" altLang="en-US" sz="1800" dirty="0"/>
              <a:t>　　　　</a:t>
            </a:r>
            <a:r>
              <a:rPr lang="en-US" altLang="zh-CN" sz="1800" dirty="0"/>
              <a:t>as TBD in this meeting, companies are encouraged to bring evaluation to decide the values .</a:t>
            </a:r>
          </a:p>
          <a:p>
            <a:pPr lvl="1"/>
            <a:r>
              <a:rPr lang="en-US" altLang="ja-JP" sz="1800" dirty="0"/>
              <a:t>Keep </a:t>
            </a:r>
            <a:r>
              <a:rPr lang="ja-JP" altLang="en-US" sz="1800" dirty="0"/>
              <a:t>　　　　　</a:t>
            </a:r>
            <a:r>
              <a:rPr lang="en-US" altLang="ja-JP" sz="1800" dirty="0"/>
              <a:t>with [].</a:t>
            </a:r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02CF2A5D-B57F-4E41-B480-057008D5E2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153826"/>
              </p:ext>
            </p:extLst>
          </p:nvPr>
        </p:nvGraphicFramePr>
        <p:xfrm>
          <a:off x="3958296" y="4785478"/>
          <a:ext cx="3517023" cy="392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Equation" r:id="rId4" imgW="2501640" imgH="279360" progId="Equation.DSMT4">
                  <p:embed/>
                </p:oleObj>
              </mc:Choice>
              <mc:Fallback>
                <p:oleObj name="Equation" r:id="rId4" imgW="2501640" imgH="27936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6F9A55C8-BE98-4DF2-A85B-2B1FF225CD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8296" y="4785478"/>
                        <a:ext cx="3517023" cy="3927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DEEEE3CB-6126-4AC2-BE94-0AC4CD9479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45795"/>
              </p:ext>
            </p:extLst>
          </p:nvPr>
        </p:nvGraphicFramePr>
        <p:xfrm>
          <a:off x="1954120" y="4213239"/>
          <a:ext cx="112395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Equation" r:id="rId6" imgW="799920" imgH="253800" progId="Equation.DSMT4">
                  <p:embed/>
                </p:oleObj>
              </mc:Choice>
              <mc:Fallback>
                <p:oleObj name="Equation" r:id="rId6" imgW="799920" imgH="25380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719969BF-6949-46AB-AB71-AA4263FCCF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4120" y="4213239"/>
                        <a:ext cx="1123950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39F28A16-9CC7-463B-B849-19BB60378A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233427"/>
              </p:ext>
            </p:extLst>
          </p:nvPr>
        </p:nvGraphicFramePr>
        <p:xfrm>
          <a:off x="1954120" y="4485463"/>
          <a:ext cx="9810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Equation" r:id="rId8" imgW="698400" imgH="253800" progId="Equation.DSMT4">
                  <p:embed/>
                </p:oleObj>
              </mc:Choice>
              <mc:Fallback>
                <p:oleObj name="Equation" r:id="rId8" imgW="698400" imgH="25380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1EF6C0F2-A214-4DD4-B680-9C8433165E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4120" y="4485463"/>
                        <a:ext cx="9810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FE411D92-3184-46C0-9FB4-1946AE60D7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760311"/>
              </p:ext>
            </p:extLst>
          </p:nvPr>
        </p:nvGraphicFramePr>
        <p:xfrm>
          <a:off x="2216772" y="5960573"/>
          <a:ext cx="112395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Equation" r:id="rId6" imgW="799920" imgH="253800" progId="Equation.DSMT4">
                  <p:embed/>
                </p:oleObj>
              </mc:Choice>
              <mc:Fallback>
                <p:oleObj name="Equation" r:id="rId6" imgW="799920" imgH="2538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DEEEE3CB-6126-4AC2-BE94-0AC4CD9479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6772" y="5960573"/>
                        <a:ext cx="1123950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B2576AF0-620D-4681-8548-993C14D3A6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73526"/>
              </p:ext>
            </p:extLst>
          </p:nvPr>
        </p:nvGraphicFramePr>
        <p:xfrm>
          <a:off x="2778747" y="5373689"/>
          <a:ext cx="9810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Equation" r:id="rId8" imgW="698400" imgH="253800" progId="Equation.DSMT4">
                  <p:embed/>
                </p:oleObj>
              </mc:Choice>
              <mc:Fallback>
                <p:oleObj name="Equation" r:id="rId8" imgW="698400" imgH="25380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39F28A16-9CC7-463B-B849-19BB60378A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8747" y="5373689"/>
                        <a:ext cx="9810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3773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E1BE1D5B-7BC0-48BD-B743-F761C83B3A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462944"/>
              </p:ext>
            </p:extLst>
          </p:nvPr>
        </p:nvGraphicFramePr>
        <p:xfrm>
          <a:off x="1309753" y="1187219"/>
          <a:ext cx="4221340" cy="5295024"/>
        </p:xfrm>
        <a:graphic>
          <a:graphicData uri="http://schemas.openxmlformats.org/drawingml/2006/table">
            <a:tbl>
              <a:tblPr firstRow="1" firstCol="1" bandRow="1"/>
              <a:tblGrid>
                <a:gridCol w="648000">
                  <a:extLst>
                    <a:ext uri="{9D8B030D-6E8A-4147-A177-3AD203B41FA5}">
                      <a16:colId xmlns:a16="http://schemas.microsoft.com/office/drawing/2014/main" val="939064018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318467708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231838741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1973405705"/>
                    </a:ext>
                  </a:extLst>
                </a:gridCol>
                <a:gridCol w="1026588">
                  <a:extLst>
                    <a:ext uri="{9D8B030D-6E8A-4147-A177-3AD203B41FA5}">
                      <a16:colId xmlns:a16="http://schemas.microsoft.com/office/drawing/2014/main" val="2875281736"/>
                    </a:ext>
                  </a:extLst>
                </a:gridCol>
                <a:gridCol w="1027258">
                  <a:extLst>
                    <a:ext uri="{9D8B030D-6E8A-4147-A177-3AD203B41FA5}">
                      <a16:colId xmlns:a16="http://schemas.microsoft.com/office/drawing/2014/main" val="1184192725"/>
                    </a:ext>
                  </a:extLst>
                </a:gridCol>
              </a:tblGrid>
              <a:tr h="2719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13767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[26, 27]</a:t>
                      </a:r>
                      <a:endParaRPr lang="ja-JP" sz="1000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TBD</a:t>
                      </a:r>
                      <a:endParaRPr lang="ja-JP" sz="1000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93645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12158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[20]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9411378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50942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[27,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28]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694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[23]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94708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[22]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5584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498470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03486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15347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85437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[10]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96867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13650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85251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327416"/>
                  </a:ext>
                </a:extLst>
              </a:tr>
              <a:tr h="1591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34375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[27, </a:t>
                      </a:r>
                      <a:r>
                        <a:rPr lang="en-GB" altLang="ja-JP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28]</a:t>
                      </a:r>
                      <a:endParaRPr lang="ja-JP" alt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93608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44297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[20]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71760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307628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[27, </a:t>
                      </a:r>
                      <a:r>
                        <a:rPr lang="en-GB" altLang="ja-JP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28]</a:t>
                      </a:r>
                      <a:endParaRPr lang="ja-JP" alt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91783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[23]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08665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[22]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01376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71132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20516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640329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55383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[10]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58098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6781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21161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506184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02224"/>
                  </a:ext>
                </a:extLst>
              </a:tr>
            </a:tbl>
          </a:graphicData>
        </a:graphic>
      </p:graphicFrame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551968AB-4581-46F6-923A-E69002824C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33420"/>
              </p:ext>
            </p:extLst>
          </p:nvPr>
        </p:nvGraphicFramePr>
        <p:xfrm>
          <a:off x="2066132" y="1283404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1" name="Equation" r:id="rId4" imgW="304560" imgH="266400" progId="Equation.DSMT4">
                  <p:embed/>
                </p:oleObj>
              </mc:Choice>
              <mc:Fallback>
                <p:oleObj name="Equation" r:id="rId4" imgW="304560" imgH="26640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08441739-0E2A-4A9A-9C94-CC8D1B7F1F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132" y="1283404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12B04FCF-C711-43BA-9632-90A994A247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201878"/>
              </p:ext>
            </p:extLst>
          </p:nvPr>
        </p:nvGraphicFramePr>
        <p:xfrm>
          <a:off x="2599415" y="1283404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" name="Equation" r:id="rId6" imgW="215640" imgH="241200" progId="Equation.DSMT4">
                  <p:embed/>
                </p:oleObj>
              </mc:Choice>
              <mc:Fallback>
                <p:oleObj name="Equation" r:id="rId6" imgW="215640" imgH="24120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4C0F0EB0-89EE-4A38-869A-4ED0780FC7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9415" y="1283404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29465FB1-652D-4EED-8F27-1CB5029EF8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244935"/>
              </p:ext>
            </p:extLst>
          </p:nvPr>
        </p:nvGraphicFramePr>
        <p:xfrm>
          <a:off x="3127311" y="1296104"/>
          <a:ext cx="203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" name="Equation" r:id="rId8" imgW="203040" imgH="241200" progId="Equation.DSMT4">
                  <p:embed/>
                </p:oleObj>
              </mc:Choice>
              <mc:Fallback>
                <p:oleObj name="Equation" r:id="rId8" imgW="203040" imgH="241200" progId="Equation.DSMT4">
                  <p:embed/>
                  <p:pic>
                    <p:nvPicPr>
                      <p:cNvPr id="21" name="オブジェクト 20">
                        <a:extLst>
                          <a:ext uri="{FF2B5EF4-FFF2-40B4-BE49-F238E27FC236}">
                            <a16:creationId xmlns:a16="http://schemas.microsoft.com/office/drawing/2014/main" id="{9EB73CF3-94C0-4F1B-9020-1EAF6C4539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11" y="1296104"/>
                        <a:ext cx="2032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75089650-24B0-466F-94B1-3FEB02242E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002149"/>
              </p:ext>
            </p:extLst>
          </p:nvPr>
        </p:nvGraphicFramePr>
        <p:xfrm>
          <a:off x="3622725" y="1296104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" name="Equation" r:id="rId10" imgW="799920" imgH="253800" progId="Equation.DSMT4">
                  <p:embed/>
                </p:oleObj>
              </mc:Choice>
              <mc:Fallback>
                <p:oleObj name="Equation" r:id="rId10" imgW="799920" imgH="253800" progId="Equation.DSMT4">
                  <p:embed/>
                  <p:pic>
                    <p:nvPicPr>
                      <p:cNvPr id="22" name="オブジェクト 21">
                        <a:extLst>
                          <a:ext uri="{FF2B5EF4-FFF2-40B4-BE49-F238E27FC236}">
                            <a16:creationId xmlns:a16="http://schemas.microsoft.com/office/drawing/2014/main" id="{6E970D68-4B98-4B62-AE97-8F650FE7390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2725" y="1296104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4F7A555A-5B58-48F2-AD4F-7C3A133BB6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270999"/>
              </p:ext>
            </p:extLst>
          </p:nvPr>
        </p:nvGraphicFramePr>
        <p:xfrm>
          <a:off x="4715039" y="1296104"/>
          <a:ext cx="698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" name="Equation" r:id="rId12" imgW="698400" imgH="253800" progId="Equation.DSMT4">
                  <p:embed/>
                </p:oleObj>
              </mc:Choice>
              <mc:Fallback>
                <p:oleObj name="Equation" r:id="rId12" imgW="698400" imgH="253800" progId="Equation.DSMT4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B65AC1EF-19B1-45CC-9FBB-3792A88A83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5039" y="1296104"/>
                        <a:ext cx="6985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4999D294-E8D8-4632-AA44-6273441FF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056478"/>
              </p:ext>
            </p:extLst>
          </p:nvPr>
        </p:nvGraphicFramePr>
        <p:xfrm>
          <a:off x="6287472" y="1189457"/>
          <a:ext cx="4221340" cy="2849880"/>
        </p:xfrm>
        <a:graphic>
          <a:graphicData uri="http://schemas.openxmlformats.org/drawingml/2006/table">
            <a:tbl>
              <a:tblPr firstRow="1" firstCol="1" bandRow="1"/>
              <a:tblGrid>
                <a:gridCol w="648000">
                  <a:extLst>
                    <a:ext uri="{9D8B030D-6E8A-4147-A177-3AD203B41FA5}">
                      <a16:colId xmlns:a16="http://schemas.microsoft.com/office/drawing/2014/main" val="939064018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318467708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231838741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1973405705"/>
                    </a:ext>
                  </a:extLst>
                </a:gridCol>
                <a:gridCol w="1026588">
                  <a:extLst>
                    <a:ext uri="{9D8B030D-6E8A-4147-A177-3AD203B41FA5}">
                      <a16:colId xmlns:a16="http://schemas.microsoft.com/office/drawing/2014/main" val="2875281736"/>
                    </a:ext>
                  </a:extLst>
                </a:gridCol>
                <a:gridCol w="1027258">
                  <a:extLst>
                    <a:ext uri="{9D8B030D-6E8A-4147-A177-3AD203B41FA5}">
                      <a16:colId xmlns:a16="http://schemas.microsoft.com/office/drawing/2014/main" val="1184192725"/>
                    </a:ext>
                  </a:extLst>
                </a:gridCol>
              </a:tblGrid>
              <a:tr h="2719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13767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[27]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44805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[22]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40972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40914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[12]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18076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[28]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09760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51765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[23]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75258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[14]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123804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7307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48583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17149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[11]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47174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70370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18276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61055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840860"/>
                  </a:ext>
                </a:extLst>
              </a:tr>
            </a:tbl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35C23A08-7D61-4049-ADC8-1749211522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921341"/>
              </p:ext>
            </p:extLst>
          </p:nvPr>
        </p:nvGraphicFramePr>
        <p:xfrm>
          <a:off x="7072972" y="1283404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6" name="Equation" r:id="rId14" imgW="304560" imgH="266400" progId="Equation.DSMT4">
                  <p:embed/>
                </p:oleObj>
              </mc:Choice>
              <mc:Fallback>
                <p:oleObj name="Equation" r:id="rId14" imgW="304560" imgH="2664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551968AB-4581-46F6-923A-E69002824C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972" y="1283404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A15ECB68-632E-4F34-BF5C-D9010F86E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783236"/>
              </p:ext>
            </p:extLst>
          </p:nvPr>
        </p:nvGraphicFramePr>
        <p:xfrm>
          <a:off x="7606255" y="1283404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7" name="Equation" r:id="rId15" imgW="215640" imgH="241200" progId="Equation.DSMT4">
                  <p:embed/>
                </p:oleObj>
              </mc:Choice>
              <mc:Fallback>
                <p:oleObj name="Equation" r:id="rId15" imgW="215640" imgH="24120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12B04FCF-C711-43BA-9632-90A994A247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6255" y="1283404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1159C7FE-C3A6-498F-8BF8-5A87D3E663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976210"/>
              </p:ext>
            </p:extLst>
          </p:nvPr>
        </p:nvGraphicFramePr>
        <p:xfrm>
          <a:off x="8134151" y="1296104"/>
          <a:ext cx="203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" name="Equation" r:id="rId16" imgW="203040" imgH="241200" progId="Equation.DSMT4">
                  <p:embed/>
                </p:oleObj>
              </mc:Choice>
              <mc:Fallback>
                <p:oleObj name="Equation" r:id="rId16" imgW="203040" imgH="241200" progId="Equation.DSMT4">
                  <p:embed/>
                  <p:pic>
                    <p:nvPicPr>
                      <p:cNvPr id="7" name="オブジェクト 6">
                        <a:extLst>
                          <a:ext uri="{FF2B5EF4-FFF2-40B4-BE49-F238E27FC236}">
                            <a16:creationId xmlns:a16="http://schemas.microsoft.com/office/drawing/2014/main" id="{29465FB1-652D-4EED-8F27-1CB5029EF8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4151" y="1296104"/>
                        <a:ext cx="2032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A2F0A512-A56A-4000-8177-880F523E0B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47788"/>
              </p:ext>
            </p:extLst>
          </p:nvPr>
        </p:nvGraphicFramePr>
        <p:xfrm>
          <a:off x="8629565" y="1296104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9" name="Equation" r:id="rId18" imgW="799920" imgH="253800" progId="Equation.DSMT4">
                  <p:embed/>
                </p:oleObj>
              </mc:Choice>
              <mc:Fallback>
                <p:oleObj name="Equation" r:id="rId18" imgW="799920" imgH="2538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75089650-24B0-466F-94B1-3FEB02242E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9565" y="1296104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1612ED1D-4CC7-48D5-8437-1E12AF64F7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341348"/>
              </p:ext>
            </p:extLst>
          </p:nvPr>
        </p:nvGraphicFramePr>
        <p:xfrm>
          <a:off x="9721879" y="1296104"/>
          <a:ext cx="698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0" name="Equation" r:id="rId19" imgW="698400" imgH="253800" progId="Equation.DSMT4">
                  <p:embed/>
                </p:oleObj>
              </mc:Choice>
              <mc:Fallback>
                <p:oleObj name="Equation" r:id="rId19" imgW="698400" imgH="2538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4F7A555A-5B58-48F2-AD4F-7C3A133BB6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21879" y="1296104"/>
                        <a:ext cx="6985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タイトル 1">
            <a:extLst>
              <a:ext uri="{FF2B5EF4-FFF2-40B4-BE49-F238E27FC236}">
                <a16:creationId xmlns:a16="http://schemas.microsoft.com/office/drawing/2014/main" id="{C584E919-6B10-4F85-8C3F-BA41429B2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MCS levels and tables 2/3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DC4C936-992B-4A79-A3E8-F1323C1537D6}"/>
              </a:ext>
            </a:extLst>
          </p:cNvPr>
          <p:cNvSpPr txBox="1"/>
          <p:nvPr/>
        </p:nvSpPr>
        <p:spPr>
          <a:xfrm>
            <a:off x="6287472" y="4650322"/>
            <a:ext cx="48958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Note: The highest MCS for each modulation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QPSK: #9 </a:t>
            </a:r>
            <a:r>
              <a:rPr lang="en-US" altLang="ja-JP" sz="1600" dirty="0"/>
              <a:t> (Table 5.1.3.1-1 in TS38.214)</a:t>
            </a:r>
            <a:endParaRPr kumimoji="1" lang="en-US" altLang="ja-JP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/>
              <a:t>16QAM: #16 (Table 5.1.3.1-1 in TS38.214)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/>
              <a:t>64QAM: #28 (Table 5.1.3.1-1 in TS38.214)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/>
              <a:t>256QAM: #27 (Table 5.1.3.1-2 in TS38.214)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61315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16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MCS levels and tables 3/3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16971"/>
            <a:ext cx="11179629" cy="475999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Proposal (Cont.) </a:t>
            </a:r>
          </a:p>
          <a:p>
            <a:pPr lvl="1"/>
            <a:r>
              <a:rPr lang="en-US" altLang="ja-JP" sz="2000" dirty="0">
                <a:solidFill>
                  <a:srgbClr val="FF0000"/>
                </a:solidFill>
              </a:rPr>
              <a:t>Adopt the following procedure for FR2 SDR test cases: (baseline)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800" dirty="0"/>
              <a:t>Use general procedure to select CA bandwidth for testing</a:t>
            </a:r>
            <a:r>
              <a:rPr lang="en-US" altLang="ja-JP" sz="1400" dirty="0"/>
              <a:t> 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800" dirty="0"/>
              <a:t>Derive                    for each CC based on UE capability by the previous slide (</a:t>
            </a:r>
            <a:r>
              <a:rPr lang="en-US" altLang="ja-JP" sz="1600" i="1" dirty="0"/>
              <a:t>j</a:t>
            </a:r>
            <a:r>
              <a:rPr lang="en-US" altLang="ja-JP" sz="1800" dirty="0"/>
              <a:t>  is  CC index)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800" dirty="0"/>
              <a:t>Identify testable SNR value for particular test configuration based on test equipment characteristics 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600" dirty="0"/>
              <a:t>Use “SNR to </a:t>
            </a:r>
            <a:r>
              <a:rPr lang="en-US" altLang="ja-JP" sz="1600" dirty="0" err="1"/>
              <a:t>MCS+Rank</a:t>
            </a:r>
            <a:r>
              <a:rPr lang="en-US" altLang="ja-JP" sz="1600" dirty="0"/>
              <a:t>” table to find                 for each CC </a:t>
            </a:r>
            <a:r>
              <a:rPr lang="en-US" altLang="ja-JP" sz="1600" dirty="0">
                <a:solidFill>
                  <a:srgbClr val="FF0000"/>
                </a:solidFill>
              </a:rPr>
              <a:t>(Detail of “SNR to </a:t>
            </a:r>
            <a:r>
              <a:rPr lang="en-US" altLang="ja-JP" sz="1600" dirty="0" err="1">
                <a:solidFill>
                  <a:srgbClr val="FF0000"/>
                </a:solidFill>
              </a:rPr>
              <a:t>MCS+Rank</a:t>
            </a:r>
            <a:r>
              <a:rPr lang="en-US" altLang="ja-JP" sz="1600" dirty="0">
                <a:solidFill>
                  <a:srgbClr val="FF0000"/>
                </a:solidFill>
              </a:rPr>
              <a:t>” table is FFS)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600" dirty="0"/>
              <a:t>Conduct SDR test with                                                               for each CC</a:t>
            </a:r>
          </a:p>
          <a:p>
            <a:pPr marL="619125" lvl="1" indent="-342900"/>
            <a:r>
              <a:rPr lang="en-US" altLang="ja-JP" sz="2000" dirty="0">
                <a:solidFill>
                  <a:srgbClr val="FF0000"/>
                </a:solidFill>
              </a:rPr>
              <a:t>Other options not excluded</a:t>
            </a:r>
          </a:p>
        </p:txBody>
      </p:sp>
      <p:sp>
        <p:nvSpPr>
          <p:cNvPr id="25" name="Rectangle 20">
            <a:extLst>
              <a:ext uri="{FF2B5EF4-FFF2-40B4-BE49-F238E27FC236}">
                <a16:creationId xmlns:a16="http://schemas.microsoft.com/office/drawing/2014/main" id="{4FFE5A07-3220-412C-B8D2-52E08FFBB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39" name="オブジェクト 38">
            <a:extLst>
              <a:ext uri="{FF2B5EF4-FFF2-40B4-BE49-F238E27FC236}">
                <a16:creationId xmlns:a16="http://schemas.microsoft.com/office/drawing/2014/main" id="{058AB8CA-FD76-401B-828F-01E9C57ACA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004435"/>
              </p:ext>
            </p:extLst>
          </p:nvPr>
        </p:nvGraphicFramePr>
        <p:xfrm>
          <a:off x="2747859" y="2437769"/>
          <a:ext cx="1178697" cy="37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" name="Equation" r:id="rId4" imgW="799920" imgH="253800" progId="Equation.DSMT4">
                  <p:embed/>
                </p:oleObj>
              </mc:Choice>
              <mc:Fallback>
                <p:oleObj name="Equation" r:id="rId4" imgW="799920" imgH="2538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DEEEE3CB-6126-4AC2-BE94-0AC4CD9479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7859" y="2437769"/>
                        <a:ext cx="1178697" cy="374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オブジェクト 40">
            <a:extLst>
              <a:ext uri="{FF2B5EF4-FFF2-40B4-BE49-F238E27FC236}">
                <a16:creationId xmlns:a16="http://schemas.microsoft.com/office/drawing/2014/main" id="{72EF97A5-5D19-4111-80DB-4A6AC65F78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344326"/>
              </p:ext>
            </p:extLst>
          </p:nvPr>
        </p:nvGraphicFramePr>
        <p:xfrm>
          <a:off x="5605462" y="3280467"/>
          <a:ext cx="9810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" name="Equation" r:id="rId6" imgW="698400" imgH="253800" progId="Equation.DSMT4">
                  <p:embed/>
                </p:oleObj>
              </mc:Choice>
              <mc:Fallback>
                <p:oleObj name="Equation" r:id="rId6" imgW="698400" imgH="25380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39F28A16-9CC7-463B-B849-19BB60378A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462" y="3280467"/>
                        <a:ext cx="9810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>
            <a:extLst>
              <a:ext uri="{FF2B5EF4-FFF2-40B4-BE49-F238E27FC236}">
                <a16:creationId xmlns:a16="http://schemas.microsoft.com/office/drawing/2014/main" id="{C1E5497F-276F-47A5-9711-F8444D4B08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629626"/>
              </p:ext>
            </p:extLst>
          </p:nvPr>
        </p:nvGraphicFramePr>
        <p:xfrm>
          <a:off x="4206860" y="3586974"/>
          <a:ext cx="3517023" cy="392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" name="Equation" r:id="rId8" imgW="2501640" imgH="279360" progId="Equation.DSMT4">
                  <p:embed/>
                </p:oleObj>
              </mc:Choice>
              <mc:Fallback>
                <p:oleObj name="Equation" r:id="rId8" imgW="2501640" imgH="279360" progId="Equation.DSMT4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02CF2A5D-B57F-4E41-B480-057008D5E2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6860" y="3586974"/>
                        <a:ext cx="3517023" cy="3927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6797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840</Words>
  <Application>Microsoft Office PowerPoint</Application>
  <PresentationFormat>ワイド画面</PresentationFormat>
  <Paragraphs>321</Paragraphs>
  <Slides>7</Slides>
  <Notes>6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7" baseType="lpstr">
      <vt:lpstr>等线</vt:lpstr>
      <vt:lpstr>宋体</vt:lpstr>
      <vt:lpstr>宋体</vt:lpstr>
      <vt:lpstr>游ゴシック</vt:lpstr>
      <vt:lpstr>游ゴシック Light</vt:lpstr>
      <vt:lpstr>Arial</vt:lpstr>
      <vt:lpstr>Calibri</vt:lpstr>
      <vt:lpstr>Times New Roman</vt:lpstr>
      <vt:lpstr>Office テーマ</vt:lpstr>
      <vt:lpstr>Equation</vt:lpstr>
      <vt:lpstr>WF on SDR requirement</vt:lpstr>
      <vt:lpstr>Number of HARQ process</vt:lpstr>
      <vt:lpstr>TDD pattern for FR2 120kHz</vt:lpstr>
      <vt:lpstr>PDSCH scheduling for TDD</vt:lpstr>
      <vt:lpstr>MCS levels and tables 1/3</vt:lpstr>
      <vt:lpstr>MCS levels and tables 2/3</vt:lpstr>
      <vt:lpstr>MCS levels and tables 3/3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SDR requirement</dc:title>
  <dc:creator>佐野 洋介</dc:creator>
  <cp:lastModifiedBy>佐野 洋介</cp:lastModifiedBy>
  <cp:revision>31</cp:revision>
  <dcterms:created xsi:type="dcterms:W3CDTF">2018-11-14T16:11:29Z</dcterms:created>
  <dcterms:modified xsi:type="dcterms:W3CDTF">2018-11-15T04:57:52Z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C:\Users\Administrator\Desktop\Draft R4-181xxxx_WF on SDR requirement_r1.pptx</vt:lpwstr>
  </property>
</Properties>
</file>