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9"/>
  </p:notesMasterIdLst>
  <p:sldIdLst>
    <p:sldId id="256" r:id="rId5"/>
    <p:sldId id="406" r:id="rId6"/>
    <p:sldId id="425" r:id="rId7"/>
    <p:sldId id="426" r:id="rId8"/>
    <p:sldId id="415" r:id="rId9"/>
    <p:sldId id="428" r:id="rId10"/>
    <p:sldId id="430" r:id="rId11"/>
    <p:sldId id="431" r:id="rId12"/>
    <p:sldId id="433" r:id="rId13"/>
    <p:sldId id="434" r:id="rId14"/>
    <p:sldId id="435" r:id="rId15"/>
    <p:sldId id="436" r:id="rId16"/>
    <p:sldId id="437" r:id="rId17"/>
    <p:sldId id="438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0" autoAdjust="0"/>
    <p:restoredTop sz="93165" autoAdjust="0"/>
  </p:normalViewPr>
  <p:slideViewPr>
    <p:cSldViewPr>
      <p:cViewPr varScale="1">
        <p:scale>
          <a:sx n="62" d="100"/>
          <a:sy n="62" d="100"/>
        </p:scale>
        <p:origin x="169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15.11.2018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9412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2036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07464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83704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614637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85859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47429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56543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1011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UE PDSCH demodulation requirements and General aspects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9318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#89</a:t>
            </a:r>
          </a:p>
          <a:p>
            <a:pPr>
              <a:buNone/>
            </a:pPr>
            <a:r>
              <a:rPr lang="en-US" sz="1800" b="1" dirty="0"/>
              <a:t>Spokane, USA, 12 – 16 November 2018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.13.1.2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</a:t>
            </a:r>
            <a:r>
              <a:rPr lang="en-GB" sz="1800" b="1" smtClean="0"/>
              <a:t>1816488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4: CSI-RS for UE RX beam refinement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</a:t>
            </a:r>
          </a:p>
          <a:p>
            <a:pPr lvl="2"/>
            <a:r>
              <a:rPr lang="en-US" sz="1600" dirty="0"/>
              <a:t>Configure CSI-RS for UE Rx Beam refinement purpose during test, whether UE using this or not for Rx Beam refinement pending on UE capability and implementation.</a:t>
            </a:r>
            <a:endParaRPr lang="en-GB" sz="1600" dirty="0"/>
          </a:p>
          <a:p>
            <a:pPr lvl="2"/>
            <a:r>
              <a:rPr lang="en-US" sz="1600" dirty="0"/>
              <a:t>NZP CSI-RS configuration for BM:</a:t>
            </a:r>
            <a:endParaRPr lang="en-GB" sz="1600" dirty="0"/>
          </a:p>
          <a:p>
            <a:pPr lvl="3"/>
            <a:r>
              <a:rPr lang="en-US" sz="1400" dirty="0"/>
              <a:t>1 port</a:t>
            </a:r>
            <a:endParaRPr lang="en-GB" sz="1400" dirty="0"/>
          </a:p>
          <a:p>
            <a:pPr lvl="3"/>
            <a:r>
              <a:rPr lang="en-US" sz="1400" dirty="0"/>
              <a:t>2 resources</a:t>
            </a:r>
            <a:endParaRPr lang="en-GB" sz="1400" dirty="0"/>
          </a:p>
          <a:p>
            <a:pPr lvl="3"/>
            <a:r>
              <a:rPr lang="en-US" sz="1400" dirty="0"/>
              <a:t>Periodicity 20 </a:t>
            </a:r>
            <a:r>
              <a:rPr lang="en-US" sz="1400" dirty="0" err="1"/>
              <a:t>ms</a:t>
            </a:r>
            <a:endParaRPr lang="en-GB" sz="1400" dirty="0"/>
          </a:p>
          <a:p>
            <a:pPr lvl="3"/>
            <a:r>
              <a:rPr lang="en-US" sz="1400" dirty="0"/>
              <a:t>Offset 0</a:t>
            </a:r>
            <a:endParaRPr lang="en-GB" sz="1400" dirty="0"/>
          </a:p>
          <a:p>
            <a:pPr lvl="3"/>
            <a:r>
              <a:rPr lang="en-US" sz="1400" dirty="0"/>
              <a:t>Repetition ON</a:t>
            </a:r>
            <a:endParaRPr lang="en-GB" sz="1400" dirty="0"/>
          </a:p>
          <a:p>
            <a:pPr lvl="3"/>
            <a:r>
              <a:rPr lang="en-US" sz="1400" dirty="0"/>
              <a:t>Subcarrier index: 0</a:t>
            </a:r>
            <a:endParaRPr lang="en-GB" sz="1400" dirty="0"/>
          </a:p>
          <a:p>
            <a:pPr lvl="3"/>
            <a:r>
              <a:rPr lang="en-US" sz="1400" dirty="0"/>
              <a:t>OFDM symbol:</a:t>
            </a:r>
            <a:endParaRPr lang="en-GB" sz="1400" dirty="0"/>
          </a:p>
          <a:p>
            <a:pPr lvl="4"/>
            <a:r>
              <a:rPr lang="en-US" sz="1400" dirty="0"/>
              <a:t>Resource 1: 8, Resource 2: 9, (note: no collision with SSB or CSIRS for CSI acquisition)</a:t>
            </a:r>
          </a:p>
          <a:p>
            <a:pPr lvl="3"/>
            <a:r>
              <a:rPr lang="en-US" sz="1400" dirty="0"/>
              <a:t>Density [3]</a:t>
            </a:r>
            <a:endParaRPr lang="en-GB" sz="1400" dirty="0"/>
          </a:p>
          <a:p>
            <a:pPr lvl="3"/>
            <a:r>
              <a:rPr lang="en-US" sz="1400" dirty="0"/>
              <a:t>No CDM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Further discuss how to capture the beam refinement procedure in the test case definition</a:t>
            </a:r>
            <a:r>
              <a:rPr lang="en-US" dirty="0"/>
              <a:t> </a:t>
            </a:r>
            <a:endParaRPr lang="en-GB" dirty="0"/>
          </a:p>
          <a:p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7681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Issue 5: SNR requirements derivation </a:t>
            </a:r>
          </a:p>
          <a:p>
            <a:pPr lvl="1"/>
            <a:r>
              <a:rPr lang="en-GB" sz="1800" dirty="0"/>
              <a:t>Plan for deriving performance requirements (SNR points)</a:t>
            </a:r>
          </a:p>
          <a:p>
            <a:pPr lvl="2"/>
            <a:r>
              <a:rPr lang="en-GB" sz="1400" dirty="0"/>
              <a:t>Define tentative SNR requirements for the agreed test cases as much as possible </a:t>
            </a:r>
          </a:p>
          <a:p>
            <a:pPr lvl="2"/>
            <a:r>
              <a:rPr lang="en-GB" sz="1400" dirty="0"/>
              <a:t>Update TPs including  SNR requirements for test cases with []</a:t>
            </a:r>
          </a:p>
          <a:p>
            <a:pPr lvl="2"/>
            <a:r>
              <a:rPr lang="en-GB" sz="1400" dirty="0"/>
              <a:t>The agreed SNR values still can be updated if more results collected from companies in future meeting or technical issues identified</a:t>
            </a:r>
          </a:p>
          <a:p>
            <a:pPr lvl="2"/>
            <a:r>
              <a:rPr lang="en-GB" sz="1400" dirty="0"/>
              <a:t>Keep  requirements TBD for FR2 64QAM cases , decide  the SNR values with more results from companies in RAN4#90 , IM results submitted from companies should take PN impact into account.</a:t>
            </a:r>
          </a:p>
          <a:p>
            <a:pPr lvl="1"/>
            <a:r>
              <a:rPr lang="en-GB" sz="1800" dirty="0"/>
              <a:t>SNR = average of IM results among companies +extra margin</a:t>
            </a:r>
          </a:p>
          <a:p>
            <a:pPr lvl="1"/>
            <a:r>
              <a:rPr lang="en-GB" sz="1800" dirty="0"/>
              <a:t>For test cases where the span among companies’ results is within </a:t>
            </a:r>
            <a:r>
              <a:rPr lang="en-GB" sz="1800" dirty="0" smtClean="0"/>
              <a:t>[</a:t>
            </a:r>
            <a:r>
              <a:rPr lang="en-GB" sz="1800" dirty="0" smtClean="0">
                <a:solidFill>
                  <a:srgbClr val="FF0000"/>
                </a:solidFill>
              </a:rPr>
              <a:t>2.5dB</a:t>
            </a:r>
            <a:r>
              <a:rPr lang="en-GB" sz="1800" dirty="0"/>
              <a:t>], use the same extra margin values. </a:t>
            </a:r>
          </a:p>
          <a:p>
            <a:pPr lvl="2"/>
            <a:r>
              <a:rPr lang="en-GB" sz="1600" dirty="0"/>
              <a:t>Extra margin values: 0.5dB for QPSK, 16QAM and 0.8 dB for 64QAM and 25QAM</a:t>
            </a:r>
          </a:p>
          <a:p>
            <a:pPr lvl="1"/>
            <a:r>
              <a:rPr lang="en-GB" sz="1800" dirty="0"/>
              <a:t>For test cases with larger span further check the details of simulation assumption and further discuss extra margin on a case by case </a:t>
            </a:r>
            <a:r>
              <a:rPr lang="en-GB" sz="1800" dirty="0" smtClean="0"/>
              <a:t>basis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12944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6: New test cases for follow PMI for TDD configuration of DDDSU for FR2.</a:t>
            </a:r>
          </a:p>
          <a:p>
            <a:pPr lvl="1"/>
            <a:r>
              <a:rPr lang="en-US" dirty="0"/>
              <a:t>Proposal:</a:t>
            </a:r>
            <a:endParaRPr lang="en-GB" dirty="0"/>
          </a:p>
          <a:p>
            <a:pPr lvl="2"/>
            <a:r>
              <a:rPr lang="en-GB" dirty="0"/>
              <a:t>Introduce one additional PMI </a:t>
            </a:r>
            <a:r>
              <a:rPr lang="en-GB" dirty="0">
                <a:solidFill>
                  <a:srgbClr val="FF0000"/>
                </a:solidFill>
              </a:rPr>
              <a:t>reporting</a:t>
            </a:r>
            <a:r>
              <a:rPr lang="en-GB" dirty="0"/>
              <a:t> test case based on DDDSU for FR2 120kHz</a:t>
            </a:r>
          </a:p>
          <a:p>
            <a:pPr lvl="2"/>
            <a:r>
              <a:rPr lang="en-US" dirty="0"/>
              <a:t>Do not introduce follow PMI PDSCH demodulation test cases</a:t>
            </a:r>
          </a:p>
          <a:p>
            <a:pPr lvl="2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5244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945"/>
            <a:ext cx="8229600" cy="792162"/>
          </a:xfrm>
        </p:spPr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Other open issues</a:t>
            </a:r>
          </a:p>
          <a:p>
            <a:pPr lvl="1"/>
            <a:r>
              <a:rPr lang="en-US" sz="1800" dirty="0"/>
              <a:t>Proposal:</a:t>
            </a:r>
            <a:endParaRPr lang="en-GB" sz="1800" dirty="0"/>
          </a:p>
          <a:p>
            <a:pPr lvl="2"/>
            <a:r>
              <a:rPr lang="en-US" sz="1600" dirty="0">
                <a:solidFill>
                  <a:srgbClr val="FF0000"/>
                </a:solidFill>
              </a:rPr>
              <a:t>PDSCH scheduling for TDD tests with Mapping type B</a:t>
            </a:r>
          </a:p>
          <a:p>
            <a:pPr lvl="3"/>
            <a:r>
              <a:rPr lang="en-US" sz="1400" dirty="0">
                <a:solidFill>
                  <a:srgbClr val="FF0000"/>
                </a:solidFill>
              </a:rPr>
              <a:t>Do not schedule PDSCH Type B in special slot (i.e. confirm RAN4 89 simulation assumptions)</a:t>
            </a:r>
          </a:p>
          <a:p>
            <a:pPr lvl="2"/>
            <a:r>
              <a:rPr lang="en-US" sz="1600" dirty="0">
                <a:solidFill>
                  <a:srgbClr val="FF0000"/>
                </a:solidFill>
              </a:rPr>
              <a:t>VRB-to-PRB interleaving </a:t>
            </a:r>
          </a:p>
          <a:p>
            <a:pPr lvl="3"/>
            <a:r>
              <a:rPr lang="en-US" sz="1400" dirty="0">
                <a:solidFill>
                  <a:srgbClr val="FF0000"/>
                </a:solidFill>
              </a:rPr>
              <a:t>All requirements are defined under assumption of no VRB-to-PRB </a:t>
            </a:r>
            <a:r>
              <a:rPr lang="en-US" sz="1400" dirty="0" smtClean="0">
                <a:solidFill>
                  <a:srgbClr val="FF0000"/>
                </a:solidFill>
              </a:rPr>
              <a:t>interleaving in Rel-15 </a:t>
            </a:r>
            <a:endParaRPr lang="en-US" sz="1400" dirty="0">
              <a:solidFill>
                <a:srgbClr val="FF0000"/>
              </a:solidFill>
            </a:endParaRPr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Further </a:t>
            </a:r>
            <a:r>
              <a:rPr lang="en-US" sz="1600" dirty="0">
                <a:solidFill>
                  <a:srgbClr val="FF0000"/>
                </a:solidFill>
              </a:rPr>
              <a:t>discuss in RAN4 #90</a:t>
            </a:r>
          </a:p>
          <a:p>
            <a:pPr lvl="3"/>
            <a:r>
              <a:rPr lang="en-US" sz="1400" dirty="0">
                <a:solidFill>
                  <a:srgbClr val="FF0000"/>
                </a:solidFill>
              </a:rPr>
              <a:t>TCI state and QCL configuration parameters for PDSCH </a:t>
            </a:r>
            <a:r>
              <a:rPr lang="en-US" sz="1400" dirty="0" smtClean="0">
                <a:solidFill>
                  <a:srgbClr val="FF0000"/>
                </a:solidFill>
              </a:rPr>
              <a:t>requirement</a:t>
            </a:r>
          </a:p>
          <a:p>
            <a:pPr lvl="3"/>
            <a:r>
              <a:rPr lang="en-US" sz="1400" dirty="0" smtClean="0">
                <a:solidFill>
                  <a:srgbClr val="FF0000"/>
                </a:solidFill>
              </a:rPr>
              <a:t>TRS configuration for FR2</a:t>
            </a:r>
          </a:p>
          <a:p>
            <a:pPr lvl="4"/>
            <a:r>
              <a:rPr lang="en-US" sz="1400" dirty="0">
                <a:solidFill>
                  <a:srgbClr val="FF0000"/>
                </a:solidFill>
              </a:rPr>
              <a:t>Option 1: </a:t>
            </a:r>
            <a:r>
              <a:rPr lang="en-US" sz="1400" dirty="0" smtClean="0">
                <a:solidFill>
                  <a:srgbClr val="FF0000"/>
                </a:solidFill>
              </a:rPr>
              <a:t>Do not change TRS configuration</a:t>
            </a:r>
            <a:endParaRPr lang="en-US" sz="1400" dirty="0">
              <a:solidFill>
                <a:srgbClr val="FF0000"/>
              </a:solidFill>
            </a:endParaRP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Option 2: 20ms with 1 slot duration and OFDM symbol indexes 5, 9</a:t>
            </a:r>
            <a:endParaRPr lang="en-US" sz="1400" dirty="0">
              <a:solidFill>
                <a:srgbClr val="FF0000"/>
              </a:solidFill>
            </a:endParaRPr>
          </a:p>
          <a:p>
            <a:pPr lvl="4"/>
            <a:r>
              <a:rPr lang="en-US" sz="1400" dirty="0">
                <a:solidFill>
                  <a:srgbClr val="FF0000"/>
                </a:solidFill>
              </a:rPr>
              <a:t>Option </a:t>
            </a:r>
            <a:r>
              <a:rPr lang="en-US" sz="1400" dirty="0" smtClean="0">
                <a:solidFill>
                  <a:srgbClr val="FF0000"/>
                </a:solidFill>
              </a:rPr>
              <a:t>3: 40ms </a:t>
            </a:r>
            <a:r>
              <a:rPr lang="en-US" sz="1400" dirty="0">
                <a:solidFill>
                  <a:srgbClr val="FF0000"/>
                </a:solidFill>
              </a:rPr>
              <a:t>with 1 slot </a:t>
            </a:r>
            <a:r>
              <a:rPr lang="en-US" sz="1400" dirty="0" smtClean="0">
                <a:solidFill>
                  <a:srgbClr val="FF0000"/>
                </a:solidFill>
              </a:rPr>
              <a:t>duration</a:t>
            </a: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Other options are not precluded</a:t>
            </a: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TRS configuration change can be applicable for one of test cases. Exact test cases is FFS. </a:t>
            </a:r>
          </a:p>
          <a:p>
            <a:pPr lvl="4"/>
            <a:r>
              <a:rPr lang="en-US" sz="1400" dirty="0" smtClean="0">
                <a:solidFill>
                  <a:srgbClr val="FF0000"/>
                </a:solidFill>
              </a:rPr>
              <a:t>FFS whether to introduce configuration for normal demodulation or SDR test cases</a:t>
            </a:r>
          </a:p>
          <a:p>
            <a:pPr lvl="2"/>
            <a:endParaRPr lang="en-US" sz="1400" dirty="0">
              <a:solidFill>
                <a:srgbClr val="FF0000"/>
              </a:solidFill>
            </a:endParaRPr>
          </a:p>
          <a:p>
            <a:pPr lvl="4"/>
            <a:endParaRPr lang="en-GB" sz="1400" dirty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8070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4565C7-FFBD-4EAA-B5CE-6E477D2D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Information: Dynamic TDD UL/DL </a:t>
            </a:r>
            <a:r>
              <a:rPr lang="en-US" dirty="0" smtClean="0"/>
              <a:t>Configuration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CC9521-0419-4B76-9957-65E6089A4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can be configured for any of the existing TDD test cases by changing the way TDD UL/DL configuration is communicated to the UE.</a:t>
            </a:r>
          </a:p>
          <a:p>
            <a:r>
              <a:rPr lang="en-US" dirty="0"/>
              <a:t>As an example, DDDSU (S = 10D:2G:2U) can be configured as follows, assuming 2 symbol PDCCH:</a:t>
            </a:r>
          </a:p>
          <a:p>
            <a:pPr lvl="1"/>
            <a:r>
              <a:rPr lang="en-US" dirty="0"/>
              <a:t>Do not configure semi-static TDD configuration through RRC.</a:t>
            </a:r>
          </a:p>
          <a:p>
            <a:pPr lvl="1"/>
            <a:r>
              <a:rPr lang="en-US" dirty="0"/>
              <a:t>Follow the below table for scheduling: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C5B7988-1E3A-4326-BE50-F45F30728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7E031C4E-1303-4583-B957-35B5462EE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563515"/>
              </p:ext>
            </p:extLst>
          </p:nvPr>
        </p:nvGraphicFramePr>
        <p:xfrm>
          <a:off x="1066800" y="4191000"/>
          <a:ext cx="7010400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14693">
                  <a:extLst>
                    <a:ext uri="{9D8B030D-6E8A-4147-A177-3AD203B41FA5}">
                      <a16:colId xmlns:a16="http://schemas.microsoft.com/office/drawing/2014/main" xmlns="" val="1910973601"/>
                    </a:ext>
                  </a:extLst>
                </a:gridCol>
                <a:gridCol w="1014307">
                  <a:extLst>
                    <a:ext uri="{9D8B030D-6E8A-4147-A177-3AD203B41FA5}">
                      <a16:colId xmlns:a16="http://schemas.microsoft.com/office/drawing/2014/main" xmlns="" val="2439253324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xmlns="" val="43862300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Slot Index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DCI Format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Grant Allocation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31719100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>
                          <a:effectLst/>
                        </a:rPr>
                        <a:t>mod(slot_idx,5) = 0,1,2</a:t>
                      </a:r>
                      <a:endParaRPr lang="da-D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1-0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Symbol 2-13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8165342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>
                          <a:effectLst/>
                        </a:rPr>
                        <a:t>mod(slot_idx,5) = 3</a:t>
                      </a:r>
                      <a:endParaRPr lang="da-D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1-0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Symbol 2-9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718204666"/>
                  </a:ext>
                </a:extLst>
              </a:tr>
              <a:tr h="4587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>
                          <a:effectLst/>
                        </a:rPr>
                        <a:t>mod(slot_idx,5) = 3</a:t>
                      </a:r>
                      <a:endParaRPr lang="da-D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0-0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Symbol 12-13 in current slot and symbol 0-13 in next slot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40463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6559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Issue 1: Handling of simultaneous </a:t>
            </a:r>
            <a:r>
              <a:rPr lang="en-US" sz="2000" dirty="0" err="1"/>
              <a:t>Tx</a:t>
            </a:r>
            <a:r>
              <a:rPr lang="en-US" sz="2000" dirty="0"/>
              <a:t>/Rx for EN-DC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Proposal: </a:t>
            </a:r>
            <a:r>
              <a:rPr lang="en-US" dirty="0"/>
              <a:t>EN-DC test parameters</a:t>
            </a:r>
          </a:p>
          <a:p>
            <a:pPr lvl="3"/>
            <a:r>
              <a:rPr lang="en-US" sz="1800" dirty="0"/>
              <a:t>Transmissions on the LTE and NR carriers are synchronous (i.e. aligned on subframe boundaries)</a:t>
            </a:r>
          </a:p>
          <a:p>
            <a:pPr lvl="3"/>
            <a:r>
              <a:rPr lang="en-US" sz="1800" dirty="0"/>
              <a:t>TDD-TDD EN-DC LTE configuration</a:t>
            </a:r>
          </a:p>
          <a:p>
            <a:pPr lvl="4"/>
            <a:r>
              <a:rPr lang="en-US" sz="1800" dirty="0"/>
              <a:t>Use LTE </a:t>
            </a:r>
            <a:r>
              <a:rPr lang="en-GB" sz="1800" dirty="0"/>
              <a:t>TDD DL-UL configuration 2</a:t>
            </a:r>
          </a:p>
          <a:p>
            <a:pPr lvl="4"/>
            <a:r>
              <a:rPr lang="en-GB" sz="1800" dirty="0"/>
              <a:t>LTE frame is shifted by 2 SF’s to the right with respect to the start of NR frame </a:t>
            </a:r>
          </a:p>
          <a:p>
            <a:pPr marL="457200" lvl="1" indent="0">
              <a:buNone/>
            </a:pPr>
            <a:endParaRPr lang="en-US" dirty="0"/>
          </a:p>
          <a:p>
            <a:pPr lvl="3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Issue 2: Handing of FR1 EN-DC test cases of NR TDD DL-UL configurations not aligned with LTE </a:t>
            </a:r>
            <a:endParaRPr lang="en-GB" sz="2000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Proposal: </a:t>
            </a:r>
            <a:r>
              <a:rPr lang="en-US" altLang="zh-CN" dirty="0"/>
              <a:t>FR1 EN-DC test cases with  NR TDD DL-UL configurations not aligned with LTE </a:t>
            </a:r>
            <a:r>
              <a:rPr lang="en-GB" altLang="zh-CN" dirty="0"/>
              <a:t> </a:t>
            </a:r>
            <a:r>
              <a:rPr lang="en-US" dirty="0"/>
              <a:t>can be tested on the corresponding EN-DC BCs where UE supports simultaneous </a:t>
            </a:r>
            <a:r>
              <a:rPr lang="en-US" dirty="0" err="1"/>
              <a:t>Tx</a:t>
            </a:r>
            <a:r>
              <a:rPr lang="en-US" dirty="0"/>
              <a:t>/Rx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119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EN-DC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Issue 3-1 : EN-DC including FR2 carrier requirements  (both SDR and normal test cases)</a:t>
            </a:r>
            <a:endParaRPr lang="en-GB" sz="2000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Proposal: </a:t>
            </a:r>
          </a:p>
          <a:p>
            <a:pPr lvl="2"/>
            <a:r>
              <a:rPr lang="en-US" dirty="0"/>
              <a:t>Normal demodulation requirements: </a:t>
            </a:r>
          </a:p>
          <a:p>
            <a:pPr lvl="3"/>
            <a:r>
              <a:rPr lang="en-US" dirty="0"/>
              <a:t>No requirements for FR1 NR/LTE carriers for Rel-15 EN-DC test cases including FR2 carrier.</a:t>
            </a:r>
            <a:endParaRPr lang="en-GB" dirty="0"/>
          </a:p>
          <a:p>
            <a:pPr lvl="2"/>
            <a:r>
              <a:rPr lang="en-US" dirty="0"/>
              <a:t>SDR requirements: </a:t>
            </a:r>
          </a:p>
          <a:p>
            <a:pPr lvl="3"/>
            <a:r>
              <a:rPr lang="en-US" dirty="0"/>
              <a:t>Define requirements for FR1 NR/LTE carriers of Rel-15 EN-DC SDR test cases which including FR2 carrier. </a:t>
            </a:r>
          </a:p>
          <a:p>
            <a:pPr lvl="3"/>
            <a:r>
              <a:rPr lang="en-US" dirty="0"/>
              <a:t>Only FR2 performance is tested in Rel-15. 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777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Applicability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1-1 : Applicability rules for UEs with SA and NSA support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Proposal: </a:t>
            </a:r>
            <a:r>
              <a:rPr lang="en-US" dirty="0"/>
              <a:t>For UE’s that support both NSA and SA: </a:t>
            </a:r>
          </a:p>
          <a:p>
            <a:pPr lvl="2"/>
            <a:r>
              <a:rPr lang="en-US" dirty="0"/>
              <a:t>Normal UE demodulation requirements are verified using SA requirements only</a:t>
            </a:r>
          </a:p>
          <a:p>
            <a:pPr lvl="2"/>
            <a:r>
              <a:rPr lang="en-GB" dirty="0"/>
              <a:t>SDR requirements are tested for both SA and NSA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5730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Applicability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2: Applicability rules for 2Rx and 4Rx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Proposal: </a:t>
            </a:r>
            <a:r>
              <a:rPr lang="en-US" dirty="0"/>
              <a:t>For UE’s that support </a:t>
            </a:r>
            <a:r>
              <a:rPr lang="en-GB" dirty="0"/>
              <a:t>4RX on at least one band, the normal UE performance requirements are verified using 4RX tests and 2RX tests can be skipped.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454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Issue 1: Additional soft buffer test for PDSCH mapping type A</a:t>
            </a:r>
          </a:p>
          <a:p>
            <a:pPr lvl="1"/>
            <a:r>
              <a:rPr lang="en-US" sz="1600" dirty="0"/>
              <a:t>Previous agreement</a:t>
            </a:r>
          </a:p>
          <a:p>
            <a:pPr lvl="2"/>
            <a:r>
              <a:rPr lang="en-US" sz="1200" i="1" dirty="0"/>
              <a:t>Requirement with 70% test point and 8 HARQ process for FDD and 16 HARQ process for TDD: (FFS whether needed or not)</a:t>
            </a:r>
            <a:endParaRPr lang="en-GB" sz="1200" dirty="0"/>
          </a:p>
          <a:p>
            <a:pPr lvl="3"/>
            <a:r>
              <a:rPr lang="en-US" sz="1100" i="1" dirty="0"/>
              <a:t>Option 1: No tests</a:t>
            </a:r>
            <a:endParaRPr lang="en-GB" sz="1100" dirty="0"/>
          </a:p>
          <a:p>
            <a:pPr lvl="3"/>
            <a:r>
              <a:rPr lang="en-US" sz="1100" i="1" dirty="0"/>
              <a:t>Option 2 (simulation purpose)</a:t>
            </a:r>
            <a:endParaRPr lang="en-GB" sz="1100" dirty="0"/>
          </a:p>
          <a:p>
            <a:pPr lvl="4"/>
            <a:r>
              <a:rPr lang="en-US" sz="1100" i="1" dirty="0"/>
              <a:t>MCS #19 and rank 2 for FR1, FDD and TDD (7D1S2U) for both 2Rx and 4Rx</a:t>
            </a:r>
            <a:endParaRPr lang="en-GB" sz="1100" dirty="0"/>
          </a:p>
          <a:p>
            <a:pPr lvl="4"/>
            <a:r>
              <a:rPr lang="en-US" sz="1100" i="1" dirty="0"/>
              <a:t>MCS #13 and rank 2 (2Rx) for TDD (DDDSU) FR2</a:t>
            </a:r>
            <a:endParaRPr lang="en-GB" sz="1100" dirty="0"/>
          </a:p>
          <a:p>
            <a:pPr lvl="3"/>
            <a:r>
              <a:rPr lang="en-US" sz="1100" i="1" dirty="0"/>
              <a:t>Other options not excluded</a:t>
            </a:r>
            <a:endParaRPr lang="en-GB" sz="1100" dirty="0"/>
          </a:p>
          <a:p>
            <a:pPr lvl="3"/>
            <a:r>
              <a:rPr lang="en-US" sz="1100" i="1" dirty="0"/>
              <a:t>Interested companies are encourage to bring more analysis with simulation results to further decide the necessity of introducing such test cases in next RAN4 meeting.</a:t>
            </a:r>
            <a:endParaRPr lang="en-GB" sz="1100" dirty="0"/>
          </a:p>
          <a:p>
            <a:pPr lvl="1"/>
            <a:r>
              <a:rPr lang="en-US" sz="1600" dirty="0"/>
              <a:t>Proposal: </a:t>
            </a:r>
          </a:p>
          <a:p>
            <a:pPr lvl="2"/>
            <a:r>
              <a:rPr lang="en-GB" altLang="zh-CN" sz="1600" dirty="0">
                <a:solidFill>
                  <a:srgbClr val="FF0000"/>
                </a:solidFill>
              </a:rPr>
              <a:t>FFS whether to introduce </a:t>
            </a:r>
            <a:r>
              <a:rPr lang="en-GB" altLang="zh-CN" sz="1600" dirty="0" smtClean="0">
                <a:solidFill>
                  <a:srgbClr val="FF0000"/>
                </a:solidFill>
              </a:rPr>
              <a:t>additional requirement </a:t>
            </a:r>
            <a:r>
              <a:rPr lang="en-GB" altLang="zh-CN" sz="1600" dirty="0">
                <a:solidFill>
                  <a:srgbClr val="FF0000"/>
                </a:solidFill>
              </a:rPr>
              <a:t>with 70% test point with 8 HARQ process for FDD and 16 HARQ process for TDD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3"/>
            <a:r>
              <a:rPr lang="en-US" altLang="zh-CN" sz="1400" dirty="0"/>
              <a:t>Option 1: No Test since soft buffer test has been defined (Intel, QC)</a:t>
            </a:r>
            <a:endParaRPr lang="zh-CN" altLang="zh-CN" sz="1400" dirty="0"/>
          </a:p>
          <a:p>
            <a:pPr lvl="3"/>
            <a:r>
              <a:rPr lang="en-US" altLang="zh-CN" sz="1400" dirty="0"/>
              <a:t>Option 2: Introduce PDSCH demodulation tests with 70% test point with 8 HARQ processes for FDD and 16 HARQ processes for TDD </a:t>
            </a:r>
          </a:p>
          <a:p>
            <a:pPr marL="1371600" lvl="3" indent="0">
              <a:buNone/>
            </a:pPr>
            <a:endParaRPr lang="en-US" altLang="zh-CN" dirty="0"/>
          </a:p>
          <a:p>
            <a:pPr marL="1371600" lvl="3" indent="0">
              <a:buNone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1426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2: LTE-NR co-existence test case (duration length)</a:t>
            </a:r>
          </a:p>
          <a:p>
            <a:pPr lvl="1"/>
            <a:r>
              <a:rPr lang="en-US" dirty="0"/>
              <a:t>Previous agreements:</a:t>
            </a:r>
            <a:endParaRPr lang="en-GB" dirty="0"/>
          </a:p>
          <a:p>
            <a:pPr lvl="2"/>
            <a:r>
              <a:rPr lang="en-US" sz="1400" i="1" dirty="0"/>
              <a:t>PDSCH Type A</a:t>
            </a:r>
            <a:endParaRPr lang="en-GB" sz="1400" dirty="0"/>
          </a:p>
          <a:p>
            <a:pPr lvl="2"/>
            <a:r>
              <a:rPr lang="en-US" sz="1400" i="1" dirty="0"/>
              <a:t>Start symbol (S): 3</a:t>
            </a:r>
            <a:endParaRPr lang="en-GB" sz="1400" dirty="0"/>
          </a:p>
          <a:p>
            <a:pPr lvl="2"/>
            <a:r>
              <a:rPr lang="en-US" sz="1400" i="1" dirty="0"/>
              <a:t>Duration (L): [9 or 11]</a:t>
            </a:r>
            <a:endParaRPr lang="en-GB" sz="1400" dirty="0"/>
          </a:p>
          <a:p>
            <a:pPr lvl="3"/>
            <a:r>
              <a:rPr lang="en-US" sz="1050" i="1" dirty="0"/>
              <a:t>Note: Use 11 if RAN1 agreement on changes of additional DMRS position for Type A is confirmed</a:t>
            </a:r>
            <a:endParaRPr lang="en-GB" sz="1050" dirty="0"/>
          </a:p>
          <a:p>
            <a:pPr lvl="2"/>
            <a:r>
              <a:rPr lang="en-US" sz="1400" i="1" dirty="0"/>
              <a:t>Number of additional DMRS: 1</a:t>
            </a:r>
            <a:endParaRPr lang="en-GB" sz="1400" dirty="0"/>
          </a:p>
          <a:p>
            <a:pPr lvl="2"/>
            <a:r>
              <a:rPr lang="en-US" sz="1400" i="1" dirty="0"/>
              <a:t>Duplex mode: FDD only</a:t>
            </a:r>
            <a:endParaRPr lang="en-GB" sz="1400" dirty="0"/>
          </a:p>
          <a:p>
            <a:pPr lvl="2"/>
            <a:r>
              <a:rPr lang="en-US" sz="1400" i="1" dirty="0"/>
              <a:t>FRC: MCS4 Rank 1 for 2Rx and 4 Rx</a:t>
            </a:r>
            <a:endParaRPr lang="en-GB" sz="1400" dirty="0"/>
          </a:p>
          <a:p>
            <a:pPr lvl="2"/>
            <a:r>
              <a:rPr lang="en-US" sz="1400" i="1" dirty="0"/>
              <a:t>Overhead for TBS determination: 18</a:t>
            </a:r>
            <a:endParaRPr lang="en-GB" sz="1400" dirty="0"/>
          </a:p>
          <a:p>
            <a:pPr lvl="1"/>
            <a:r>
              <a:rPr lang="en-US" dirty="0"/>
              <a:t>Proposals</a:t>
            </a:r>
            <a:endParaRPr lang="en-GB" dirty="0"/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Introduce test </a:t>
            </a:r>
            <a:r>
              <a:rPr lang="en-GB" sz="1600" dirty="0" smtClean="0">
                <a:solidFill>
                  <a:srgbClr val="FF0000"/>
                </a:solidFill>
              </a:rPr>
              <a:t>cases </a:t>
            </a:r>
            <a:r>
              <a:rPr lang="en-GB" sz="1600" dirty="0">
                <a:solidFill>
                  <a:srgbClr val="FF0000"/>
                </a:solidFill>
              </a:rPr>
              <a:t>for </a:t>
            </a:r>
            <a:r>
              <a:rPr lang="en-GB" sz="1600" dirty="0" smtClean="0">
                <a:solidFill>
                  <a:srgbClr val="FF0000"/>
                </a:solidFill>
              </a:rPr>
              <a:t>9 and 11 </a:t>
            </a:r>
            <a:r>
              <a:rPr lang="en-GB" sz="1600" dirty="0">
                <a:solidFill>
                  <a:srgbClr val="FF0000"/>
                </a:solidFill>
              </a:rPr>
              <a:t>symbols PDSCH duration</a:t>
            </a:r>
          </a:p>
          <a:p>
            <a:pPr lvl="3"/>
            <a:r>
              <a:rPr lang="en-GB" sz="1400" dirty="0" smtClean="0">
                <a:solidFill>
                  <a:srgbClr val="FF0000"/>
                </a:solidFill>
              </a:rPr>
              <a:t>In RAN4 89, specify requirements for 9 symbols test. In RAN4 90, specify additional requirements for 11 symbols PDSCH duration.</a:t>
            </a:r>
            <a:endParaRPr lang="en-GB" sz="1400" dirty="0">
              <a:solidFill>
                <a:srgbClr val="FF0000"/>
              </a:solidFill>
            </a:endParaRPr>
          </a:p>
          <a:p>
            <a:pPr lvl="3"/>
            <a:endParaRPr lang="en-GB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017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Issue 3: Dynamic TDD DL-UL configuration test</a:t>
            </a:r>
          </a:p>
          <a:p>
            <a:pPr lvl="1"/>
            <a:r>
              <a:rPr lang="en-US" sz="1800" dirty="0"/>
              <a:t>Previous agreements:</a:t>
            </a:r>
            <a:endParaRPr lang="en-GB" sz="1800" dirty="0"/>
          </a:p>
          <a:p>
            <a:pPr lvl="2"/>
            <a:r>
              <a:rPr lang="en-US" sz="1000" i="1" dirty="0"/>
              <a:t>Dynamic UL/DL determination is a mandatory feature for Rel-15.</a:t>
            </a:r>
            <a:endParaRPr lang="en-GB" sz="1000" dirty="0"/>
          </a:p>
          <a:p>
            <a:pPr lvl="2"/>
            <a:r>
              <a:rPr lang="en-US" sz="1000" i="1" dirty="0"/>
              <a:t>Forward Compatibility: If no test is defined to test this feature now, network operators will have a risk of breaking some existing NR UEs if they try to configure dynamic TDD configuration now or in any future NR release.</a:t>
            </a:r>
            <a:endParaRPr lang="en-GB" sz="1000" dirty="0"/>
          </a:p>
          <a:p>
            <a:pPr lvl="2"/>
            <a:r>
              <a:rPr lang="en-US" sz="1000" i="1" dirty="0"/>
              <a:t>To avoid any extra workload, it can be tested for some existing TDD test case(s) as below:</a:t>
            </a:r>
            <a:endParaRPr lang="en-GB" sz="1000" dirty="0"/>
          </a:p>
          <a:p>
            <a:pPr lvl="3"/>
            <a:r>
              <a:rPr lang="en-US" sz="900" i="1" dirty="0"/>
              <a:t>Configure all slots as flexible in RRC configuration or do not configure TDD UL-DL configuration through RRC.</a:t>
            </a:r>
            <a:endParaRPr lang="en-GB" sz="900" dirty="0"/>
          </a:p>
          <a:p>
            <a:pPr lvl="3"/>
            <a:r>
              <a:rPr lang="en-US" sz="900" i="1" dirty="0"/>
              <a:t>Send DL or UL DCI to indicate D, S and U slot to  configure the same TDD UL-DL </a:t>
            </a:r>
            <a:r>
              <a:rPr lang="en-US" sz="900" i="1" dirty="0" err="1"/>
              <a:t>config</a:t>
            </a:r>
            <a:r>
              <a:rPr lang="en-US" sz="900" i="1" dirty="0"/>
              <a:t> as agreed for those test case(s).</a:t>
            </a:r>
            <a:endParaRPr lang="en-GB" sz="900" dirty="0"/>
          </a:p>
          <a:p>
            <a:pPr lvl="2"/>
            <a:r>
              <a:rPr lang="en-US" sz="1000" i="1" dirty="0"/>
              <a:t>The above methodology does not impact simulation results or RMCs but it verifies that UE supports DCI based slot configuration.</a:t>
            </a:r>
            <a:endParaRPr lang="en-GB" sz="1000" dirty="0"/>
          </a:p>
          <a:p>
            <a:pPr lvl="2"/>
            <a:r>
              <a:rPr lang="en-US" sz="1000" i="1" dirty="0"/>
              <a:t>Way forward</a:t>
            </a:r>
            <a:endParaRPr lang="en-GB" sz="1000" dirty="0"/>
          </a:p>
          <a:p>
            <a:pPr lvl="3"/>
            <a:r>
              <a:rPr lang="en-US" sz="900" i="1" dirty="0"/>
              <a:t>Option 1: Use dynamic UL/DL determination for some existing PDSCH demodulation test case(s). [QC, Ericsson, NTT </a:t>
            </a:r>
            <a:r>
              <a:rPr lang="en-US" sz="900" i="1" dirty="0" err="1"/>
              <a:t>Docomo</a:t>
            </a:r>
            <a:r>
              <a:rPr lang="en-US" sz="900" i="1" dirty="0"/>
              <a:t>, AT&amp;T, China Mobile, Intel]</a:t>
            </a:r>
            <a:endParaRPr lang="en-GB" sz="900" dirty="0"/>
          </a:p>
          <a:p>
            <a:pPr lvl="3"/>
            <a:r>
              <a:rPr lang="en-US" sz="900" i="1" dirty="0"/>
              <a:t>Option 2: Do not define test ( it’s a functionality test, not in UE demodulation performance scope)  (Huawei, MTK)</a:t>
            </a:r>
            <a:endParaRPr lang="en-GB" sz="900" dirty="0"/>
          </a:p>
          <a:p>
            <a:pPr lvl="1"/>
            <a:r>
              <a:rPr lang="en-US" sz="1800" dirty="0"/>
              <a:t>Proposal:</a:t>
            </a:r>
          </a:p>
          <a:p>
            <a:pPr lvl="2"/>
            <a:r>
              <a:rPr lang="en-US" sz="1600" dirty="0"/>
              <a:t>Way forward</a:t>
            </a:r>
          </a:p>
          <a:p>
            <a:pPr lvl="3"/>
            <a:r>
              <a:rPr lang="en-US" sz="1400" dirty="0"/>
              <a:t>Option 1: Use dynamic UL/DL determination for </a:t>
            </a:r>
            <a:r>
              <a:rPr lang="en-US" sz="1400" dirty="0" smtClean="0"/>
              <a:t>some existing </a:t>
            </a:r>
            <a:r>
              <a:rPr lang="en-US" sz="1400" dirty="0"/>
              <a:t>PDSCH demodulation test </a:t>
            </a:r>
            <a:r>
              <a:rPr lang="en-US" sz="1400" dirty="0" smtClean="0"/>
              <a:t>case(s).</a:t>
            </a:r>
            <a:endParaRPr lang="en-GB" sz="1400" dirty="0"/>
          </a:p>
          <a:p>
            <a:pPr lvl="3"/>
            <a:r>
              <a:rPr lang="en-US" sz="1400" dirty="0" smtClean="0"/>
              <a:t>Option 2: </a:t>
            </a:r>
            <a:r>
              <a:rPr lang="en-US" sz="1400" dirty="0"/>
              <a:t>Do not define test</a:t>
            </a:r>
          </a:p>
          <a:p>
            <a:pPr lvl="2"/>
            <a:r>
              <a:rPr lang="en-GB" altLang="zh-CN" sz="1600" dirty="0">
                <a:solidFill>
                  <a:srgbClr val="FF0000"/>
                </a:solidFill>
              </a:rPr>
              <a:t>Next steps</a:t>
            </a:r>
          </a:p>
          <a:p>
            <a:pPr lvl="3"/>
            <a:r>
              <a:rPr lang="en-GB" altLang="zh-CN" sz="1400" dirty="0">
                <a:solidFill>
                  <a:srgbClr val="FF0000"/>
                </a:solidFill>
              </a:rPr>
              <a:t>Further make downselection in RAN4 #90</a:t>
            </a:r>
          </a:p>
          <a:p>
            <a:pPr lvl="2"/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3237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documentManagement/types"/>
    <ds:schemaRef ds:uri="http://purl.org/dc/dcmitype/"/>
    <ds:schemaRef ds:uri="66EEDB98-F073-460B-B9B0-9643F9FE785E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17035</TotalTime>
  <Words>1406</Words>
  <Application>Microsoft Office PowerPoint</Application>
  <PresentationFormat>On-screen Show (4:3)</PresentationFormat>
  <Paragraphs>165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Office Theme</vt:lpstr>
      <vt:lpstr>Way forward on NR UE PDSCH demodulation requirements and General aspects</vt:lpstr>
      <vt:lpstr>EN-DC performance requirements</vt:lpstr>
      <vt:lpstr>EN-DC performance requirements</vt:lpstr>
      <vt:lpstr>EN-DC performance requirements</vt:lpstr>
      <vt:lpstr>Requirements Applicability </vt:lpstr>
      <vt:lpstr>Requirements Applicability </vt:lpstr>
      <vt:lpstr>PDSCH</vt:lpstr>
      <vt:lpstr>PDSCH</vt:lpstr>
      <vt:lpstr>PDSCH</vt:lpstr>
      <vt:lpstr>PDSCH</vt:lpstr>
      <vt:lpstr>PDSCH</vt:lpstr>
      <vt:lpstr>PDSCH</vt:lpstr>
      <vt:lpstr>PDSCH</vt:lpstr>
      <vt:lpstr>For Information: Dynamic TDD UL/DL Configuration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1208</cp:revision>
  <dcterms:created xsi:type="dcterms:W3CDTF">2013-05-13T16:02:00Z</dcterms:created>
  <dcterms:modified xsi:type="dcterms:W3CDTF">2018-11-15T23:21:06Z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ede2e1d3-bbb0-4dc7-83e9-99ca5f972837</vt:lpwstr>
  </property>
  <property fmtid="{D5CDD505-2E9C-101B-9397-08002B2CF9AE}" pid="7" name="CTP_TimeStamp">
    <vt:lpwstr>2018-11-15 23:21:06Z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-1869066634</vt:i4>
  </property>
  <property fmtid="{D5CDD505-2E9C-101B-9397-08002B2CF9AE}" pid="22" name="_EmailSubject">
    <vt:lpwstr>WF on NR General and PDSCH UE Demod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