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60"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 id="1" name="Luis Guillermo Martinez Ballesteros" initials="LGMB" lastIdx="10" clrIdx="1"/>
  <p:cmAuthor id="2" name="Lo, Anthony (Nokia - GB/Bristol)" initials="LA(-G" lastIdx="5" clrIdx="2"/>
  <p:cmAuthor id="3" name="Michal Szydelko" initials="MS" lastIdx="1" clrIdx="3">
    <p:extLst>
      <p:ext uri="{19B8F6BF-5375-455C-9EA6-DF929625EA0E}">
        <p15:presenceInfo xmlns:p15="http://schemas.microsoft.com/office/powerpoint/2012/main" userId="S-1-5-21-147214757-305610072-1517763936-42499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5142" autoAdjust="0"/>
  </p:normalViewPr>
  <p:slideViewPr>
    <p:cSldViewPr>
      <p:cViewPr>
        <p:scale>
          <a:sx n="66" d="100"/>
          <a:sy n="66" d="100"/>
        </p:scale>
        <p:origin x="57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Martinez G" userId="0ebe31dc-60a7-412b-bc71-c6a265dd5a17" providerId="ADAL" clId="{F202CB87-1757-42A6-BBB3-47D2B23721C6}"/>
    <pc:docChg chg="custSel modSld">
      <pc:chgData name="Luis Martinez G" userId="0ebe31dc-60a7-412b-bc71-c6a265dd5a17" providerId="ADAL" clId="{F202CB87-1757-42A6-BBB3-47D2B23721C6}" dt="2018-11-16T18:37:41.857" v="11" actId="27636"/>
      <pc:docMkLst>
        <pc:docMk/>
      </pc:docMkLst>
      <pc:sldChg chg="modSp delCm">
        <pc:chgData name="Luis Martinez G" userId="0ebe31dc-60a7-412b-bc71-c6a265dd5a17" providerId="ADAL" clId="{F202CB87-1757-42A6-BBB3-47D2B23721C6}" dt="2018-11-16T18:36:58.519" v="2"/>
        <pc:sldMkLst>
          <pc:docMk/>
          <pc:sldMk cId="0" sldId="256"/>
        </pc:sldMkLst>
        <pc:spChg chg="mod">
          <ac:chgData name="Luis Martinez G" userId="0ebe31dc-60a7-412b-bc71-c6a265dd5a17" providerId="ADAL" clId="{F202CB87-1757-42A6-BBB3-47D2B23721C6}" dt="2018-11-16T18:34:29.317" v="0" actId="20577"/>
          <ac:spMkLst>
            <pc:docMk/>
            <pc:sldMk cId="0" sldId="256"/>
            <ac:spMk id="3" creationId="{00000000-0000-0000-0000-000000000000}"/>
          </ac:spMkLst>
        </pc:spChg>
        <pc:spChg chg="mod">
          <ac:chgData name="Luis Martinez G" userId="0ebe31dc-60a7-412b-bc71-c6a265dd5a17" providerId="ADAL" clId="{F202CB87-1757-42A6-BBB3-47D2B23721C6}" dt="2018-11-16T18:36:52.901" v="1" actId="6549"/>
          <ac:spMkLst>
            <pc:docMk/>
            <pc:sldMk cId="0" sldId="256"/>
            <ac:spMk id="4" creationId="{00000000-0000-0000-0000-000000000000}"/>
          </ac:spMkLst>
        </pc:spChg>
      </pc:sldChg>
      <pc:sldChg chg="modSp">
        <pc:chgData name="Luis Martinez G" userId="0ebe31dc-60a7-412b-bc71-c6a265dd5a17" providerId="ADAL" clId="{F202CB87-1757-42A6-BBB3-47D2B23721C6}" dt="2018-11-16T18:37:41.857" v="11" actId="27636"/>
        <pc:sldMkLst>
          <pc:docMk/>
          <pc:sldMk cId="0" sldId="260"/>
        </pc:sldMkLst>
        <pc:spChg chg="mod">
          <ac:chgData name="Luis Martinez G" userId="0ebe31dc-60a7-412b-bc71-c6a265dd5a17" providerId="ADAL" clId="{F202CB87-1757-42A6-BBB3-47D2B23721C6}" dt="2018-11-16T18:37:41.857" v="11" actId="27636"/>
          <ac:spMkLst>
            <pc:docMk/>
            <pc:sldMk cId="0" sldId="26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t>‹#›</a:t>
            </a:fld>
            <a:endParaRPr lang="en-US"/>
          </a:p>
        </p:txBody>
      </p:sp>
    </p:spTree>
    <p:extLst>
      <p:ext uri="{BB962C8B-B14F-4D97-AF65-F5344CB8AC3E}">
        <p14:creationId xmlns:p14="http://schemas.microsoft.com/office/powerpoint/2010/main" val="2349046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511515"/>
            <a:ext cx="4824536" cy="1080120"/>
          </a:xfrm>
        </p:spPr>
        <p:txBody>
          <a:bodyPr>
            <a:normAutofit fontScale="90000"/>
          </a:bodyPr>
          <a:lstStyle/>
          <a:p>
            <a:pPr algn="l"/>
            <a:r>
              <a:rPr lang="en-US" altLang="zh-CN" sz="2200" b="1" dirty="0"/>
              <a:t>3GPP TSG-RAN WG4 RAN4-89	</a:t>
            </a:r>
            <a:br>
              <a:rPr lang="en-US" altLang="zh-CN" sz="2200" b="1" dirty="0"/>
            </a:br>
            <a:r>
              <a:rPr lang="en-US" altLang="zh-CN" sz="2200" b="1" dirty="0"/>
              <a:t>Spokane, USA, 12 - 16 November, 2018</a:t>
            </a:r>
            <a:br>
              <a:rPr lang="en-US" altLang="zh-CN" sz="2200" dirty="0"/>
            </a:br>
            <a:r>
              <a:rPr lang="en-US" altLang="zh-CN" sz="2200" dirty="0"/>
              <a:t>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sv-SE" altLang="zh-CN" dirty="0">
                <a:solidFill>
                  <a:schemeClr val="tx1"/>
                </a:solidFill>
              </a:rPr>
              <a:t>Ericsson, ZTE, Huawei</a:t>
            </a:r>
            <a:endParaRPr lang="zh-CN" altLang="en-US" dirty="0">
              <a:solidFill>
                <a:srgbClr val="FF0000"/>
              </a:solidFill>
            </a:endParaRPr>
          </a:p>
        </p:txBody>
      </p:sp>
      <p:sp>
        <p:nvSpPr>
          <p:cNvPr id="4" name="TextBox 3"/>
          <p:cNvSpPr txBox="1"/>
          <p:nvPr/>
        </p:nvSpPr>
        <p:spPr>
          <a:xfrm>
            <a:off x="395536" y="1628800"/>
            <a:ext cx="8640960" cy="769441"/>
          </a:xfrm>
          <a:prstGeom prst="rect">
            <a:avLst/>
          </a:prstGeom>
          <a:noFill/>
        </p:spPr>
        <p:txBody>
          <a:bodyPr wrap="square" rtlCol="0">
            <a:spAutoFit/>
          </a:bodyPr>
          <a:lstStyle/>
          <a:p>
            <a:pPr algn="ctr"/>
            <a:r>
              <a:rPr lang="en-US" altLang="zh-CN" sz="4400" dirty="0"/>
              <a:t>WF for RX exclusion band extension</a:t>
            </a:r>
            <a:endParaRPr lang="zh-CN" altLang="en-US" sz="4400" strike="sngStrike" dirty="0">
              <a:solidFill>
                <a:srgbClr val="FF0000"/>
              </a:solidFill>
            </a:endParaRPr>
          </a:p>
        </p:txBody>
      </p:sp>
      <p:sp>
        <p:nvSpPr>
          <p:cNvPr id="5" name="TextBox 4"/>
          <p:cNvSpPr txBox="1"/>
          <p:nvPr/>
        </p:nvSpPr>
        <p:spPr>
          <a:xfrm>
            <a:off x="7092280" y="620688"/>
            <a:ext cx="1728192" cy="430887"/>
          </a:xfrm>
          <a:prstGeom prst="rect">
            <a:avLst/>
          </a:prstGeom>
          <a:noFill/>
        </p:spPr>
        <p:txBody>
          <a:bodyPr wrap="square" rtlCol="0">
            <a:spAutoFit/>
          </a:bodyPr>
          <a:lstStyle/>
          <a:p>
            <a:r>
              <a:rPr lang="sv-SE" altLang="zh-CN" sz="2200"/>
              <a:t>R4-1816431</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785" y="188640"/>
            <a:ext cx="8229600" cy="490066"/>
          </a:xfrm>
        </p:spPr>
        <p:txBody>
          <a:bodyPr>
            <a:normAutofit fontScale="90000"/>
          </a:bodyPr>
          <a:lstStyle/>
          <a:p>
            <a:r>
              <a:rPr lang="sv-SE" dirty="0" err="1"/>
              <a:t>Background</a:t>
            </a:r>
            <a:endParaRPr lang="en-US" dirty="0"/>
          </a:p>
        </p:txBody>
      </p:sp>
      <p:sp>
        <p:nvSpPr>
          <p:cNvPr id="3" name="Content Placeholder 2"/>
          <p:cNvSpPr>
            <a:spLocks noGrp="1"/>
          </p:cNvSpPr>
          <p:nvPr>
            <p:ph idx="1"/>
          </p:nvPr>
        </p:nvSpPr>
        <p:spPr>
          <a:xfrm>
            <a:off x="434785" y="836712"/>
            <a:ext cx="8229600" cy="5760640"/>
          </a:xfrm>
        </p:spPr>
        <p:txBody>
          <a:bodyPr>
            <a:normAutofit fontScale="77500" lnSpcReduction="20000"/>
          </a:bodyPr>
          <a:lstStyle/>
          <a:p>
            <a:r>
              <a:rPr lang="en-US" sz="2300" dirty="0"/>
              <a:t>In [1], Ericsson presented two proposals on the Size of exclusion zones for EMC immunity for OTA AAS BS and BS type 1-O. First, proposing 200 MHz as the Exclusion Band size. Second, to introduce the extended exclusion zone as an additional option to spatial exclusion that can facilitate introduction of AAS BS and NR BS from EMC perspective towards different administrations.</a:t>
            </a:r>
          </a:p>
          <a:p>
            <a:r>
              <a:rPr lang="en-GB" sz="2300" dirty="0"/>
              <a:t>The goal with the definition of exclusion bands is to protect the receiver from potential damage/undue stress during the test. </a:t>
            </a:r>
          </a:p>
          <a:p>
            <a:r>
              <a:rPr lang="en-US" sz="2300" dirty="0"/>
              <a:t>During the offline discussion carried out before and during RAN4#89 (Spokane), different companies agreed that t</a:t>
            </a:r>
            <a:r>
              <a:rPr lang="en-GB" sz="2300" dirty="0"/>
              <a:t>he current ETSI EMC immunity requirement (10 V/m) is stringent in relation to RF out-of-band interferer given same exclusion zone size. This is specially critical for BS type 1-O, or OTA AAS BS. </a:t>
            </a:r>
            <a:endParaRPr lang="en-US" sz="2300" dirty="0"/>
          </a:p>
          <a:p>
            <a:r>
              <a:rPr lang="en-US" sz="2300" dirty="0"/>
              <a:t>During the same discussion, concerns have been raised on the potential impact on the BS type 1-O design and operation if regional administrations do not accept spatial exclusion during RI test. Therefore, other alternatives should be considered.</a:t>
            </a:r>
          </a:p>
          <a:p>
            <a:r>
              <a:rPr lang="en-GB" sz="2300" dirty="0"/>
              <a:t>With high interferer levels, such as the level proposed by ETSI (10 V/m), the risk of saturation in the BS receiver increases. The level of stress on the BS increases if the current levels are applied considering the  Exclusion Bands currently defined on TS 37.114 and 38.113 and all the BS faces are exposed to the interferer (no spatial exclusion). </a:t>
            </a:r>
          </a:p>
          <a:p>
            <a:r>
              <a:rPr lang="en-GB" sz="2400" dirty="0"/>
              <a:t>Considering that are concerns about administrations accepting spatial exclusion as an alternative to mitigate the impact of RI test levels, other alternatives shall be considered. </a:t>
            </a:r>
          </a:p>
          <a:p>
            <a:pPr marL="0" indent="0">
              <a:buNone/>
            </a:pPr>
            <a:endParaRPr lang="en-GB" sz="2400" dirty="0"/>
          </a:p>
          <a:p>
            <a:endParaRPr lang="sv-SE" sz="2300" dirty="0"/>
          </a:p>
          <a:p>
            <a:pPr marL="57150" indent="0">
              <a:buNone/>
            </a:pPr>
            <a:endParaRPr lang="en-US" sz="1800" dirty="0"/>
          </a:p>
          <a:p>
            <a:endParaRPr lang="en-US" sz="1800" dirty="0"/>
          </a:p>
          <a:p>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sv-SE" dirty="0"/>
              <a:t>WF </a:t>
            </a:r>
            <a:r>
              <a:rPr lang="sv-SE" dirty="0" err="1"/>
              <a:t>Agreement</a:t>
            </a:r>
            <a:endParaRPr lang="en-US" dirty="0"/>
          </a:p>
        </p:txBody>
      </p:sp>
      <p:sp>
        <p:nvSpPr>
          <p:cNvPr id="3" name="Content Placeholder 2"/>
          <p:cNvSpPr>
            <a:spLocks noGrp="1"/>
          </p:cNvSpPr>
          <p:nvPr>
            <p:ph idx="1"/>
          </p:nvPr>
        </p:nvSpPr>
        <p:spPr>
          <a:xfrm>
            <a:off x="457200" y="908720"/>
            <a:ext cx="8229600" cy="5217443"/>
          </a:xfrm>
        </p:spPr>
        <p:txBody>
          <a:bodyPr>
            <a:normAutofit fontScale="80000" lnSpcReduction="20000"/>
          </a:bodyPr>
          <a:lstStyle/>
          <a:p>
            <a:pPr marL="0" indent="0">
              <a:buNone/>
            </a:pPr>
            <a:r>
              <a:rPr lang="en-GB" dirty="0"/>
              <a:t>An alternative to the spatial exclusion for OTA AAS BS and BS type 1-O, is to increase the size of Rx exclusion zone for EMC RI testing.</a:t>
            </a:r>
          </a:p>
          <a:p>
            <a:pPr marL="0" indent="0">
              <a:buNone/>
            </a:pPr>
            <a:endParaRPr lang="en-GB" dirty="0"/>
          </a:p>
          <a:p>
            <a:pPr marL="0" indent="0">
              <a:buNone/>
            </a:pPr>
            <a:r>
              <a:rPr lang="en-GB" dirty="0"/>
              <a:t>The identified options for increasing the Rx Exclusion Bands for operating bands wider than 100MHz, are:</a:t>
            </a:r>
          </a:p>
          <a:p>
            <a:pPr marL="285750" indent="-285750">
              <a:buFont typeface="Arial" panose="020B0604020202020204" pitchFamily="34" charset="0"/>
              <a:buChar char="•"/>
            </a:pPr>
            <a:r>
              <a:rPr lang="en-GB" dirty="0"/>
              <a:t>Option 1: 200 </a:t>
            </a:r>
            <a:r>
              <a:rPr lang="en-GB" dirty="0" err="1"/>
              <a:t>MHz.</a:t>
            </a:r>
            <a:endParaRPr lang="en-GB" dirty="0"/>
          </a:p>
          <a:p>
            <a:pPr marL="285750" indent="-285750">
              <a:buFont typeface="Arial" panose="020B0604020202020204" pitchFamily="34" charset="0"/>
              <a:buChar char="•"/>
            </a:pPr>
            <a:r>
              <a:rPr lang="en-GB" dirty="0"/>
              <a:t>Option 2: </a:t>
            </a:r>
            <a:r>
              <a:rPr lang="en-US" altLang="en-GB" dirty="0"/>
              <a:t>150</a:t>
            </a:r>
            <a:r>
              <a:rPr lang="en-GB" dirty="0"/>
              <a:t> </a:t>
            </a:r>
            <a:r>
              <a:rPr lang="en-GB" dirty="0" err="1"/>
              <a:t>MHz.</a:t>
            </a:r>
            <a:endParaRPr lang="en-GB" dirty="0"/>
          </a:p>
          <a:p>
            <a:pPr marL="285750" indent="-285750">
              <a:buFont typeface="Arial" panose="020B0604020202020204" pitchFamily="34" charset="0"/>
              <a:buChar char="•"/>
            </a:pPr>
            <a:r>
              <a:rPr lang="en-US" i="1" dirty="0"/>
              <a:t>Option 3: </a:t>
            </a:r>
            <a:r>
              <a:rPr lang="en-US" i="1" dirty="0">
                <a:sym typeface="+mn-ea"/>
              </a:rPr>
              <a:t>Other values are not precluded. </a:t>
            </a:r>
          </a:p>
          <a:p>
            <a:pPr marL="0" indent="0">
              <a:buNone/>
            </a:pPr>
            <a:endParaRPr lang="en-US" i="1" dirty="0">
              <a:sym typeface="+mn-ea"/>
            </a:endParaRPr>
          </a:p>
          <a:p>
            <a:pPr marL="0" indent="0">
              <a:buNone/>
            </a:pPr>
            <a:r>
              <a:rPr lang="en-US" dirty="0">
                <a:sym typeface="+mn-ea"/>
              </a:rPr>
              <a:t>Once the size of the Rx exclusion band is settled, the agreement will be captured in the corresponding AAS EMC and NR EMC specification, for </a:t>
            </a:r>
            <a:r>
              <a:rPr lang="en-GB" dirty="0"/>
              <a:t>OTA AAS BS and BS type 1-O, only</a:t>
            </a:r>
            <a:r>
              <a:rPr lang="en-US" dirty="0">
                <a:sym typeface="+mn-ea"/>
              </a:rPr>
              <a:t>. </a:t>
            </a:r>
          </a:p>
          <a:p>
            <a:pPr marL="0" indent="0">
              <a:buNone/>
            </a:pPr>
            <a:endParaRPr lang="en-US" dirty="0">
              <a:solidFill>
                <a:srgbClr val="00B050"/>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References</a:t>
            </a:r>
            <a:endParaRPr lang="en-US" dirty="0"/>
          </a:p>
        </p:txBody>
      </p:sp>
      <p:sp>
        <p:nvSpPr>
          <p:cNvPr id="3" name="Content Placeholder 2"/>
          <p:cNvSpPr>
            <a:spLocks noGrp="1"/>
          </p:cNvSpPr>
          <p:nvPr>
            <p:ph idx="1"/>
          </p:nvPr>
        </p:nvSpPr>
        <p:spPr/>
        <p:txBody>
          <a:bodyPr>
            <a:normAutofit/>
          </a:bodyPr>
          <a:lstStyle/>
          <a:p>
            <a:pPr marL="0" indent="0">
              <a:buNone/>
            </a:pPr>
            <a:r>
              <a:rPr lang="en-US" sz="1800" dirty="0"/>
              <a:t>[1]	R4-1816681. Size of exclusion zones for EMC immunity for OTA AAS and NR BS 1-O</a:t>
            </a:r>
          </a:p>
          <a:p>
            <a:pPr marL="0" indent="0">
              <a:buNone/>
            </a:pPr>
            <a:endParaRPr lang="en-US" sz="1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414</Words>
  <Application>Microsoft Office PowerPoint</Application>
  <PresentationFormat>On-screen Show (4:3)</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主题</vt:lpstr>
      <vt:lpstr>3GPP TSG-RAN WG4 RAN4-89  Spokane, USA, 12 - 16 November, 2018  </vt:lpstr>
      <vt:lpstr>Background</vt:lpstr>
      <vt:lpstr>WF Agreement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Luis Martinez G23</cp:lastModifiedBy>
  <cp:revision>893</cp:revision>
  <dcterms:created xsi:type="dcterms:W3CDTF">2016-01-12T08:39:00Z</dcterms:created>
  <dcterms:modified xsi:type="dcterms:W3CDTF">2018-11-16T18:37:43Z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1476202150</vt:lpwstr>
  </property>
  <property fmtid="{D5CDD505-2E9C-101B-9397-08002B2CF9AE}" pid="11" name="KSOProductBuildVer">
    <vt:lpwstr>2052-10.8.2.6613</vt:lpwstr>
  </property>
</Properties>
</file>