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68" r:id="rId3"/>
    <p:sldId id="270" r:id="rId4"/>
    <p:sldId id="27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209" y="1655787"/>
            <a:ext cx="11136702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the idle mode reporting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3092"/>
            <a:ext cx="9144000" cy="1655762"/>
          </a:xfrm>
        </p:spPr>
        <p:txBody>
          <a:bodyPr/>
          <a:lstStyle/>
          <a:p>
            <a:r>
              <a:rPr lang="en-US" sz="4000" dirty="0"/>
              <a:t>Ericsson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89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Spokane, WA, USA, November 12-16, 2018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7.12.2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R4-1816414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32" y="78377"/>
            <a:ext cx="11547565" cy="917697"/>
          </a:xfrm>
        </p:spPr>
        <p:txBody>
          <a:bodyPr>
            <a:normAutofit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996073"/>
            <a:ext cx="12192001" cy="5335716"/>
          </a:xfrm>
        </p:spPr>
        <p:txBody>
          <a:bodyPr>
            <a:noAutofit/>
          </a:bodyPr>
          <a:lstStyle/>
          <a:p>
            <a:pPr lvl="0"/>
            <a:r>
              <a:rPr lang="en-US" sz="2000" b="1" dirty="0"/>
              <a:t>The following parameters are used by the UE to verify whether the UE meets cell selection criterion S as described in section 5.2.3.2 of TS 38.304:</a:t>
            </a:r>
          </a:p>
          <a:p>
            <a:pPr lvl="1"/>
            <a:r>
              <a:rPr lang="en-US" sz="1800" b="1" dirty="0"/>
              <a:t>Qrxlevmin: Minimum required RX level in the cell (dBm). </a:t>
            </a:r>
          </a:p>
          <a:p>
            <a:pPr lvl="1"/>
            <a:r>
              <a:rPr lang="en-US" sz="1800" b="1" dirty="0"/>
              <a:t>Qqualmin: Minimum required quality level in the cell (dB). </a:t>
            </a:r>
          </a:p>
          <a:p>
            <a:r>
              <a:rPr lang="en-US" sz="2200" b="1" dirty="0"/>
              <a:t>The values of the above parameters are signaled by the network to the UE in idle state.</a:t>
            </a:r>
          </a:p>
          <a:p>
            <a:r>
              <a:rPr lang="en-US" sz="2200" b="1" dirty="0"/>
              <a:t>RAN2 needs to specify the ranges of </a:t>
            </a:r>
            <a:r>
              <a:rPr lang="en-US" sz="2400" b="1" dirty="0"/>
              <a:t>Qrxlevmin and Qqualmin, which are currently tentative (See Annex A).</a:t>
            </a:r>
          </a:p>
          <a:p>
            <a:r>
              <a:rPr lang="en-US" sz="2400" b="1" dirty="0"/>
              <a:t>In RRC connected state the SS-RSRP and SS-RSRQ ranges are defined:</a:t>
            </a:r>
          </a:p>
          <a:p>
            <a:pPr lvl="1"/>
            <a:r>
              <a:rPr lang="en-US" sz="2000" b="1" dirty="0"/>
              <a:t>SS-RSRP: from -44 dBm down to -156 dBm</a:t>
            </a:r>
          </a:p>
          <a:p>
            <a:pPr lvl="1"/>
            <a:r>
              <a:rPr lang="en-US" sz="2000" b="1" dirty="0"/>
              <a:t>SS-RSRQ: from 20 dB down to -43 dB</a:t>
            </a:r>
          </a:p>
          <a:p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48" y="0"/>
            <a:ext cx="12003463" cy="802259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Way Forward on Qrxlevmin and Qqualmin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51729"/>
            <a:ext cx="12192000" cy="5748010"/>
          </a:xfrm>
        </p:spPr>
        <p:txBody>
          <a:bodyPr>
            <a:normAutofit lnSpcReduction="10000"/>
          </a:bodyPr>
          <a:lstStyle/>
          <a:p>
            <a:pPr lvl="0"/>
            <a:r>
              <a:rPr lang="en-US" b="1" dirty="0"/>
              <a:t>Recommended ranges for Qrxlevmin: </a:t>
            </a:r>
          </a:p>
          <a:p>
            <a:pPr lvl="1"/>
            <a:r>
              <a:rPr lang="en-US" b="1" dirty="0"/>
              <a:t>Qrxlevmin range should be similar to SS-RSRP. </a:t>
            </a:r>
          </a:p>
          <a:p>
            <a:pPr lvl="1"/>
            <a:r>
              <a:rPr lang="en-US" b="1" dirty="0"/>
              <a:t>SS-RSRP and current LTE RSRP ranges are similar: between -44 dBm to -156 dBm.</a:t>
            </a:r>
          </a:p>
          <a:p>
            <a:pPr lvl="2"/>
            <a:r>
              <a:rPr lang="en-US" b="1" dirty="0"/>
              <a:t>In LTE, RSRP below -140 dBm (down to -156 dBm) was introduced to support enhanced coverage. </a:t>
            </a:r>
          </a:p>
          <a:p>
            <a:pPr lvl="1"/>
            <a:r>
              <a:rPr lang="en-US" b="1" dirty="0"/>
              <a:t>The recommended Qrxlevmin range is as follows:</a:t>
            </a:r>
          </a:p>
          <a:p>
            <a:pPr lvl="2"/>
            <a:r>
              <a:rPr lang="en-US" b="1" dirty="0"/>
              <a:t>Minimum Qrxlevmin = -140 dBm</a:t>
            </a:r>
          </a:p>
          <a:p>
            <a:pPr lvl="2"/>
            <a:r>
              <a:rPr lang="en-US" b="1" dirty="0"/>
              <a:t>Maximum Qrxlevmin = -44 dBm</a:t>
            </a:r>
          </a:p>
          <a:p>
            <a:r>
              <a:rPr lang="en-US" b="1" dirty="0"/>
              <a:t>Recommended ranges for Qqualmin:</a:t>
            </a:r>
          </a:p>
          <a:p>
            <a:pPr lvl="1"/>
            <a:r>
              <a:rPr lang="en-US" b="1" dirty="0"/>
              <a:t>Compared to LTE RSRQ, the NR SS-RSRQ can be quite low due to different types of SS-RSSI measurement schemes in NR. </a:t>
            </a:r>
          </a:p>
          <a:p>
            <a:pPr lvl="2"/>
            <a:r>
              <a:rPr lang="en-US" b="1" dirty="0"/>
              <a:t>Therefore at least the lowest value of Qqualmin should be the same as lowest SS-RSRQ in RRC connected state. </a:t>
            </a:r>
          </a:p>
          <a:p>
            <a:pPr lvl="2"/>
            <a:r>
              <a:rPr lang="en-US" b="1" dirty="0"/>
              <a:t>However the upper value of </a:t>
            </a:r>
            <a:r>
              <a:rPr lang="en-US" b="1" dirty="0" err="1"/>
              <a:t>Qqualmin</a:t>
            </a:r>
            <a:r>
              <a:rPr lang="en-US" b="1" dirty="0"/>
              <a:t> can be larger than the largest SS-RSRQ because </a:t>
            </a:r>
            <a:r>
              <a:rPr lang="en-US" b="1" dirty="0" err="1"/>
              <a:t>Qqualmin</a:t>
            </a:r>
            <a:r>
              <a:rPr lang="en-US" b="1" dirty="0"/>
              <a:t> is the minimum quality level.</a:t>
            </a:r>
          </a:p>
          <a:p>
            <a:pPr lvl="1"/>
            <a:r>
              <a:rPr lang="en-US" b="1" dirty="0"/>
              <a:t>The recommended Qqualmin range is as follows:</a:t>
            </a:r>
          </a:p>
          <a:p>
            <a:pPr lvl="2"/>
            <a:r>
              <a:rPr lang="en-US" b="1" dirty="0"/>
              <a:t>Minimum Qqualmin = -43 dB</a:t>
            </a:r>
          </a:p>
          <a:p>
            <a:pPr lvl="2"/>
            <a:r>
              <a:rPr lang="en-US" b="1" dirty="0"/>
              <a:t>Maximum </a:t>
            </a:r>
            <a:r>
              <a:rPr lang="en-US" b="1" dirty="0" err="1"/>
              <a:t>Qqualmin</a:t>
            </a:r>
            <a:r>
              <a:rPr lang="en-US" b="1" dirty="0"/>
              <a:t> = -</a:t>
            </a:r>
            <a:r>
              <a:rPr lang="en-US" b="1"/>
              <a:t>12 dB</a:t>
            </a:r>
            <a:endParaRPr lang="en-US" b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F7463-CF17-4775-A1C4-388CAED2C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063047" cy="874590"/>
          </a:xfrm>
        </p:spPr>
        <p:txBody>
          <a:bodyPr>
            <a:normAutofit fontScale="90000"/>
          </a:bodyPr>
          <a:lstStyle/>
          <a:p>
            <a:r>
              <a:rPr lang="en-GB" sz="5400" b="1" dirty="0"/>
              <a:t>Annex A: </a:t>
            </a:r>
            <a:r>
              <a:rPr lang="en-GB" sz="5400" b="1" dirty="0" err="1"/>
              <a:t>Q</a:t>
            </a:r>
            <a:r>
              <a:rPr lang="en-GB" sz="5400" b="1" baseline="-25000" dirty="0" err="1"/>
              <a:t>qualmin</a:t>
            </a:r>
            <a:r>
              <a:rPr lang="en-GB" sz="5400" b="1" baseline="-25000" dirty="0"/>
              <a:t> and </a:t>
            </a:r>
            <a:r>
              <a:rPr lang="en-GB" sz="5400" b="1" dirty="0" err="1"/>
              <a:t>Q</a:t>
            </a:r>
            <a:r>
              <a:rPr lang="en-GB" sz="5400" b="1" baseline="-25000" dirty="0" err="1"/>
              <a:t>rxlevmin</a:t>
            </a:r>
            <a:r>
              <a:rPr lang="en-GB" sz="5400" b="1" baseline="-25000" dirty="0"/>
              <a:t> in Section 6.3.2 of TS 38.331 </a:t>
            </a:r>
            <a:endParaRPr lang="sv-SE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AA4DBE-6B20-4BAB-8DFD-ADA9A8353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131032"/>
            <a:ext cx="12063046" cy="5726968"/>
          </a:xfrm>
        </p:spPr>
        <p:txBody>
          <a:bodyPr>
            <a:normAutofit fontScale="77500" lnSpcReduction="20000"/>
          </a:bodyPr>
          <a:lstStyle/>
          <a:p>
            <a:pPr marL="0" indent="0" hangingPunct="0">
              <a:buNone/>
            </a:pPr>
            <a:r>
              <a:rPr lang="en-GB" b="1" dirty="0"/>
              <a:t>–	</a:t>
            </a:r>
            <a:r>
              <a:rPr lang="en-GB" b="1" i="1" dirty="0"/>
              <a:t>Q-</a:t>
            </a:r>
            <a:r>
              <a:rPr lang="en-GB" b="1" i="1" dirty="0" err="1"/>
              <a:t>QualMin</a:t>
            </a:r>
            <a:endParaRPr lang="sv-SE" b="1" dirty="0"/>
          </a:p>
          <a:p>
            <a:pPr marL="0" indent="0" hangingPunct="0">
              <a:buNone/>
            </a:pPr>
            <a:r>
              <a:rPr lang="en-GB" dirty="0"/>
              <a:t>The IE </a:t>
            </a:r>
            <a:r>
              <a:rPr lang="en-GB" i="1" dirty="0"/>
              <a:t>Q-</a:t>
            </a:r>
            <a:r>
              <a:rPr lang="en-GB" i="1" dirty="0" err="1"/>
              <a:t>QualMin</a:t>
            </a:r>
            <a:r>
              <a:rPr lang="en-GB" dirty="0"/>
              <a:t> is used to indicate for cell selection/ re-selection the required minimum received RSRQ level in the (NR) cell. Corresponds to parameter </a:t>
            </a:r>
            <a:r>
              <a:rPr lang="en-GB" dirty="0" err="1"/>
              <a:t>Q</a:t>
            </a:r>
            <a:r>
              <a:rPr lang="en-GB" baseline="-25000" dirty="0" err="1"/>
              <a:t>qualmin</a:t>
            </a:r>
            <a:r>
              <a:rPr lang="en-GB" dirty="0"/>
              <a:t> in TS 38.304 [4]. </a:t>
            </a:r>
            <a:r>
              <a:rPr lang="en-GB" dirty="0">
                <a:highlight>
                  <a:srgbClr val="FFFF00"/>
                </a:highlight>
              </a:rPr>
              <a:t>Actual value </a:t>
            </a:r>
            <a:r>
              <a:rPr lang="en-GB" dirty="0" err="1">
                <a:highlight>
                  <a:srgbClr val="FFFF00"/>
                </a:highlight>
              </a:rPr>
              <a:t>Q</a:t>
            </a:r>
            <a:r>
              <a:rPr lang="en-GB" baseline="-25000" dirty="0" err="1">
                <a:highlight>
                  <a:srgbClr val="FFFF00"/>
                </a:highlight>
              </a:rPr>
              <a:t>qualmin</a:t>
            </a:r>
            <a:r>
              <a:rPr lang="en-GB" dirty="0">
                <a:highlight>
                  <a:srgbClr val="FFFF00"/>
                </a:highlight>
              </a:rPr>
              <a:t> = field value [dB].</a:t>
            </a:r>
            <a:endParaRPr lang="sv-SE" dirty="0">
              <a:highlight>
                <a:srgbClr val="FFFF00"/>
              </a:highlight>
            </a:endParaRPr>
          </a:p>
          <a:p>
            <a:pPr marL="0" indent="0" algn="ctr" hangingPunct="0">
              <a:buNone/>
            </a:pPr>
            <a:r>
              <a:rPr lang="en-GB" b="1" i="1" dirty="0"/>
              <a:t>Q-</a:t>
            </a:r>
            <a:r>
              <a:rPr lang="en-GB" b="1" i="1" dirty="0" err="1"/>
              <a:t>QualMin</a:t>
            </a:r>
            <a:r>
              <a:rPr lang="en-GB" b="1" i="1" dirty="0"/>
              <a:t> </a:t>
            </a:r>
            <a:r>
              <a:rPr lang="en-GB" b="1" dirty="0"/>
              <a:t>information element</a:t>
            </a:r>
            <a:endParaRPr lang="sv-SE" b="1" dirty="0"/>
          </a:p>
          <a:p>
            <a:pPr marL="0" indent="0">
              <a:buNone/>
            </a:pPr>
            <a:r>
              <a:rPr lang="en-GB" dirty="0"/>
              <a:t> </a:t>
            </a:r>
            <a:endParaRPr lang="sv-SE" dirty="0"/>
          </a:p>
          <a:p>
            <a:pPr marL="0" indent="0" algn="ctr">
              <a:buNone/>
            </a:pPr>
            <a:r>
              <a:rPr lang="en-GB" dirty="0"/>
              <a:t>Q-</a:t>
            </a:r>
            <a:r>
              <a:rPr lang="en-GB" dirty="0" err="1"/>
              <a:t>QualMin</a:t>
            </a:r>
            <a:r>
              <a:rPr lang="en-GB" dirty="0"/>
              <a:t> ::=                       INTEGER (-34..-3)       -- FFS range</a:t>
            </a:r>
            <a:endParaRPr lang="sv-SE" dirty="0"/>
          </a:p>
          <a:p>
            <a:pPr marL="0" indent="0">
              <a:buNone/>
            </a:pPr>
            <a:r>
              <a:rPr lang="en-GB" dirty="0"/>
              <a:t>  </a:t>
            </a:r>
          </a:p>
          <a:p>
            <a:pPr marL="0" indent="0">
              <a:buNone/>
            </a:pPr>
            <a:endParaRPr lang="sv-SE" dirty="0"/>
          </a:p>
          <a:p>
            <a:pPr marL="0" indent="0" hangingPunct="0">
              <a:buNone/>
            </a:pPr>
            <a:r>
              <a:rPr lang="en-GB" b="1" dirty="0"/>
              <a:t>–	</a:t>
            </a:r>
            <a:r>
              <a:rPr lang="en-GB" b="1" i="1" dirty="0"/>
              <a:t>Q-</a:t>
            </a:r>
            <a:r>
              <a:rPr lang="en-GB" b="1" i="1" dirty="0" err="1"/>
              <a:t>RxLevMin</a:t>
            </a:r>
            <a:endParaRPr lang="sv-SE" b="1" dirty="0"/>
          </a:p>
          <a:p>
            <a:pPr marL="0" indent="0" hangingPunct="0">
              <a:buNone/>
            </a:pPr>
            <a:r>
              <a:rPr lang="en-GB" dirty="0"/>
              <a:t>The IE </a:t>
            </a:r>
            <a:r>
              <a:rPr lang="en-GB" i="1" dirty="0"/>
              <a:t>Q-</a:t>
            </a:r>
            <a:r>
              <a:rPr lang="en-GB" i="1" dirty="0" err="1"/>
              <a:t>RxLevMin</a:t>
            </a:r>
            <a:r>
              <a:rPr lang="en-GB" dirty="0"/>
              <a:t> is used to indicate for cell selection/ re-selection the required minimum received RSRP level in the (NR) cell. Corresponds to parameter </a:t>
            </a:r>
            <a:r>
              <a:rPr lang="en-GB" dirty="0" err="1"/>
              <a:t>Q</a:t>
            </a:r>
            <a:r>
              <a:rPr lang="en-GB" baseline="-25000" dirty="0" err="1"/>
              <a:t>rxlevmin</a:t>
            </a:r>
            <a:r>
              <a:rPr lang="en-GB" dirty="0"/>
              <a:t> in TS 38.304 [4]. </a:t>
            </a:r>
            <a:r>
              <a:rPr lang="en-GB" dirty="0">
                <a:highlight>
                  <a:srgbClr val="FFFF00"/>
                </a:highlight>
              </a:rPr>
              <a:t>Actual value </a:t>
            </a:r>
            <a:r>
              <a:rPr lang="en-GB" dirty="0" err="1">
                <a:highlight>
                  <a:srgbClr val="FFFF00"/>
                </a:highlight>
              </a:rPr>
              <a:t>Q</a:t>
            </a:r>
            <a:r>
              <a:rPr lang="en-GB" baseline="-25000" dirty="0" err="1">
                <a:highlight>
                  <a:srgbClr val="FFFF00"/>
                </a:highlight>
              </a:rPr>
              <a:t>rxlevmin</a:t>
            </a:r>
            <a:r>
              <a:rPr lang="en-GB" dirty="0">
                <a:highlight>
                  <a:srgbClr val="FFFF00"/>
                </a:highlight>
              </a:rPr>
              <a:t> = field value * 2 [dBm].</a:t>
            </a:r>
            <a:endParaRPr lang="sv-SE" dirty="0">
              <a:highlight>
                <a:srgbClr val="FFFF00"/>
              </a:highlight>
            </a:endParaRPr>
          </a:p>
          <a:p>
            <a:pPr marL="0" indent="0" algn="ctr" hangingPunct="0">
              <a:buNone/>
            </a:pPr>
            <a:r>
              <a:rPr lang="en-GB" b="1" i="1" dirty="0"/>
              <a:t>Q-</a:t>
            </a:r>
            <a:r>
              <a:rPr lang="en-GB" b="1" i="1" dirty="0" err="1"/>
              <a:t>RxLevMin</a:t>
            </a:r>
            <a:r>
              <a:rPr lang="en-GB" b="1" dirty="0"/>
              <a:t> information element</a:t>
            </a:r>
            <a:endParaRPr lang="sv-SE" b="1" dirty="0"/>
          </a:p>
          <a:p>
            <a:pPr marL="0" indent="0">
              <a:buNone/>
            </a:pPr>
            <a:r>
              <a:rPr lang="en-GB" dirty="0"/>
              <a:t> </a:t>
            </a:r>
            <a:endParaRPr lang="sv-SE" dirty="0"/>
          </a:p>
          <a:p>
            <a:pPr marL="0" indent="0">
              <a:buNone/>
            </a:pPr>
            <a:r>
              <a:rPr lang="en-GB" dirty="0"/>
              <a:t>Q-</a:t>
            </a:r>
            <a:r>
              <a:rPr lang="en-GB" dirty="0" err="1"/>
              <a:t>RxLevMin</a:t>
            </a:r>
            <a:r>
              <a:rPr lang="en-GB" dirty="0"/>
              <a:t> ::=                      INTEGER (-70..-22)      -- FFS range</a:t>
            </a:r>
            <a:endParaRPr lang="sv-SE" dirty="0"/>
          </a:p>
          <a:p>
            <a:pPr marL="0" indent="0">
              <a:buNone/>
            </a:pPr>
            <a:r>
              <a:rPr lang="en-GB" dirty="0"/>
              <a:t> 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77071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</Words>
  <Application>Microsoft Office PowerPoint</Application>
  <PresentationFormat>Widescreen</PresentationFormat>
  <Paragraphs>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Times New Roman</vt:lpstr>
      <vt:lpstr>Office Theme</vt:lpstr>
      <vt:lpstr>Way forward on the idle mode reporting</vt:lpstr>
      <vt:lpstr>Background</vt:lpstr>
      <vt:lpstr>Way Forward on Qrxlevmin and Qqualmin</vt:lpstr>
      <vt:lpstr>Annex A: Qqualmin and Qrxlevmin in Section 6.3.2 of TS 38.331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2018-11-15T23:02:38Z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834118277</vt:i4>
  </property>
</Properties>
</file>