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395" r:id="rId3"/>
    <p:sldId id="399" r:id="rId4"/>
    <p:sldId id="400" r:id="rId5"/>
    <p:sldId id="258" r:id="rId6"/>
    <p:sldId id="398" r:id="rId7"/>
    <p:sldId id="401" r:id="rId8"/>
    <p:sldId id="402" r:id="rId9"/>
    <p:sldId id="40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23" autoAdjust="0"/>
    <p:restoredTop sz="95382" autoAdjust="0"/>
  </p:normalViewPr>
  <p:slideViewPr>
    <p:cSldViewPr snapToGrid="0">
      <p:cViewPr varScale="1">
        <p:scale>
          <a:sx n="109" d="100"/>
          <a:sy n="109" d="100"/>
        </p:scale>
        <p:origin x="438"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D30284-E912-4235-84B8-8929AEDCE1C2}" type="datetimeFigureOut">
              <a:rPr lang="en-US" smtClean="0"/>
              <a:t>11/16/2018</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E059F9-993B-415A-B7EF-4E853EAA47A9}" type="slidenum">
              <a:rPr lang="en-US" smtClean="0"/>
              <a:t>‹#›</a:t>
            </a:fld>
            <a:endParaRPr lang="en-US"/>
          </a:p>
        </p:txBody>
      </p:sp>
    </p:spTree>
    <p:extLst>
      <p:ext uri="{BB962C8B-B14F-4D97-AF65-F5344CB8AC3E}">
        <p14:creationId xmlns:p14="http://schemas.microsoft.com/office/powerpoint/2010/main" val="4119881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E059F9-993B-415A-B7EF-4E853EAA47A9}" type="slidenum">
              <a:rPr lang="en-US" smtClean="0"/>
              <a:t>2</a:t>
            </a:fld>
            <a:endParaRPr lang="en-US"/>
          </a:p>
        </p:txBody>
      </p:sp>
    </p:spTree>
    <p:extLst>
      <p:ext uri="{BB962C8B-B14F-4D97-AF65-F5344CB8AC3E}">
        <p14:creationId xmlns:p14="http://schemas.microsoft.com/office/powerpoint/2010/main" val="190057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8870A-BBB1-4E2E-84E9-B9239B9F6DD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7E52E1E-3431-47F0-B421-A0795AEEAD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F5F2311-7A4E-438C-99C2-FD2F931822FE}"/>
              </a:ext>
            </a:extLst>
          </p:cNvPr>
          <p:cNvSpPr>
            <a:spLocks noGrp="1"/>
          </p:cNvSpPr>
          <p:nvPr>
            <p:ph type="dt" sz="half" idx="10"/>
          </p:nvPr>
        </p:nvSpPr>
        <p:spPr/>
        <p:txBody>
          <a:bodyPr/>
          <a:lstStyle/>
          <a:p>
            <a:fld id="{2CE0651C-FAA2-4584-8996-43A380721704}" type="datetimeFigureOut">
              <a:rPr lang="en-US" smtClean="0"/>
              <a:t>11/16/2018</a:t>
            </a:fld>
            <a:endParaRPr lang="en-US"/>
          </a:p>
        </p:txBody>
      </p:sp>
      <p:sp>
        <p:nvSpPr>
          <p:cNvPr id="5" name="Footer Placeholder 4">
            <a:extLst>
              <a:ext uri="{FF2B5EF4-FFF2-40B4-BE49-F238E27FC236}">
                <a16:creationId xmlns:a16="http://schemas.microsoft.com/office/drawing/2014/main" id="{FF948197-7CFF-4C2A-A508-B420BEA2DA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F75F6A-2918-49B8-9437-8EECF2CD7A1E}"/>
              </a:ext>
            </a:extLst>
          </p:cNvPr>
          <p:cNvSpPr>
            <a:spLocks noGrp="1"/>
          </p:cNvSpPr>
          <p:nvPr>
            <p:ph type="sldNum" sz="quarter" idx="12"/>
          </p:nvPr>
        </p:nvSpPr>
        <p:spPr/>
        <p:txBody>
          <a:bodyPr/>
          <a:lstStyle/>
          <a:p>
            <a:fld id="{B3D5D15C-A891-4AE0-AAA0-AAFD48AD167B}" type="slidenum">
              <a:rPr lang="en-US" smtClean="0"/>
              <a:t>‹#›</a:t>
            </a:fld>
            <a:endParaRPr lang="en-US"/>
          </a:p>
        </p:txBody>
      </p:sp>
    </p:spTree>
    <p:extLst>
      <p:ext uri="{BB962C8B-B14F-4D97-AF65-F5344CB8AC3E}">
        <p14:creationId xmlns:p14="http://schemas.microsoft.com/office/powerpoint/2010/main" val="3840038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4A2EE-409D-4233-AB45-93331FA297F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6FD287D-64CB-429D-A501-97D505231E5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D494E4-557A-4974-A184-6B11422AE14C}"/>
              </a:ext>
            </a:extLst>
          </p:cNvPr>
          <p:cNvSpPr>
            <a:spLocks noGrp="1"/>
          </p:cNvSpPr>
          <p:nvPr>
            <p:ph type="dt" sz="half" idx="10"/>
          </p:nvPr>
        </p:nvSpPr>
        <p:spPr/>
        <p:txBody>
          <a:bodyPr/>
          <a:lstStyle/>
          <a:p>
            <a:fld id="{2CE0651C-FAA2-4584-8996-43A380721704}" type="datetimeFigureOut">
              <a:rPr lang="en-US" smtClean="0"/>
              <a:t>11/16/2018</a:t>
            </a:fld>
            <a:endParaRPr lang="en-US"/>
          </a:p>
        </p:txBody>
      </p:sp>
      <p:sp>
        <p:nvSpPr>
          <p:cNvPr id="5" name="Footer Placeholder 4">
            <a:extLst>
              <a:ext uri="{FF2B5EF4-FFF2-40B4-BE49-F238E27FC236}">
                <a16:creationId xmlns:a16="http://schemas.microsoft.com/office/drawing/2014/main" id="{D334B815-7E50-4FBA-BC26-EF5C73CC58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33D9A2-8579-42CC-90FF-13FDB17A654A}"/>
              </a:ext>
            </a:extLst>
          </p:cNvPr>
          <p:cNvSpPr>
            <a:spLocks noGrp="1"/>
          </p:cNvSpPr>
          <p:nvPr>
            <p:ph type="sldNum" sz="quarter" idx="12"/>
          </p:nvPr>
        </p:nvSpPr>
        <p:spPr/>
        <p:txBody>
          <a:bodyPr/>
          <a:lstStyle/>
          <a:p>
            <a:fld id="{B3D5D15C-A891-4AE0-AAA0-AAFD48AD167B}" type="slidenum">
              <a:rPr lang="en-US" smtClean="0"/>
              <a:t>‹#›</a:t>
            </a:fld>
            <a:endParaRPr lang="en-US"/>
          </a:p>
        </p:txBody>
      </p:sp>
    </p:spTree>
    <p:extLst>
      <p:ext uri="{BB962C8B-B14F-4D97-AF65-F5344CB8AC3E}">
        <p14:creationId xmlns:p14="http://schemas.microsoft.com/office/powerpoint/2010/main" val="2475337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CDE2EE-387D-4384-B937-FAB93E0CD23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FF2A24-763E-4C03-A547-A30F5DD5AD2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46B591-124E-4FDE-9BBD-C0579D1EF9CE}"/>
              </a:ext>
            </a:extLst>
          </p:cNvPr>
          <p:cNvSpPr>
            <a:spLocks noGrp="1"/>
          </p:cNvSpPr>
          <p:nvPr>
            <p:ph type="dt" sz="half" idx="10"/>
          </p:nvPr>
        </p:nvSpPr>
        <p:spPr/>
        <p:txBody>
          <a:bodyPr/>
          <a:lstStyle/>
          <a:p>
            <a:fld id="{2CE0651C-FAA2-4584-8996-43A380721704}" type="datetimeFigureOut">
              <a:rPr lang="en-US" smtClean="0"/>
              <a:t>11/16/2018</a:t>
            </a:fld>
            <a:endParaRPr lang="en-US"/>
          </a:p>
        </p:txBody>
      </p:sp>
      <p:sp>
        <p:nvSpPr>
          <p:cNvPr id="5" name="Footer Placeholder 4">
            <a:extLst>
              <a:ext uri="{FF2B5EF4-FFF2-40B4-BE49-F238E27FC236}">
                <a16:creationId xmlns:a16="http://schemas.microsoft.com/office/drawing/2014/main" id="{3F0CC6E9-8C6D-428A-869C-8A558C706E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CD5DA5-D7AE-4021-BACD-69333E107337}"/>
              </a:ext>
            </a:extLst>
          </p:cNvPr>
          <p:cNvSpPr>
            <a:spLocks noGrp="1"/>
          </p:cNvSpPr>
          <p:nvPr>
            <p:ph type="sldNum" sz="quarter" idx="12"/>
          </p:nvPr>
        </p:nvSpPr>
        <p:spPr/>
        <p:txBody>
          <a:bodyPr/>
          <a:lstStyle/>
          <a:p>
            <a:fld id="{B3D5D15C-A891-4AE0-AAA0-AAFD48AD167B}" type="slidenum">
              <a:rPr lang="en-US" smtClean="0"/>
              <a:t>‹#›</a:t>
            </a:fld>
            <a:endParaRPr lang="en-US"/>
          </a:p>
        </p:txBody>
      </p:sp>
    </p:spTree>
    <p:extLst>
      <p:ext uri="{BB962C8B-B14F-4D97-AF65-F5344CB8AC3E}">
        <p14:creationId xmlns:p14="http://schemas.microsoft.com/office/powerpoint/2010/main" val="2250908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030E3-A2EC-4776-8214-64A3269F75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36E843D-F777-40F1-B69E-B6ADA1025E9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A0EDF9-FBBF-45F2-903E-08B606894C01}"/>
              </a:ext>
            </a:extLst>
          </p:cNvPr>
          <p:cNvSpPr>
            <a:spLocks noGrp="1"/>
          </p:cNvSpPr>
          <p:nvPr>
            <p:ph type="dt" sz="half" idx="10"/>
          </p:nvPr>
        </p:nvSpPr>
        <p:spPr/>
        <p:txBody>
          <a:bodyPr/>
          <a:lstStyle/>
          <a:p>
            <a:fld id="{2CE0651C-FAA2-4584-8996-43A380721704}" type="datetimeFigureOut">
              <a:rPr lang="en-US" smtClean="0"/>
              <a:t>11/16/2018</a:t>
            </a:fld>
            <a:endParaRPr lang="en-US"/>
          </a:p>
        </p:txBody>
      </p:sp>
      <p:sp>
        <p:nvSpPr>
          <p:cNvPr id="5" name="Footer Placeholder 4">
            <a:extLst>
              <a:ext uri="{FF2B5EF4-FFF2-40B4-BE49-F238E27FC236}">
                <a16:creationId xmlns:a16="http://schemas.microsoft.com/office/drawing/2014/main" id="{A04E61A1-861E-41C6-B6CA-13B708801F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872313-92E6-483D-BB92-477ACDF4EECE}"/>
              </a:ext>
            </a:extLst>
          </p:cNvPr>
          <p:cNvSpPr>
            <a:spLocks noGrp="1"/>
          </p:cNvSpPr>
          <p:nvPr>
            <p:ph type="sldNum" sz="quarter" idx="12"/>
          </p:nvPr>
        </p:nvSpPr>
        <p:spPr/>
        <p:txBody>
          <a:bodyPr/>
          <a:lstStyle/>
          <a:p>
            <a:fld id="{B3D5D15C-A891-4AE0-AAA0-AAFD48AD167B}" type="slidenum">
              <a:rPr lang="en-US" smtClean="0"/>
              <a:t>‹#›</a:t>
            </a:fld>
            <a:endParaRPr lang="en-US"/>
          </a:p>
        </p:txBody>
      </p:sp>
    </p:spTree>
    <p:extLst>
      <p:ext uri="{BB962C8B-B14F-4D97-AF65-F5344CB8AC3E}">
        <p14:creationId xmlns:p14="http://schemas.microsoft.com/office/powerpoint/2010/main" val="2476793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D1914-0C05-4253-9E36-FEDB310DA5D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4DBA19E-D69A-4F2A-817C-74759B0115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8C58044-A8AF-430A-9BEB-915F37305E7B}"/>
              </a:ext>
            </a:extLst>
          </p:cNvPr>
          <p:cNvSpPr>
            <a:spLocks noGrp="1"/>
          </p:cNvSpPr>
          <p:nvPr>
            <p:ph type="dt" sz="half" idx="10"/>
          </p:nvPr>
        </p:nvSpPr>
        <p:spPr/>
        <p:txBody>
          <a:bodyPr/>
          <a:lstStyle/>
          <a:p>
            <a:fld id="{2CE0651C-FAA2-4584-8996-43A380721704}" type="datetimeFigureOut">
              <a:rPr lang="en-US" smtClean="0"/>
              <a:t>11/16/2018</a:t>
            </a:fld>
            <a:endParaRPr lang="en-US"/>
          </a:p>
        </p:txBody>
      </p:sp>
      <p:sp>
        <p:nvSpPr>
          <p:cNvPr id="5" name="Footer Placeholder 4">
            <a:extLst>
              <a:ext uri="{FF2B5EF4-FFF2-40B4-BE49-F238E27FC236}">
                <a16:creationId xmlns:a16="http://schemas.microsoft.com/office/drawing/2014/main" id="{FCCD0C04-3B38-492E-8CE5-0D82552513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B052AD-18A3-468A-8177-7DC821BC58C5}"/>
              </a:ext>
            </a:extLst>
          </p:cNvPr>
          <p:cNvSpPr>
            <a:spLocks noGrp="1"/>
          </p:cNvSpPr>
          <p:nvPr>
            <p:ph type="sldNum" sz="quarter" idx="12"/>
          </p:nvPr>
        </p:nvSpPr>
        <p:spPr/>
        <p:txBody>
          <a:bodyPr/>
          <a:lstStyle/>
          <a:p>
            <a:fld id="{B3D5D15C-A891-4AE0-AAA0-AAFD48AD167B}" type="slidenum">
              <a:rPr lang="en-US" smtClean="0"/>
              <a:t>‹#›</a:t>
            </a:fld>
            <a:endParaRPr lang="en-US"/>
          </a:p>
        </p:txBody>
      </p:sp>
    </p:spTree>
    <p:extLst>
      <p:ext uri="{BB962C8B-B14F-4D97-AF65-F5344CB8AC3E}">
        <p14:creationId xmlns:p14="http://schemas.microsoft.com/office/powerpoint/2010/main" val="1548081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15493-2F56-4CC5-BF14-175A42EFA0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0D4CF1-125C-4803-95EC-1D3C572CADC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2AF57A5-2E6D-45B2-AB21-F0047AE894D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D5F8D59-2537-447A-BDE1-34F6780E32A6}"/>
              </a:ext>
            </a:extLst>
          </p:cNvPr>
          <p:cNvSpPr>
            <a:spLocks noGrp="1"/>
          </p:cNvSpPr>
          <p:nvPr>
            <p:ph type="dt" sz="half" idx="10"/>
          </p:nvPr>
        </p:nvSpPr>
        <p:spPr/>
        <p:txBody>
          <a:bodyPr/>
          <a:lstStyle/>
          <a:p>
            <a:fld id="{2CE0651C-FAA2-4584-8996-43A380721704}" type="datetimeFigureOut">
              <a:rPr lang="en-US" smtClean="0"/>
              <a:t>11/16/2018</a:t>
            </a:fld>
            <a:endParaRPr lang="en-US"/>
          </a:p>
        </p:txBody>
      </p:sp>
      <p:sp>
        <p:nvSpPr>
          <p:cNvPr id="6" name="Footer Placeholder 5">
            <a:extLst>
              <a:ext uri="{FF2B5EF4-FFF2-40B4-BE49-F238E27FC236}">
                <a16:creationId xmlns:a16="http://schemas.microsoft.com/office/drawing/2014/main" id="{12737B67-329B-450E-AE81-ACDFADEF37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24449D-4C12-4AA7-84DE-0CC12320AB38}"/>
              </a:ext>
            </a:extLst>
          </p:cNvPr>
          <p:cNvSpPr>
            <a:spLocks noGrp="1"/>
          </p:cNvSpPr>
          <p:nvPr>
            <p:ph type="sldNum" sz="quarter" idx="12"/>
          </p:nvPr>
        </p:nvSpPr>
        <p:spPr/>
        <p:txBody>
          <a:bodyPr/>
          <a:lstStyle/>
          <a:p>
            <a:fld id="{B3D5D15C-A891-4AE0-AAA0-AAFD48AD167B}" type="slidenum">
              <a:rPr lang="en-US" smtClean="0"/>
              <a:t>‹#›</a:t>
            </a:fld>
            <a:endParaRPr lang="en-US"/>
          </a:p>
        </p:txBody>
      </p:sp>
    </p:spTree>
    <p:extLst>
      <p:ext uri="{BB962C8B-B14F-4D97-AF65-F5344CB8AC3E}">
        <p14:creationId xmlns:p14="http://schemas.microsoft.com/office/powerpoint/2010/main" val="23837300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A4E87-4B20-4FC4-9E12-9BFDDAD8089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36AE53-E01C-490D-8E91-2D67625BF2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9321C2A-D3D4-43E5-94B7-EB0766B6A13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5E1A19-D1B3-423B-8D6E-02BF0111BF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95516FF-F114-48B4-BFD4-41E34AD8A42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F61FFA3-0216-4C0F-9E70-F33BDC7B586D}"/>
              </a:ext>
            </a:extLst>
          </p:cNvPr>
          <p:cNvSpPr>
            <a:spLocks noGrp="1"/>
          </p:cNvSpPr>
          <p:nvPr>
            <p:ph type="dt" sz="half" idx="10"/>
          </p:nvPr>
        </p:nvSpPr>
        <p:spPr/>
        <p:txBody>
          <a:bodyPr/>
          <a:lstStyle/>
          <a:p>
            <a:fld id="{2CE0651C-FAA2-4584-8996-43A380721704}" type="datetimeFigureOut">
              <a:rPr lang="en-US" smtClean="0"/>
              <a:t>11/16/2018</a:t>
            </a:fld>
            <a:endParaRPr lang="en-US"/>
          </a:p>
        </p:txBody>
      </p:sp>
      <p:sp>
        <p:nvSpPr>
          <p:cNvPr id="8" name="Footer Placeholder 7">
            <a:extLst>
              <a:ext uri="{FF2B5EF4-FFF2-40B4-BE49-F238E27FC236}">
                <a16:creationId xmlns:a16="http://schemas.microsoft.com/office/drawing/2014/main" id="{2D5D2365-835F-42A8-9B7D-E72069A04B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D1B502-7CF3-415F-B19A-DBD5AA8A3266}"/>
              </a:ext>
            </a:extLst>
          </p:cNvPr>
          <p:cNvSpPr>
            <a:spLocks noGrp="1"/>
          </p:cNvSpPr>
          <p:nvPr>
            <p:ph type="sldNum" sz="quarter" idx="12"/>
          </p:nvPr>
        </p:nvSpPr>
        <p:spPr/>
        <p:txBody>
          <a:bodyPr/>
          <a:lstStyle/>
          <a:p>
            <a:fld id="{B3D5D15C-A891-4AE0-AAA0-AAFD48AD167B}" type="slidenum">
              <a:rPr lang="en-US" smtClean="0"/>
              <a:t>‹#›</a:t>
            </a:fld>
            <a:endParaRPr lang="en-US"/>
          </a:p>
        </p:txBody>
      </p:sp>
    </p:spTree>
    <p:extLst>
      <p:ext uri="{BB962C8B-B14F-4D97-AF65-F5344CB8AC3E}">
        <p14:creationId xmlns:p14="http://schemas.microsoft.com/office/powerpoint/2010/main" val="3198523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473E8-DA0D-446B-BCA3-42EA70F770B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1D34B27-D5A8-42CE-925A-7002FE25A907}"/>
              </a:ext>
            </a:extLst>
          </p:cNvPr>
          <p:cNvSpPr>
            <a:spLocks noGrp="1"/>
          </p:cNvSpPr>
          <p:nvPr>
            <p:ph type="dt" sz="half" idx="10"/>
          </p:nvPr>
        </p:nvSpPr>
        <p:spPr/>
        <p:txBody>
          <a:bodyPr/>
          <a:lstStyle/>
          <a:p>
            <a:fld id="{2CE0651C-FAA2-4584-8996-43A380721704}" type="datetimeFigureOut">
              <a:rPr lang="en-US" smtClean="0"/>
              <a:t>11/16/2018</a:t>
            </a:fld>
            <a:endParaRPr lang="en-US"/>
          </a:p>
        </p:txBody>
      </p:sp>
      <p:sp>
        <p:nvSpPr>
          <p:cNvPr id="4" name="Footer Placeholder 3">
            <a:extLst>
              <a:ext uri="{FF2B5EF4-FFF2-40B4-BE49-F238E27FC236}">
                <a16:creationId xmlns:a16="http://schemas.microsoft.com/office/drawing/2014/main" id="{9D9ACC6E-1C70-45D4-8782-5C1D2C7C9F2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6E5F20B-96F6-4676-8B6D-1CB99C4998E8}"/>
              </a:ext>
            </a:extLst>
          </p:cNvPr>
          <p:cNvSpPr>
            <a:spLocks noGrp="1"/>
          </p:cNvSpPr>
          <p:nvPr>
            <p:ph type="sldNum" sz="quarter" idx="12"/>
          </p:nvPr>
        </p:nvSpPr>
        <p:spPr/>
        <p:txBody>
          <a:bodyPr/>
          <a:lstStyle/>
          <a:p>
            <a:fld id="{B3D5D15C-A891-4AE0-AAA0-AAFD48AD167B}" type="slidenum">
              <a:rPr lang="en-US" smtClean="0"/>
              <a:t>‹#›</a:t>
            </a:fld>
            <a:endParaRPr lang="en-US"/>
          </a:p>
        </p:txBody>
      </p:sp>
    </p:spTree>
    <p:extLst>
      <p:ext uri="{BB962C8B-B14F-4D97-AF65-F5344CB8AC3E}">
        <p14:creationId xmlns:p14="http://schemas.microsoft.com/office/powerpoint/2010/main" val="3702934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FC3F65-4616-45DA-8F9F-0F2EE7AA91DF}"/>
              </a:ext>
            </a:extLst>
          </p:cNvPr>
          <p:cNvSpPr>
            <a:spLocks noGrp="1"/>
          </p:cNvSpPr>
          <p:nvPr>
            <p:ph type="dt" sz="half" idx="10"/>
          </p:nvPr>
        </p:nvSpPr>
        <p:spPr/>
        <p:txBody>
          <a:bodyPr/>
          <a:lstStyle/>
          <a:p>
            <a:fld id="{2CE0651C-FAA2-4584-8996-43A380721704}" type="datetimeFigureOut">
              <a:rPr lang="en-US" smtClean="0"/>
              <a:t>11/16/2018</a:t>
            </a:fld>
            <a:endParaRPr lang="en-US"/>
          </a:p>
        </p:txBody>
      </p:sp>
      <p:sp>
        <p:nvSpPr>
          <p:cNvPr id="3" name="Footer Placeholder 2">
            <a:extLst>
              <a:ext uri="{FF2B5EF4-FFF2-40B4-BE49-F238E27FC236}">
                <a16:creationId xmlns:a16="http://schemas.microsoft.com/office/drawing/2014/main" id="{462A992E-9177-4720-8EFD-4F44921F929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0A2DB9-A42C-4361-B1F5-A8BB416BD181}"/>
              </a:ext>
            </a:extLst>
          </p:cNvPr>
          <p:cNvSpPr>
            <a:spLocks noGrp="1"/>
          </p:cNvSpPr>
          <p:nvPr>
            <p:ph type="sldNum" sz="quarter" idx="12"/>
          </p:nvPr>
        </p:nvSpPr>
        <p:spPr/>
        <p:txBody>
          <a:bodyPr/>
          <a:lstStyle/>
          <a:p>
            <a:fld id="{B3D5D15C-A891-4AE0-AAA0-AAFD48AD167B}" type="slidenum">
              <a:rPr lang="en-US" smtClean="0"/>
              <a:t>‹#›</a:t>
            </a:fld>
            <a:endParaRPr lang="en-US"/>
          </a:p>
        </p:txBody>
      </p:sp>
    </p:spTree>
    <p:extLst>
      <p:ext uri="{BB962C8B-B14F-4D97-AF65-F5344CB8AC3E}">
        <p14:creationId xmlns:p14="http://schemas.microsoft.com/office/powerpoint/2010/main" val="2008621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68AF3-641B-4137-9A1C-81464F0C41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AC3EEDD-DDE4-4294-A0B3-F94D21C954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E0BA9C8-6986-4B34-92B6-A83E430467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DA287F1-50C8-4F15-944B-611F9BF7C8D8}"/>
              </a:ext>
            </a:extLst>
          </p:cNvPr>
          <p:cNvSpPr>
            <a:spLocks noGrp="1"/>
          </p:cNvSpPr>
          <p:nvPr>
            <p:ph type="dt" sz="half" idx="10"/>
          </p:nvPr>
        </p:nvSpPr>
        <p:spPr/>
        <p:txBody>
          <a:bodyPr/>
          <a:lstStyle/>
          <a:p>
            <a:fld id="{2CE0651C-FAA2-4584-8996-43A380721704}" type="datetimeFigureOut">
              <a:rPr lang="en-US" smtClean="0"/>
              <a:t>11/16/2018</a:t>
            </a:fld>
            <a:endParaRPr lang="en-US"/>
          </a:p>
        </p:txBody>
      </p:sp>
      <p:sp>
        <p:nvSpPr>
          <p:cNvPr id="6" name="Footer Placeholder 5">
            <a:extLst>
              <a:ext uri="{FF2B5EF4-FFF2-40B4-BE49-F238E27FC236}">
                <a16:creationId xmlns:a16="http://schemas.microsoft.com/office/drawing/2014/main" id="{DADB9244-3F66-481D-BF3E-79BCC76D98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9B5B21-A600-4F9D-8827-CC01593BCFC7}"/>
              </a:ext>
            </a:extLst>
          </p:cNvPr>
          <p:cNvSpPr>
            <a:spLocks noGrp="1"/>
          </p:cNvSpPr>
          <p:nvPr>
            <p:ph type="sldNum" sz="quarter" idx="12"/>
          </p:nvPr>
        </p:nvSpPr>
        <p:spPr/>
        <p:txBody>
          <a:bodyPr/>
          <a:lstStyle/>
          <a:p>
            <a:fld id="{B3D5D15C-A891-4AE0-AAA0-AAFD48AD167B}" type="slidenum">
              <a:rPr lang="en-US" smtClean="0"/>
              <a:t>‹#›</a:t>
            </a:fld>
            <a:endParaRPr lang="en-US"/>
          </a:p>
        </p:txBody>
      </p:sp>
    </p:spTree>
    <p:extLst>
      <p:ext uri="{BB962C8B-B14F-4D97-AF65-F5344CB8AC3E}">
        <p14:creationId xmlns:p14="http://schemas.microsoft.com/office/powerpoint/2010/main" val="2853615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D4B29-779E-4C7B-B91D-9A04FDD3E6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08C8FE4-5DD5-42BD-A770-7AD76D7F95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3D866E8-B0E9-473B-8A51-9A734C4A12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75306CE-8EBE-401F-9592-FE6B974D26F9}"/>
              </a:ext>
            </a:extLst>
          </p:cNvPr>
          <p:cNvSpPr>
            <a:spLocks noGrp="1"/>
          </p:cNvSpPr>
          <p:nvPr>
            <p:ph type="dt" sz="half" idx="10"/>
          </p:nvPr>
        </p:nvSpPr>
        <p:spPr/>
        <p:txBody>
          <a:bodyPr/>
          <a:lstStyle/>
          <a:p>
            <a:fld id="{2CE0651C-FAA2-4584-8996-43A380721704}" type="datetimeFigureOut">
              <a:rPr lang="en-US" smtClean="0"/>
              <a:t>11/16/2018</a:t>
            </a:fld>
            <a:endParaRPr lang="en-US"/>
          </a:p>
        </p:txBody>
      </p:sp>
      <p:sp>
        <p:nvSpPr>
          <p:cNvPr id="6" name="Footer Placeholder 5">
            <a:extLst>
              <a:ext uri="{FF2B5EF4-FFF2-40B4-BE49-F238E27FC236}">
                <a16:creationId xmlns:a16="http://schemas.microsoft.com/office/drawing/2014/main" id="{CFAEE602-A99F-4E55-814B-2FBFE1C60E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413DE4-C6C1-4695-889A-59932E75A1B7}"/>
              </a:ext>
            </a:extLst>
          </p:cNvPr>
          <p:cNvSpPr>
            <a:spLocks noGrp="1"/>
          </p:cNvSpPr>
          <p:nvPr>
            <p:ph type="sldNum" sz="quarter" idx="12"/>
          </p:nvPr>
        </p:nvSpPr>
        <p:spPr/>
        <p:txBody>
          <a:bodyPr/>
          <a:lstStyle/>
          <a:p>
            <a:fld id="{B3D5D15C-A891-4AE0-AAA0-AAFD48AD167B}" type="slidenum">
              <a:rPr lang="en-US" smtClean="0"/>
              <a:t>‹#›</a:t>
            </a:fld>
            <a:endParaRPr lang="en-US"/>
          </a:p>
        </p:txBody>
      </p:sp>
    </p:spTree>
    <p:extLst>
      <p:ext uri="{BB962C8B-B14F-4D97-AF65-F5344CB8AC3E}">
        <p14:creationId xmlns:p14="http://schemas.microsoft.com/office/powerpoint/2010/main" val="168821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1A3580-86DC-4677-85F1-99DEDF1DB6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99114C5-AA77-4793-B80B-78E2AE207E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15CC4C-8D94-4689-BB25-C8A922DD16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E0651C-FAA2-4584-8996-43A380721704}" type="datetimeFigureOut">
              <a:rPr lang="en-US" smtClean="0"/>
              <a:t>11/16/2018</a:t>
            </a:fld>
            <a:endParaRPr lang="en-US"/>
          </a:p>
        </p:txBody>
      </p:sp>
      <p:sp>
        <p:nvSpPr>
          <p:cNvPr id="5" name="Footer Placeholder 4">
            <a:extLst>
              <a:ext uri="{FF2B5EF4-FFF2-40B4-BE49-F238E27FC236}">
                <a16:creationId xmlns:a16="http://schemas.microsoft.com/office/drawing/2014/main" id="{3BA1FC33-FDAE-4D3E-9FEA-8CEAFB0AF1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A8E6D70-B89E-431B-A56D-5ABAE27A57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D5D15C-A891-4AE0-AAA0-AAFD48AD167B}" type="slidenum">
              <a:rPr lang="en-US" smtClean="0"/>
              <a:t>‹#›</a:t>
            </a:fld>
            <a:endParaRPr lang="en-US"/>
          </a:p>
        </p:txBody>
      </p:sp>
    </p:spTree>
    <p:extLst>
      <p:ext uri="{BB962C8B-B14F-4D97-AF65-F5344CB8AC3E}">
        <p14:creationId xmlns:p14="http://schemas.microsoft.com/office/powerpoint/2010/main" val="27624750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67C0C-F851-4312-A3B6-CA5312C9D575}"/>
              </a:ext>
            </a:extLst>
          </p:cNvPr>
          <p:cNvSpPr>
            <a:spLocks noGrp="1"/>
          </p:cNvSpPr>
          <p:nvPr>
            <p:ph type="ctrTitle"/>
          </p:nvPr>
        </p:nvSpPr>
        <p:spPr/>
        <p:txBody>
          <a:bodyPr>
            <a:normAutofit/>
          </a:bodyPr>
          <a:lstStyle/>
          <a:p>
            <a:r>
              <a:rPr lang="en-US" dirty="0"/>
              <a:t>Way forward on NR PDCCH demodulation requirements</a:t>
            </a:r>
          </a:p>
        </p:txBody>
      </p:sp>
      <p:sp>
        <p:nvSpPr>
          <p:cNvPr id="3" name="Subtitle 2">
            <a:extLst>
              <a:ext uri="{FF2B5EF4-FFF2-40B4-BE49-F238E27FC236}">
                <a16:creationId xmlns:a16="http://schemas.microsoft.com/office/drawing/2014/main" id="{315AE54F-A77B-47D1-BF70-86484D1BAAC4}"/>
              </a:ext>
            </a:extLst>
          </p:cNvPr>
          <p:cNvSpPr>
            <a:spLocks noGrp="1"/>
          </p:cNvSpPr>
          <p:nvPr>
            <p:ph type="subTitle" idx="1"/>
          </p:nvPr>
        </p:nvSpPr>
        <p:spPr/>
        <p:txBody>
          <a:bodyPr>
            <a:normAutofit/>
          </a:bodyPr>
          <a:lstStyle/>
          <a:p>
            <a:r>
              <a:rPr lang="en-US" sz="3600" dirty="0"/>
              <a:t>Ericsson</a:t>
            </a:r>
          </a:p>
        </p:txBody>
      </p:sp>
      <p:sp>
        <p:nvSpPr>
          <p:cNvPr id="4" name="正方形/長方形 6">
            <a:extLst>
              <a:ext uri="{FF2B5EF4-FFF2-40B4-BE49-F238E27FC236}">
                <a16:creationId xmlns:a16="http://schemas.microsoft.com/office/drawing/2014/main" id="{8AAA0A9E-1EE2-47F7-8B18-BFE21D86451D}"/>
              </a:ext>
            </a:extLst>
          </p:cNvPr>
          <p:cNvSpPr>
            <a:spLocks noChangeArrowheads="1"/>
          </p:cNvSpPr>
          <p:nvPr/>
        </p:nvSpPr>
        <p:spPr bwMode="auto">
          <a:xfrm>
            <a:off x="251618" y="152400"/>
            <a:ext cx="6370407" cy="823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WG4 Meeting #89</a:t>
            </a:r>
          </a:p>
          <a:p>
            <a:pPr>
              <a:spcBef>
                <a:spcPct val="0"/>
              </a:spcBef>
              <a:spcAft>
                <a:spcPts val="900"/>
              </a:spcAft>
              <a:buFontTx/>
              <a:buNone/>
            </a:pPr>
            <a:r>
              <a:rPr kumimoji="1" lang="en-US" altLang="zh-CN" sz="2000" dirty="0">
                <a:latin typeface="Arial" charset="0"/>
                <a:ea typeface="Batang" pitchFamily="18" charset="-127"/>
                <a:cs typeface="Times New Roman" pitchFamily="18" charset="0"/>
              </a:rPr>
              <a:t>Spokane, US, 12 – 16 Nov, 2018</a:t>
            </a:r>
            <a:endParaRPr kumimoji="1" lang="en-GB" altLang="ja-JP" sz="2000" dirty="0">
              <a:latin typeface="Arial" charset="0"/>
              <a:ea typeface="Batang" pitchFamily="18" charset="-127"/>
              <a:cs typeface="Times New Roman" pitchFamily="18" charset="0"/>
            </a:endParaRPr>
          </a:p>
        </p:txBody>
      </p:sp>
      <p:sp>
        <p:nvSpPr>
          <p:cNvPr id="5" name="正方形/長方形 5">
            <a:extLst>
              <a:ext uri="{FF2B5EF4-FFF2-40B4-BE49-F238E27FC236}">
                <a16:creationId xmlns:a16="http://schemas.microsoft.com/office/drawing/2014/main" id="{629C934C-80F0-4A03-B4EC-824F52B68699}"/>
              </a:ext>
            </a:extLst>
          </p:cNvPr>
          <p:cNvSpPr>
            <a:spLocks noChangeArrowheads="1"/>
          </p:cNvSpPr>
          <p:nvPr/>
        </p:nvSpPr>
        <p:spPr bwMode="auto">
          <a:xfrm>
            <a:off x="9239535" y="179875"/>
            <a:ext cx="2506882"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lang="en-GB" altLang="zh-CN" sz="2800" dirty="0">
                <a:ea typeface="Batang" pitchFamily="18" charset="-127"/>
                <a:cs typeface="Times New Roman" pitchFamily="18" charset="0"/>
              </a:rPr>
              <a:t>R4-1816390</a:t>
            </a:r>
            <a:endParaRPr lang="en-GB" altLang="zh-CN" sz="2000" dirty="0">
              <a:solidFill>
                <a:srgbClr val="FF0000"/>
              </a:solidFill>
              <a:ea typeface="Batang" pitchFamily="18" charset="-127"/>
              <a:cs typeface="Times New Roman" pitchFamily="18" charset="0"/>
            </a:endParaRPr>
          </a:p>
        </p:txBody>
      </p:sp>
    </p:spTree>
    <p:extLst>
      <p:ext uri="{BB962C8B-B14F-4D97-AF65-F5344CB8AC3E}">
        <p14:creationId xmlns:p14="http://schemas.microsoft.com/office/powerpoint/2010/main" val="3785356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56590-40A2-4743-B484-070BF1C1F606}"/>
              </a:ext>
            </a:extLst>
          </p:cNvPr>
          <p:cNvSpPr>
            <a:spLocks noGrp="1"/>
          </p:cNvSpPr>
          <p:nvPr>
            <p:ph type="title"/>
          </p:nvPr>
        </p:nvSpPr>
        <p:spPr/>
        <p:txBody>
          <a:bodyPr/>
          <a:lstStyle/>
          <a:p>
            <a:r>
              <a:rPr lang="en-US" dirty="0"/>
              <a:t>AL=16 with 4Rx on tc14 and tc15</a:t>
            </a:r>
          </a:p>
        </p:txBody>
      </p:sp>
      <p:sp>
        <p:nvSpPr>
          <p:cNvPr id="3" name="Content Placeholder 2">
            <a:extLst>
              <a:ext uri="{FF2B5EF4-FFF2-40B4-BE49-F238E27FC236}">
                <a16:creationId xmlns:a16="http://schemas.microsoft.com/office/drawing/2014/main" id="{08AB9851-DB00-499B-9BA0-1256569E2A64}"/>
              </a:ext>
            </a:extLst>
          </p:cNvPr>
          <p:cNvSpPr>
            <a:spLocks noGrp="1"/>
          </p:cNvSpPr>
          <p:nvPr>
            <p:ph idx="1"/>
          </p:nvPr>
        </p:nvSpPr>
        <p:spPr/>
        <p:txBody>
          <a:bodyPr/>
          <a:lstStyle/>
          <a:p>
            <a:r>
              <a:rPr lang="en-US" dirty="0"/>
              <a:t>Agreements made from offline</a:t>
            </a:r>
          </a:p>
          <a:p>
            <a:pPr lvl="1"/>
            <a:r>
              <a:rPr lang="en-GB" dirty="0"/>
              <a:t>For FR1 15 kHz (case 14): further evaluate under TDL-A with MIMO correlation ULA medium A for AL=16 under 4Rx, decide in next RAN4 meeting for whether introducing test cases with AL 16 under 4Rx.</a:t>
            </a:r>
            <a:endParaRPr lang="sv-SE" dirty="0"/>
          </a:p>
          <a:p>
            <a:pPr lvl="1"/>
            <a:r>
              <a:rPr lang="en-GB" dirty="0"/>
              <a:t>For FR1 30 kHz (case 15a): Introducing test cases AL 16 with 4Rx </a:t>
            </a:r>
            <a:endParaRPr lang="sv-SE" dirty="0"/>
          </a:p>
          <a:p>
            <a:pPr lvl="2"/>
            <a:r>
              <a:rPr lang="en-GB" dirty="0"/>
              <a:t>TDL-C with ULA medium A(baseline)</a:t>
            </a:r>
            <a:endParaRPr lang="sv-SE" dirty="0"/>
          </a:p>
          <a:p>
            <a:pPr lvl="2"/>
            <a:r>
              <a:rPr lang="en-GB" dirty="0"/>
              <a:t>TDL_A with ULA medium A</a:t>
            </a:r>
            <a:endParaRPr lang="sv-SE" dirty="0"/>
          </a:p>
          <a:p>
            <a:pPr lvl="2"/>
            <a:r>
              <a:rPr lang="en-GB" dirty="0"/>
              <a:t>Decided above two options based on evolution results </a:t>
            </a:r>
            <a:endParaRPr lang="sv-SE" dirty="0"/>
          </a:p>
          <a:p>
            <a:endParaRPr lang="en-US" dirty="0"/>
          </a:p>
        </p:txBody>
      </p:sp>
    </p:spTree>
    <p:extLst>
      <p:ext uri="{BB962C8B-B14F-4D97-AF65-F5344CB8AC3E}">
        <p14:creationId xmlns:p14="http://schemas.microsoft.com/office/powerpoint/2010/main" val="41371925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9F911-2C0A-44D6-AFC9-3D2492BC5516}"/>
              </a:ext>
            </a:extLst>
          </p:cNvPr>
          <p:cNvSpPr>
            <a:spLocks noGrp="1"/>
          </p:cNvSpPr>
          <p:nvPr>
            <p:ph type="title"/>
          </p:nvPr>
        </p:nvSpPr>
        <p:spPr/>
        <p:txBody>
          <a:bodyPr/>
          <a:lstStyle/>
          <a:p>
            <a:r>
              <a:rPr lang="sv-SE" dirty="0" err="1"/>
              <a:t>Bundle</a:t>
            </a:r>
            <a:r>
              <a:rPr lang="sv-SE" dirty="0"/>
              <a:t> </a:t>
            </a:r>
            <a:r>
              <a:rPr lang="sv-SE" dirty="0" err="1"/>
              <a:t>size</a:t>
            </a:r>
            <a:r>
              <a:rPr lang="sv-SE" dirty="0"/>
              <a:t> for 4Rx on tc6 and tc7</a:t>
            </a:r>
          </a:p>
        </p:txBody>
      </p:sp>
      <p:sp>
        <p:nvSpPr>
          <p:cNvPr id="3" name="Content Placeholder 2">
            <a:extLst>
              <a:ext uri="{FF2B5EF4-FFF2-40B4-BE49-F238E27FC236}">
                <a16:creationId xmlns:a16="http://schemas.microsoft.com/office/drawing/2014/main" id="{2D053E6D-F4D1-4E39-8AE6-D4D7CDD8C750}"/>
              </a:ext>
            </a:extLst>
          </p:cNvPr>
          <p:cNvSpPr>
            <a:spLocks noGrp="1"/>
          </p:cNvSpPr>
          <p:nvPr>
            <p:ph idx="1"/>
          </p:nvPr>
        </p:nvSpPr>
        <p:spPr/>
        <p:txBody>
          <a:bodyPr/>
          <a:lstStyle/>
          <a:p>
            <a:pPr lvl="0"/>
            <a:r>
              <a:rPr lang="en-GB" dirty="0"/>
              <a:t>Option 1: REG bundle size =2, CORESET BW = 102 </a:t>
            </a:r>
          </a:p>
          <a:p>
            <a:pPr lvl="0"/>
            <a:r>
              <a:rPr lang="en-GB" dirty="0"/>
              <a:t>Option 2: REG bundle size =6, CORESET BW = 90 </a:t>
            </a:r>
          </a:p>
          <a:p>
            <a:r>
              <a:rPr lang="en-US" dirty="0"/>
              <a:t>Further check the details simulation assumption and results among companies and decide in next meeting.</a:t>
            </a:r>
            <a:endParaRPr lang="sv-SE" dirty="0"/>
          </a:p>
          <a:p>
            <a:endParaRPr lang="sv-SE" dirty="0"/>
          </a:p>
        </p:txBody>
      </p:sp>
    </p:spTree>
    <p:extLst>
      <p:ext uri="{BB962C8B-B14F-4D97-AF65-F5344CB8AC3E}">
        <p14:creationId xmlns:p14="http://schemas.microsoft.com/office/powerpoint/2010/main" val="2727264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F8A65-B915-4DC6-A62A-0C7C6BDE9664}"/>
              </a:ext>
            </a:extLst>
          </p:cNvPr>
          <p:cNvSpPr>
            <a:spLocks noGrp="1"/>
          </p:cNvSpPr>
          <p:nvPr>
            <p:ph type="title"/>
          </p:nvPr>
        </p:nvSpPr>
        <p:spPr/>
        <p:txBody>
          <a:bodyPr/>
          <a:lstStyle/>
          <a:p>
            <a:r>
              <a:rPr lang="en-GB" dirty="0"/>
              <a:t>SNR requirements derivation</a:t>
            </a:r>
            <a:endParaRPr lang="sv-SE" dirty="0"/>
          </a:p>
        </p:txBody>
      </p:sp>
      <p:sp>
        <p:nvSpPr>
          <p:cNvPr id="3" name="Content Placeholder 2">
            <a:extLst>
              <a:ext uri="{FF2B5EF4-FFF2-40B4-BE49-F238E27FC236}">
                <a16:creationId xmlns:a16="http://schemas.microsoft.com/office/drawing/2014/main" id="{4D6AE674-E83B-418C-8B55-670E8038C50F}"/>
              </a:ext>
            </a:extLst>
          </p:cNvPr>
          <p:cNvSpPr>
            <a:spLocks noGrp="1"/>
          </p:cNvSpPr>
          <p:nvPr>
            <p:ph idx="1"/>
          </p:nvPr>
        </p:nvSpPr>
        <p:spPr/>
        <p:txBody>
          <a:bodyPr>
            <a:normAutofit/>
          </a:bodyPr>
          <a:lstStyle/>
          <a:p>
            <a:r>
              <a:rPr lang="en-GB" sz="2200" dirty="0"/>
              <a:t>Plan for deriving performance requirements (SNR points)</a:t>
            </a:r>
          </a:p>
          <a:p>
            <a:pPr lvl="1"/>
            <a:r>
              <a:rPr lang="en-GB" sz="1800" dirty="0"/>
              <a:t>Define tentative SNR requirements for the agreed test cases as much as possible </a:t>
            </a:r>
          </a:p>
          <a:p>
            <a:pPr lvl="1"/>
            <a:r>
              <a:rPr lang="en-GB" sz="1800" dirty="0"/>
              <a:t>Update TPs including  SNR requirements for test cases with []</a:t>
            </a:r>
          </a:p>
          <a:p>
            <a:pPr lvl="1"/>
            <a:r>
              <a:rPr lang="en-GB" sz="1800" dirty="0"/>
              <a:t>The agreed SNR values still can be updated if more results collected from companies in future meeting or technical issues identified</a:t>
            </a:r>
          </a:p>
          <a:p>
            <a:r>
              <a:rPr lang="en-GB" sz="2200" dirty="0"/>
              <a:t>SNR = average of IM results among companies +extra margin [0.5dB]</a:t>
            </a:r>
          </a:p>
          <a:p>
            <a:r>
              <a:rPr lang="en-GB" sz="2200" dirty="0"/>
              <a:t>For test cases where the span among companies’ results is within [2.5dB], capture the SNR requirement with [] as above in the TP</a:t>
            </a:r>
          </a:p>
          <a:p>
            <a:r>
              <a:rPr lang="en-GB" sz="2200" dirty="0"/>
              <a:t>For test cases with larger span than [2.5dB], further check the details of simulation assumption and further discuss extra margin on a case by case basis, leave TBD for the SNR requirement in the TP</a:t>
            </a:r>
          </a:p>
          <a:p>
            <a:endParaRPr lang="sv-SE" dirty="0"/>
          </a:p>
        </p:txBody>
      </p:sp>
    </p:spTree>
    <p:extLst>
      <p:ext uri="{BB962C8B-B14F-4D97-AF65-F5344CB8AC3E}">
        <p14:creationId xmlns:p14="http://schemas.microsoft.com/office/powerpoint/2010/main" val="3040100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841A7-D8DF-4484-8F54-EB2D23AAE328}"/>
              </a:ext>
            </a:extLst>
          </p:cNvPr>
          <p:cNvSpPr>
            <a:spLocks noGrp="1"/>
          </p:cNvSpPr>
          <p:nvPr>
            <p:ph type="title"/>
          </p:nvPr>
        </p:nvSpPr>
        <p:spPr/>
        <p:txBody>
          <a:bodyPr/>
          <a:lstStyle/>
          <a:p>
            <a:r>
              <a:rPr lang="en-US" dirty="0"/>
              <a:t>Summary of simulation assumption – (1/2)</a:t>
            </a:r>
          </a:p>
        </p:txBody>
      </p:sp>
      <p:graphicFrame>
        <p:nvGraphicFramePr>
          <p:cNvPr id="6" name="Content Placeholder 5">
            <a:extLst>
              <a:ext uri="{FF2B5EF4-FFF2-40B4-BE49-F238E27FC236}">
                <a16:creationId xmlns:a16="http://schemas.microsoft.com/office/drawing/2014/main" id="{6017BFD9-7060-4667-A193-0D9D25C687A1}"/>
              </a:ext>
            </a:extLst>
          </p:cNvPr>
          <p:cNvGraphicFramePr>
            <a:graphicFrameLocks noGrp="1"/>
          </p:cNvGraphicFramePr>
          <p:nvPr>
            <p:ph idx="1"/>
            <p:extLst>
              <p:ext uri="{D42A27DB-BD31-4B8C-83A1-F6EECF244321}">
                <p14:modId xmlns:p14="http://schemas.microsoft.com/office/powerpoint/2010/main" val="1025110163"/>
              </p:ext>
            </p:extLst>
          </p:nvPr>
        </p:nvGraphicFramePr>
        <p:xfrm>
          <a:off x="553915" y="1345223"/>
          <a:ext cx="10893669" cy="4765433"/>
        </p:xfrm>
        <a:graphic>
          <a:graphicData uri="http://schemas.openxmlformats.org/drawingml/2006/table">
            <a:tbl>
              <a:tblPr>
                <a:tableStyleId>{5C22544A-7EE6-4342-B048-85BDC9FD1C3A}</a:tableStyleId>
              </a:tblPr>
              <a:tblGrid>
                <a:gridCol w="624758">
                  <a:extLst>
                    <a:ext uri="{9D8B030D-6E8A-4147-A177-3AD203B41FA5}">
                      <a16:colId xmlns:a16="http://schemas.microsoft.com/office/drawing/2014/main" val="2204606540"/>
                    </a:ext>
                  </a:extLst>
                </a:gridCol>
                <a:gridCol w="721334">
                  <a:extLst>
                    <a:ext uri="{9D8B030D-6E8A-4147-A177-3AD203B41FA5}">
                      <a16:colId xmlns:a16="http://schemas.microsoft.com/office/drawing/2014/main" val="2011490927"/>
                    </a:ext>
                  </a:extLst>
                </a:gridCol>
                <a:gridCol w="561548">
                  <a:extLst>
                    <a:ext uri="{9D8B030D-6E8A-4147-A177-3AD203B41FA5}">
                      <a16:colId xmlns:a16="http://schemas.microsoft.com/office/drawing/2014/main" val="4198441297"/>
                    </a:ext>
                  </a:extLst>
                </a:gridCol>
                <a:gridCol w="960066">
                  <a:extLst>
                    <a:ext uri="{9D8B030D-6E8A-4147-A177-3AD203B41FA5}">
                      <a16:colId xmlns:a16="http://schemas.microsoft.com/office/drawing/2014/main" val="2771657455"/>
                    </a:ext>
                  </a:extLst>
                </a:gridCol>
                <a:gridCol w="673360">
                  <a:extLst>
                    <a:ext uri="{9D8B030D-6E8A-4147-A177-3AD203B41FA5}">
                      <a16:colId xmlns:a16="http://schemas.microsoft.com/office/drawing/2014/main" val="2005225937"/>
                    </a:ext>
                  </a:extLst>
                </a:gridCol>
                <a:gridCol w="847633">
                  <a:extLst>
                    <a:ext uri="{9D8B030D-6E8A-4147-A177-3AD203B41FA5}">
                      <a16:colId xmlns:a16="http://schemas.microsoft.com/office/drawing/2014/main" val="1074967383"/>
                    </a:ext>
                  </a:extLst>
                </a:gridCol>
                <a:gridCol w="448490">
                  <a:extLst>
                    <a:ext uri="{9D8B030D-6E8A-4147-A177-3AD203B41FA5}">
                      <a16:colId xmlns:a16="http://schemas.microsoft.com/office/drawing/2014/main" val="2055130683"/>
                    </a:ext>
                  </a:extLst>
                </a:gridCol>
                <a:gridCol w="935706">
                  <a:extLst>
                    <a:ext uri="{9D8B030D-6E8A-4147-A177-3AD203B41FA5}">
                      <a16:colId xmlns:a16="http://schemas.microsoft.com/office/drawing/2014/main" val="4268435371"/>
                    </a:ext>
                  </a:extLst>
                </a:gridCol>
                <a:gridCol w="673360">
                  <a:extLst>
                    <a:ext uri="{9D8B030D-6E8A-4147-A177-3AD203B41FA5}">
                      <a16:colId xmlns:a16="http://schemas.microsoft.com/office/drawing/2014/main" val="1341863129"/>
                    </a:ext>
                  </a:extLst>
                </a:gridCol>
                <a:gridCol w="681478">
                  <a:extLst>
                    <a:ext uri="{9D8B030D-6E8A-4147-A177-3AD203B41FA5}">
                      <a16:colId xmlns:a16="http://schemas.microsoft.com/office/drawing/2014/main" val="1099416150"/>
                    </a:ext>
                  </a:extLst>
                </a:gridCol>
                <a:gridCol w="1619684">
                  <a:extLst>
                    <a:ext uri="{9D8B030D-6E8A-4147-A177-3AD203B41FA5}">
                      <a16:colId xmlns:a16="http://schemas.microsoft.com/office/drawing/2014/main" val="1096179780"/>
                    </a:ext>
                  </a:extLst>
                </a:gridCol>
                <a:gridCol w="1073126">
                  <a:extLst>
                    <a:ext uri="{9D8B030D-6E8A-4147-A177-3AD203B41FA5}">
                      <a16:colId xmlns:a16="http://schemas.microsoft.com/office/drawing/2014/main" val="131051573"/>
                    </a:ext>
                  </a:extLst>
                </a:gridCol>
                <a:gridCol w="1073126">
                  <a:extLst>
                    <a:ext uri="{9D8B030D-6E8A-4147-A177-3AD203B41FA5}">
                      <a16:colId xmlns:a16="http://schemas.microsoft.com/office/drawing/2014/main" val="1663975577"/>
                    </a:ext>
                  </a:extLst>
                </a:gridCol>
              </a:tblGrid>
              <a:tr h="779055">
                <a:tc>
                  <a:txBody>
                    <a:bodyPr/>
                    <a:lstStyle/>
                    <a:p>
                      <a:pPr>
                        <a:spcAft>
                          <a:spcPts val="0"/>
                        </a:spcAft>
                      </a:pPr>
                      <a:r>
                        <a:rPr lang="en-US" sz="1200" b="1">
                          <a:effectLst/>
                        </a:rPr>
                        <a:t>Test No.</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b="1" dirty="0">
                          <a:effectLst/>
                        </a:rPr>
                        <a:t>SCS(</a:t>
                      </a:r>
                      <a:r>
                        <a:rPr lang="en-US" sz="1200" b="1" dirty="0" err="1">
                          <a:effectLst/>
                        </a:rPr>
                        <a:t>KHz</a:t>
                      </a:r>
                      <a:r>
                        <a:rPr lang="en-US" sz="1200" b="1" dirty="0">
                          <a:effectLst/>
                        </a:rPr>
                        <a:t>) </a:t>
                      </a:r>
                      <a:endParaRPr lang="sv-SE" sz="1200" b="1" dirty="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b="1">
                          <a:effectLst/>
                        </a:rPr>
                        <a:t>Format</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b="1">
                          <a:effectLst/>
                        </a:rPr>
                        <a:t>CORESET</a:t>
                      </a:r>
                      <a:br>
                        <a:rPr lang="en-US" sz="1200" b="1">
                          <a:effectLst/>
                        </a:rPr>
                      </a:br>
                      <a:r>
                        <a:rPr lang="en-US" sz="1200" b="1">
                          <a:effectLst/>
                        </a:rPr>
                        <a:t>RB</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b="1">
                          <a:effectLst/>
                        </a:rPr>
                        <a:t>Payload</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b="1">
                          <a:effectLst/>
                        </a:rPr>
                        <a:t>CORESET time</a:t>
                      </a:r>
                      <a:br>
                        <a:rPr lang="en-US" sz="1200" b="1">
                          <a:effectLst/>
                        </a:rPr>
                      </a:br>
                      <a:r>
                        <a:rPr lang="en-US" sz="1200" b="1">
                          <a:effectLst/>
                        </a:rPr>
                        <a:t> duration</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b="1">
                          <a:effectLst/>
                        </a:rPr>
                        <a:t>AL</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b="1">
                          <a:effectLst/>
                        </a:rPr>
                        <a:t>CCE-to-REG </a:t>
                      </a:r>
                      <a:br>
                        <a:rPr lang="en-US" sz="1200" b="1">
                          <a:effectLst/>
                        </a:rPr>
                      </a:br>
                      <a:r>
                        <a:rPr lang="en-US" sz="1200" b="1">
                          <a:effectLst/>
                        </a:rPr>
                        <a:t>Mapping</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b="1">
                          <a:effectLst/>
                        </a:rPr>
                        <a:t>REG bundle</a:t>
                      </a:r>
                      <a:br>
                        <a:rPr lang="en-US" sz="1200" b="1">
                          <a:effectLst/>
                        </a:rPr>
                      </a:br>
                      <a:r>
                        <a:rPr lang="en-US" sz="1200" b="1">
                          <a:effectLst/>
                        </a:rPr>
                        <a:t> size</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b="1">
                          <a:effectLst/>
                        </a:rPr>
                        <a:t>CORESET-interleaver-size </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b="1">
                          <a:effectLst/>
                        </a:rPr>
                        <a:t>Propagation</a:t>
                      </a:r>
                      <a:br>
                        <a:rPr lang="en-US" sz="1200" b="1">
                          <a:effectLst/>
                        </a:rPr>
                      </a:br>
                      <a:r>
                        <a:rPr lang="en-US" sz="1200" b="1">
                          <a:effectLst/>
                        </a:rPr>
                        <a:t>condition</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b="1">
                          <a:effectLst/>
                        </a:rPr>
                        <a:t>Antenna configuration with 2Rx</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b="1" dirty="0">
                          <a:effectLst/>
                        </a:rPr>
                        <a:t> </a:t>
                      </a:r>
                      <a:endParaRPr lang="sv-SE" sz="1200" b="1" dirty="0">
                        <a:effectLst/>
                      </a:endParaRPr>
                    </a:p>
                    <a:p>
                      <a:pPr>
                        <a:spcAft>
                          <a:spcPts val="0"/>
                        </a:spcAft>
                      </a:pPr>
                      <a:r>
                        <a:rPr lang="en-US" sz="1200" b="1" dirty="0">
                          <a:effectLst/>
                        </a:rPr>
                        <a:t>Antenna configuration with 4Rx</a:t>
                      </a:r>
                      <a:endParaRPr lang="sv-SE" sz="1200" b="1" dirty="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tc>
                <a:extLst>
                  <a:ext uri="{0D108BD9-81ED-4DB2-BD59-A6C34878D82A}">
                    <a16:rowId xmlns:a16="http://schemas.microsoft.com/office/drawing/2014/main" val="662258834"/>
                  </a:ext>
                </a:extLst>
              </a:tr>
              <a:tr h="389758">
                <a:tc>
                  <a:txBody>
                    <a:bodyPr/>
                    <a:lstStyle/>
                    <a:p>
                      <a:pPr>
                        <a:spcAft>
                          <a:spcPts val="0"/>
                        </a:spcAft>
                      </a:pPr>
                      <a:r>
                        <a:rPr lang="en-US" sz="1200" b="1">
                          <a:effectLst/>
                        </a:rPr>
                        <a:t>1</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15</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1_0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24</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39</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Non-interleaved</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6</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sv-SE" sz="1200">
                          <a:effectLst/>
                        </a:rPr>
                        <a:t>NA</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tc>
                  <a:txBody>
                    <a:bodyPr/>
                    <a:lstStyle/>
                    <a:p>
                      <a:pPr>
                        <a:spcAft>
                          <a:spcPts val="0"/>
                        </a:spcAft>
                      </a:pPr>
                      <a:r>
                        <a:rPr lang="en-US" sz="1200">
                          <a:effectLst/>
                        </a:rPr>
                        <a:t>TDL-A, 30ns, 10Hz</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1x2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1x4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extLst>
                  <a:ext uri="{0D108BD9-81ED-4DB2-BD59-A6C34878D82A}">
                    <a16:rowId xmlns:a16="http://schemas.microsoft.com/office/drawing/2014/main" val="4242374705"/>
                  </a:ext>
                </a:extLst>
              </a:tr>
              <a:tr h="389758">
                <a:tc>
                  <a:txBody>
                    <a:bodyPr/>
                    <a:lstStyle/>
                    <a:p>
                      <a:pPr>
                        <a:spcAft>
                          <a:spcPts val="0"/>
                        </a:spcAft>
                      </a:pPr>
                      <a:r>
                        <a:rPr lang="en-US" sz="1200" b="1">
                          <a:effectLst/>
                        </a:rPr>
                        <a:t>2</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15</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1_0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24</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39</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4</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Non-interleaved</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6</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sv-SE" sz="1200">
                          <a:effectLst/>
                        </a:rPr>
                        <a:t>NA</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tc>
                  <a:txBody>
                    <a:bodyPr/>
                    <a:lstStyle/>
                    <a:p>
                      <a:pPr>
                        <a:spcAft>
                          <a:spcPts val="0"/>
                        </a:spcAft>
                      </a:pPr>
                      <a:r>
                        <a:rPr lang="en-US" sz="1200">
                          <a:effectLst/>
                        </a:rPr>
                        <a:t>TDL-C, 300ns, 100Hz</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2x2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2x4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extLst>
                  <a:ext uri="{0D108BD9-81ED-4DB2-BD59-A6C34878D82A}">
                    <a16:rowId xmlns:a16="http://schemas.microsoft.com/office/drawing/2014/main" val="1881486426"/>
                  </a:ext>
                </a:extLst>
              </a:tr>
              <a:tr h="389758">
                <a:tc>
                  <a:txBody>
                    <a:bodyPr/>
                    <a:lstStyle/>
                    <a:p>
                      <a:pPr>
                        <a:spcAft>
                          <a:spcPts val="0"/>
                        </a:spcAft>
                      </a:pPr>
                      <a:r>
                        <a:rPr lang="en-US" sz="1200" b="1">
                          <a:effectLst/>
                        </a:rPr>
                        <a:t>3</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15</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1_1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24</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50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Non-interleaved</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6</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sv-SE" sz="1200">
                          <a:effectLst/>
                        </a:rPr>
                        <a:t>NA</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tc>
                  <a:txBody>
                    <a:bodyPr/>
                    <a:lstStyle/>
                    <a:p>
                      <a:pPr>
                        <a:spcAft>
                          <a:spcPts val="0"/>
                        </a:spcAft>
                      </a:pPr>
                      <a:r>
                        <a:rPr lang="en-US" sz="1200">
                          <a:effectLst/>
                        </a:rPr>
                        <a:t>TDL-C, 300ns, 100Hz</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1x2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1x4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extLst>
                  <a:ext uri="{0D108BD9-81ED-4DB2-BD59-A6C34878D82A}">
                    <a16:rowId xmlns:a16="http://schemas.microsoft.com/office/drawing/2014/main" val="2133242947"/>
                  </a:ext>
                </a:extLst>
              </a:tr>
              <a:tr h="389758">
                <a:tc>
                  <a:txBody>
                    <a:bodyPr/>
                    <a:lstStyle/>
                    <a:p>
                      <a:pPr>
                        <a:spcAft>
                          <a:spcPts val="0"/>
                        </a:spcAft>
                      </a:pPr>
                      <a:r>
                        <a:rPr lang="en-US" sz="1200" b="1">
                          <a:effectLst/>
                        </a:rPr>
                        <a:t>4</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15</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1_1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48</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50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4</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Non-interleaved</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6</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sv-SE" sz="1200">
                          <a:effectLst/>
                        </a:rPr>
                        <a:t>NA</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tc>
                  <a:txBody>
                    <a:bodyPr/>
                    <a:lstStyle/>
                    <a:p>
                      <a:pPr>
                        <a:spcAft>
                          <a:spcPts val="0"/>
                        </a:spcAft>
                      </a:pPr>
                      <a:r>
                        <a:rPr lang="en-US" sz="1200">
                          <a:effectLst/>
                        </a:rPr>
                        <a:t>TDL-A, 30ns, 10Hz</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1x2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1x4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extLst>
                  <a:ext uri="{0D108BD9-81ED-4DB2-BD59-A6C34878D82A}">
                    <a16:rowId xmlns:a16="http://schemas.microsoft.com/office/drawing/2014/main" val="426457864"/>
                  </a:ext>
                </a:extLst>
              </a:tr>
              <a:tr h="389758">
                <a:tc>
                  <a:txBody>
                    <a:bodyPr/>
                    <a:lstStyle/>
                    <a:p>
                      <a:pPr>
                        <a:spcAft>
                          <a:spcPts val="0"/>
                        </a:spcAft>
                      </a:pPr>
                      <a:r>
                        <a:rPr lang="en-US" sz="1200" b="1">
                          <a:effectLst/>
                        </a:rPr>
                        <a:t>5</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15</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1_1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48</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50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8</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Non-interleaved</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6</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sv-SE" sz="1200">
                          <a:effectLst/>
                        </a:rPr>
                        <a:t>NA</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tc>
                  <a:txBody>
                    <a:bodyPr/>
                    <a:lstStyle/>
                    <a:p>
                      <a:pPr>
                        <a:spcAft>
                          <a:spcPts val="0"/>
                        </a:spcAft>
                      </a:pPr>
                      <a:r>
                        <a:rPr lang="en-US" sz="1200">
                          <a:effectLst/>
                        </a:rPr>
                        <a:t>TDL-C, 300ns, 100Hz</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2x2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2x4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extLst>
                  <a:ext uri="{0D108BD9-81ED-4DB2-BD59-A6C34878D82A}">
                    <a16:rowId xmlns:a16="http://schemas.microsoft.com/office/drawing/2014/main" val="2153441575"/>
                  </a:ext>
                </a:extLst>
              </a:tr>
              <a:tr h="199943">
                <a:tc>
                  <a:txBody>
                    <a:bodyPr/>
                    <a:lstStyle/>
                    <a:p>
                      <a:pPr>
                        <a:spcAft>
                          <a:spcPts val="0"/>
                        </a:spcAft>
                      </a:pPr>
                      <a:r>
                        <a:rPr lang="en-US" sz="1200" b="1">
                          <a:effectLst/>
                        </a:rPr>
                        <a:t>6a</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30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1_0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102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41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Interleaved</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sv-SE" sz="1200">
                          <a:effectLst/>
                        </a:rPr>
                        <a:t>3</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tc>
                  <a:txBody>
                    <a:bodyPr/>
                    <a:lstStyle/>
                    <a:p>
                      <a:pPr>
                        <a:spcAft>
                          <a:spcPts val="0"/>
                        </a:spcAft>
                      </a:pPr>
                      <a:r>
                        <a:rPr lang="en-US" sz="1200">
                          <a:effectLst/>
                        </a:rPr>
                        <a:t>TDL-A, 30ns, 10Hz</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1x2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1x4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extLst>
                  <a:ext uri="{0D108BD9-81ED-4DB2-BD59-A6C34878D82A}">
                    <a16:rowId xmlns:a16="http://schemas.microsoft.com/office/drawing/2014/main" val="1444898735"/>
                  </a:ext>
                </a:extLst>
              </a:tr>
              <a:tr h="199943">
                <a:tc>
                  <a:txBody>
                    <a:bodyPr/>
                    <a:lstStyle/>
                    <a:p>
                      <a:pPr>
                        <a:spcAft>
                          <a:spcPts val="0"/>
                        </a:spcAft>
                      </a:pPr>
                      <a:r>
                        <a:rPr lang="en-US" sz="1200" b="1">
                          <a:effectLst/>
                        </a:rPr>
                        <a:t>6b</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dirty="0">
                          <a:effectLst/>
                        </a:rPr>
                        <a:t>30</a:t>
                      </a:r>
                      <a:endParaRPr lang="sv-SE" sz="1200" dirty="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1_0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dirty="0">
                          <a:effectLst/>
                        </a:rPr>
                        <a:t>90</a:t>
                      </a:r>
                      <a:endParaRPr lang="sv-SE" sz="1200" dirty="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41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Interleaved</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6</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sv-SE" sz="1200">
                          <a:effectLst/>
                        </a:rPr>
                        <a:t>3</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tc>
                  <a:txBody>
                    <a:bodyPr/>
                    <a:lstStyle/>
                    <a:p>
                      <a:pPr>
                        <a:spcAft>
                          <a:spcPts val="0"/>
                        </a:spcAft>
                      </a:pPr>
                      <a:r>
                        <a:rPr lang="en-US" sz="1200">
                          <a:effectLst/>
                        </a:rPr>
                        <a:t>TDL-A, 30ns, 10Hz</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dirty="0">
                          <a:effectLst/>
                        </a:rPr>
                        <a:t>NA</a:t>
                      </a:r>
                      <a:endParaRPr lang="sv-SE" sz="1200" dirty="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1x4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extLst>
                  <a:ext uri="{0D108BD9-81ED-4DB2-BD59-A6C34878D82A}">
                    <a16:rowId xmlns:a16="http://schemas.microsoft.com/office/drawing/2014/main" val="1004422476"/>
                  </a:ext>
                </a:extLst>
              </a:tr>
              <a:tr h="293007">
                <a:tc>
                  <a:txBody>
                    <a:bodyPr/>
                    <a:lstStyle/>
                    <a:p>
                      <a:pPr>
                        <a:spcAft>
                          <a:spcPts val="0"/>
                        </a:spcAft>
                      </a:pPr>
                      <a:r>
                        <a:rPr lang="en-US" sz="1200" b="1">
                          <a:effectLst/>
                        </a:rPr>
                        <a:t>7a</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30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1_1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102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52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4</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Interleaved</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sv-SE" sz="1200">
                          <a:effectLst/>
                        </a:rPr>
                        <a:t> 3</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tc>
                  <a:txBody>
                    <a:bodyPr/>
                    <a:lstStyle/>
                    <a:p>
                      <a:pPr>
                        <a:spcAft>
                          <a:spcPts val="0"/>
                        </a:spcAft>
                      </a:pPr>
                      <a:r>
                        <a:rPr lang="en-US" sz="1200">
                          <a:effectLst/>
                        </a:rPr>
                        <a:t>TDL-C, 300ns, 100Hz</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1x2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1x4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extLst>
                  <a:ext uri="{0D108BD9-81ED-4DB2-BD59-A6C34878D82A}">
                    <a16:rowId xmlns:a16="http://schemas.microsoft.com/office/drawing/2014/main" val="800924789"/>
                  </a:ext>
                </a:extLst>
              </a:tr>
              <a:tr h="293007">
                <a:tc>
                  <a:txBody>
                    <a:bodyPr/>
                    <a:lstStyle/>
                    <a:p>
                      <a:pPr>
                        <a:spcAft>
                          <a:spcPts val="0"/>
                        </a:spcAft>
                      </a:pPr>
                      <a:r>
                        <a:rPr lang="en-US" sz="1200" b="1">
                          <a:effectLst/>
                        </a:rPr>
                        <a:t>7b</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30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1_1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90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52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4</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Interleaved</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6</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sv-SE" sz="1200">
                          <a:effectLst/>
                        </a:rPr>
                        <a:t> 3</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tc>
                  <a:txBody>
                    <a:bodyPr/>
                    <a:lstStyle/>
                    <a:p>
                      <a:pPr>
                        <a:spcAft>
                          <a:spcPts val="0"/>
                        </a:spcAft>
                      </a:pPr>
                      <a:r>
                        <a:rPr lang="en-US" sz="1200">
                          <a:effectLst/>
                        </a:rPr>
                        <a:t>TDL-C, 300ns, 100Hz</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dirty="0">
                          <a:effectLst/>
                        </a:rPr>
                        <a:t>NA</a:t>
                      </a:r>
                      <a:endParaRPr lang="sv-SE" sz="1200" dirty="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1x4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extLst>
                  <a:ext uri="{0D108BD9-81ED-4DB2-BD59-A6C34878D82A}">
                    <a16:rowId xmlns:a16="http://schemas.microsoft.com/office/drawing/2014/main" val="3845613549"/>
                  </a:ext>
                </a:extLst>
              </a:tr>
              <a:tr h="293007">
                <a:tc>
                  <a:txBody>
                    <a:bodyPr/>
                    <a:lstStyle/>
                    <a:p>
                      <a:pPr>
                        <a:spcAft>
                          <a:spcPts val="0"/>
                        </a:spcAft>
                      </a:pPr>
                      <a:r>
                        <a:rPr lang="en-US" sz="1200" b="1">
                          <a:effectLst/>
                        </a:rPr>
                        <a:t>8</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30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1_1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90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dirty="0">
                          <a:effectLst/>
                        </a:rPr>
                        <a:t>52</a:t>
                      </a:r>
                      <a:endParaRPr lang="sv-SE" sz="1200" dirty="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dirty="0">
                          <a:effectLst/>
                        </a:rPr>
                        <a:t>1</a:t>
                      </a:r>
                      <a:endParaRPr lang="sv-SE" sz="1200" dirty="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8</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Interleaved</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6</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sv-SE" sz="1200">
                          <a:effectLst/>
                        </a:rPr>
                        <a:t>3</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tc>
                  <a:txBody>
                    <a:bodyPr/>
                    <a:lstStyle/>
                    <a:p>
                      <a:pPr>
                        <a:spcAft>
                          <a:spcPts val="0"/>
                        </a:spcAft>
                      </a:pPr>
                      <a:r>
                        <a:rPr lang="en-US" sz="1200">
                          <a:effectLst/>
                        </a:rPr>
                        <a:t>TDL-C, 300ns, 100Hz</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2x2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2x4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extLst>
                  <a:ext uri="{0D108BD9-81ED-4DB2-BD59-A6C34878D82A}">
                    <a16:rowId xmlns:a16="http://schemas.microsoft.com/office/drawing/2014/main" val="168772993"/>
                  </a:ext>
                </a:extLst>
              </a:tr>
              <a:tr h="199943">
                <a:tc>
                  <a:txBody>
                    <a:bodyPr/>
                    <a:lstStyle/>
                    <a:p>
                      <a:pPr>
                        <a:spcAft>
                          <a:spcPts val="0"/>
                        </a:spcAft>
                      </a:pPr>
                      <a:r>
                        <a:rPr lang="en-US" sz="1200" b="1">
                          <a:effectLst/>
                        </a:rPr>
                        <a:t>9</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120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1_0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60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40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Interleaved</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sv-SE" sz="1200">
                          <a:effectLst/>
                        </a:rPr>
                        <a:t> 3</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tc>
                  <a:txBody>
                    <a:bodyPr/>
                    <a:lstStyle/>
                    <a:p>
                      <a:pPr>
                        <a:spcAft>
                          <a:spcPts val="0"/>
                        </a:spcAft>
                      </a:pPr>
                      <a:r>
                        <a:rPr lang="en-US" sz="1200" dirty="0">
                          <a:effectLst/>
                        </a:rPr>
                        <a:t>TDL-A, 30ns, 75Hz</a:t>
                      </a:r>
                      <a:endParaRPr lang="sv-SE" sz="1200" dirty="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1x2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dirty="0">
                          <a:effectLst/>
                        </a:rPr>
                        <a:t>NA</a:t>
                      </a:r>
                      <a:endParaRPr lang="sv-SE" sz="1200" dirty="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tc>
                <a:extLst>
                  <a:ext uri="{0D108BD9-81ED-4DB2-BD59-A6C34878D82A}">
                    <a16:rowId xmlns:a16="http://schemas.microsoft.com/office/drawing/2014/main" val="1698451482"/>
                  </a:ext>
                </a:extLst>
              </a:tr>
              <a:tr h="358795">
                <a:tc>
                  <a:txBody>
                    <a:bodyPr/>
                    <a:lstStyle/>
                    <a:p>
                      <a:pPr>
                        <a:spcAft>
                          <a:spcPts val="0"/>
                        </a:spcAft>
                      </a:pPr>
                      <a:r>
                        <a:rPr lang="en-US" sz="1200" b="1">
                          <a:effectLst/>
                        </a:rPr>
                        <a:t>10</a:t>
                      </a:r>
                      <a:endParaRPr lang="sv-SE" sz="1200" b="1">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120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1_1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60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51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4</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Interleaved</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6</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sv-SE"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tc>
                  <a:txBody>
                    <a:bodyPr/>
                    <a:lstStyle/>
                    <a:p>
                      <a:pPr>
                        <a:spcAft>
                          <a:spcPts val="0"/>
                        </a:spcAft>
                      </a:pPr>
                      <a:r>
                        <a:rPr lang="en-US" sz="1200" dirty="0">
                          <a:effectLst/>
                        </a:rPr>
                        <a:t>TDL-A, 30ns, 300Hz</a:t>
                      </a:r>
                      <a:endParaRPr lang="sv-SE" sz="1200" dirty="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1x2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NA</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tc>
                <a:extLst>
                  <a:ext uri="{0D108BD9-81ED-4DB2-BD59-A6C34878D82A}">
                    <a16:rowId xmlns:a16="http://schemas.microsoft.com/office/drawing/2014/main" val="3904809401"/>
                  </a:ext>
                </a:extLst>
              </a:tr>
              <a:tr h="199943">
                <a:tc>
                  <a:txBody>
                    <a:bodyPr/>
                    <a:lstStyle/>
                    <a:p>
                      <a:pPr>
                        <a:spcAft>
                          <a:spcPts val="0"/>
                        </a:spcAft>
                      </a:pPr>
                      <a:r>
                        <a:rPr lang="en-US" sz="1200" b="1" dirty="0">
                          <a:effectLst/>
                        </a:rPr>
                        <a:t>11</a:t>
                      </a:r>
                      <a:endParaRPr lang="sv-SE" sz="1200" b="1" dirty="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120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1_1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60</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51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1</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8</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Interleaved</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sv-SE" sz="1200">
                          <a:effectLst/>
                        </a:rPr>
                        <a:t> 3</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nchor="ctr"/>
                </a:tc>
                <a:tc>
                  <a:txBody>
                    <a:bodyPr/>
                    <a:lstStyle/>
                    <a:p>
                      <a:pPr>
                        <a:spcAft>
                          <a:spcPts val="0"/>
                        </a:spcAft>
                      </a:pPr>
                      <a:r>
                        <a:rPr lang="en-US" sz="1200" dirty="0">
                          <a:effectLst/>
                        </a:rPr>
                        <a:t>TDL-A, 30ns, 75Hz</a:t>
                      </a:r>
                      <a:endParaRPr lang="sv-SE" sz="1200" dirty="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a:effectLst/>
                        </a:rPr>
                        <a:t>2x2 Low</a:t>
                      </a:r>
                      <a:endParaRPr lang="sv-SE" sz="1200">
                        <a:effectLst/>
                        <a:latin typeface="Calibri" panose="020F0502020204030204" pitchFamily="34" charset="0"/>
                        <a:ea typeface="DengXian" panose="02010600030101010101" pitchFamily="2" charset="-122"/>
                        <a:cs typeface="Times New Roman" panose="02020603050405020304" pitchFamily="18" charset="0"/>
                      </a:endParaRPr>
                    </a:p>
                  </a:txBody>
                  <a:tcPr marL="4071" marR="4071" marT="4071" marB="0" anchor="ctr"/>
                </a:tc>
                <a:tc>
                  <a:txBody>
                    <a:bodyPr/>
                    <a:lstStyle/>
                    <a:p>
                      <a:pPr>
                        <a:spcAft>
                          <a:spcPts val="0"/>
                        </a:spcAft>
                      </a:pPr>
                      <a:r>
                        <a:rPr lang="en-US" sz="1200" dirty="0">
                          <a:effectLst/>
                        </a:rPr>
                        <a:t>NA</a:t>
                      </a:r>
                      <a:endParaRPr lang="sv-SE" sz="1200" dirty="0">
                        <a:effectLst/>
                        <a:latin typeface="Calibri" panose="020F0502020204030204" pitchFamily="34" charset="0"/>
                        <a:ea typeface="DengXian" panose="02010600030101010101" pitchFamily="2" charset="-122"/>
                        <a:cs typeface="Times New Roman" panose="02020603050405020304" pitchFamily="18" charset="0"/>
                      </a:endParaRPr>
                    </a:p>
                  </a:txBody>
                  <a:tcPr marL="7633" marR="7633" marT="7633" marB="0"/>
                </a:tc>
                <a:extLst>
                  <a:ext uri="{0D108BD9-81ED-4DB2-BD59-A6C34878D82A}">
                    <a16:rowId xmlns:a16="http://schemas.microsoft.com/office/drawing/2014/main" val="679549928"/>
                  </a:ext>
                </a:extLst>
              </a:tr>
            </a:tbl>
          </a:graphicData>
        </a:graphic>
      </p:graphicFrame>
    </p:spTree>
    <p:extLst>
      <p:ext uri="{BB962C8B-B14F-4D97-AF65-F5344CB8AC3E}">
        <p14:creationId xmlns:p14="http://schemas.microsoft.com/office/powerpoint/2010/main" val="3193733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67642-495E-4EE1-AD17-799C4F2F200A}"/>
              </a:ext>
            </a:extLst>
          </p:cNvPr>
          <p:cNvSpPr>
            <a:spLocks noGrp="1"/>
          </p:cNvSpPr>
          <p:nvPr>
            <p:ph type="title"/>
          </p:nvPr>
        </p:nvSpPr>
        <p:spPr/>
        <p:txBody>
          <a:bodyPr/>
          <a:lstStyle/>
          <a:p>
            <a:r>
              <a:rPr lang="en-US" dirty="0"/>
              <a:t>Summary of simulation assumption – (2/2)</a:t>
            </a:r>
          </a:p>
        </p:txBody>
      </p:sp>
      <p:graphicFrame>
        <p:nvGraphicFramePr>
          <p:cNvPr id="8" name="Content Placeholder 7">
            <a:extLst>
              <a:ext uri="{FF2B5EF4-FFF2-40B4-BE49-F238E27FC236}">
                <a16:creationId xmlns:a16="http://schemas.microsoft.com/office/drawing/2014/main" id="{0596752F-73E0-4384-83B9-BE17A9FAC5B8}"/>
              </a:ext>
            </a:extLst>
          </p:cNvPr>
          <p:cNvGraphicFramePr>
            <a:graphicFrameLocks noGrp="1"/>
          </p:cNvGraphicFramePr>
          <p:nvPr>
            <p:ph idx="1"/>
            <p:extLst>
              <p:ext uri="{D42A27DB-BD31-4B8C-83A1-F6EECF244321}">
                <p14:modId xmlns:p14="http://schemas.microsoft.com/office/powerpoint/2010/main" val="4219091894"/>
              </p:ext>
            </p:extLst>
          </p:nvPr>
        </p:nvGraphicFramePr>
        <p:xfrm>
          <a:off x="732692" y="1998397"/>
          <a:ext cx="10515599" cy="3328365"/>
        </p:xfrm>
        <a:graphic>
          <a:graphicData uri="http://schemas.openxmlformats.org/drawingml/2006/table">
            <a:tbl>
              <a:tblPr>
                <a:tableStyleId>{5C22544A-7EE6-4342-B048-85BDC9FD1C3A}</a:tableStyleId>
              </a:tblPr>
              <a:tblGrid>
                <a:gridCol w="675960">
                  <a:extLst>
                    <a:ext uri="{9D8B030D-6E8A-4147-A177-3AD203B41FA5}">
                      <a16:colId xmlns:a16="http://schemas.microsoft.com/office/drawing/2014/main" val="2419550314"/>
                    </a:ext>
                  </a:extLst>
                </a:gridCol>
                <a:gridCol w="680173">
                  <a:extLst>
                    <a:ext uri="{9D8B030D-6E8A-4147-A177-3AD203B41FA5}">
                      <a16:colId xmlns:a16="http://schemas.microsoft.com/office/drawing/2014/main" val="471055736"/>
                    </a:ext>
                  </a:extLst>
                </a:gridCol>
                <a:gridCol w="679571">
                  <a:extLst>
                    <a:ext uri="{9D8B030D-6E8A-4147-A177-3AD203B41FA5}">
                      <a16:colId xmlns:a16="http://schemas.microsoft.com/office/drawing/2014/main" val="920085028"/>
                    </a:ext>
                  </a:extLst>
                </a:gridCol>
                <a:gridCol w="886031">
                  <a:extLst>
                    <a:ext uri="{9D8B030D-6E8A-4147-A177-3AD203B41FA5}">
                      <a16:colId xmlns:a16="http://schemas.microsoft.com/office/drawing/2014/main" val="3363830940"/>
                    </a:ext>
                  </a:extLst>
                </a:gridCol>
                <a:gridCol w="680173">
                  <a:extLst>
                    <a:ext uri="{9D8B030D-6E8A-4147-A177-3AD203B41FA5}">
                      <a16:colId xmlns:a16="http://schemas.microsoft.com/office/drawing/2014/main" val="3930106653"/>
                    </a:ext>
                  </a:extLst>
                </a:gridCol>
                <a:gridCol w="825839">
                  <a:extLst>
                    <a:ext uri="{9D8B030D-6E8A-4147-A177-3AD203B41FA5}">
                      <a16:colId xmlns:a16="http://schemas.microsoft.com/office/drawing/2014/main" val="3266760882"/>
                    </a:ext>
                  </a:extLst>
                </a:gridCol>
                <a:gridCol w="677164">
                  <a:extLst>
                    <a:ext uri="{9D8B030D-6E8A-4147-A177-3AD203B41FA5}">
                      <a16:colId xmlns:a16="http://schemas.microsoft.com/office/drawing/2014/main" val="2635483273"/>
                    </a:ext>
                  </a:extLst>
                </a:gridCol>
                <a:gridCol w="1032298">
                  <a:extLst>
                    <a:ext uri="{9D8B030D-6E8A-4147-A177-3AD203B41FA5}">
                      <a16:colId xmlns:a16="http://schemas.microsoft.com/office/drawing/2014/main" val="3526535174"/>
                    </a:ext>
                  </a:extLst>
                </a:gridCol>
                <a:gridCol w="400881">
                  <a:extLst>
                    <a:ext uri="{9D8B030D-6E8A-4147-A177-3AD203B41FA5}">
                      <a16:colId xmlns:a16="http://schemas.microsoft.com/office/drawing/2014/main" val="261217560"/>
                    </a:ext>
                  </a:extLst>
                </a:gridCol>
                <a:gridCol w="756016">
                  <a:extLst>
                    <a:ext uri="{9D8B030D-6E8A-4147-A177-3AD203B41FA5}">
                      <a16:colId xmlns:a16="http://schemas.microsoft.com/office/drawing/2014/main" val="2574151793"/>
                    </a:ext>
                  </a:extLst>
                </a:gridCol>
                <a:gridCol w="1153285">
                  <a:extLst>
                    <a:ext uri="{9D8B030D-6E8A-4147-A177-3AD203B41FA5}">
                      <a16:colId xmlns:a16="http://schemas.microsoft.com/office/drawing/2014/main" val="35946836"/>
                    </a:ext>
                  </a:extLst>
                </a:gridCol>
                <a:gridCol w="1034104">
                  <a:extLst>
                    <a:ext uri="{9D8B030D-6E8A-4147-A177-3AD203B41FA5}">
                      <a16:colId xmlns:a16="http://schemas.microsoft.com/office/drawing/2014/main" val="3148578392"/>
                    </a:ext>
                  </a:extLst>
                </a:gridCol>
                <a:gridCol w="1034104">
                  <a:extLst>
                    <a:ext uri="{9D8B030D-6E8A-4147-A177-3AD203B41FA5}">
                      <a16:colId xmlns:a16="http://schemas.microsoft.com/office/drawing/2014/main" val="1843735419"/>
                    </a:ext>
                  </a:extLst>
                </a:gridCol>
              </a:tblGrid>
              <a:tr h="644660">
                <a:tc>
                  <a:txBody>
                    <a:bodyPr/>
                    <a:lstStyle/>
                    <a:p>
                      <a:pPr>
                        <a:spcAft>
                          <a:spcPts val="0"/>
                        </a:spcAft>
                      </a:pPr>
                      <a:r>
                        <a:rPr lang="en-US" sz="1100" b="1">
                          <a:effectLst/>
                        </a:rPr>
                        <a:t>Test No.</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b="1">
                          <a:effectLst/>
                        </a:rPr>
                        <a:t>SCS(KHz) </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b="1">
                          <a:effectLst/>
                        </a:rPr>
                        <a:t>Format</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b="1">
                          <a:effectLst/>
                        </a:rPr>
                        <a:t>CORESET</a:t>
                      </a:r>
                      <a:br>
                        <a:rPr lang="en-US" sz="1100" b="1">
                          <a:effectLst/>
                        </a:rPr>
                      </a:br>
                      <a:r>
                        <a:rPr lang="en-US" sz="1100" b="1">
                          <a:effectLst/>
                        </a:rPr>
                        <a:t>RB</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b="1">
                          <a:effectLst/>
                        </a:rPr>
                        <a:t>Payload</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b="1">
                          <a:effectLst/>
                        </a:rPr>
                        <a:t>CORESET time</a:t>
                      </a:r>
                      <a:br>
                        <a:rPr lang="en-US" sz="1100" b="1">
                          <a:effectLst/>
                        </a:rPr>
                      </a:br>
                      <a:r>
                        <a:rPr lang="en-US" sz="1100" b="1">
                          <a:effectLst/>
                        </a:rPr>
                        <a:t> duration</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b="1">
                          <a:effectLst/>
                        </a:rPr>
                        <a:t>AL</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b="1">
                          <a:effectLst/>
                        </a:rPr>
                        <a:t>CCE-to-REG </a:t>
                      </a:r>
                      <a:br>
                        <a:rPr lang="en-US" sz="1100" b="1">
                          <a:effectLst/>
                        </a:rPr>
                      </a:br>
                      <a:r>
                        <a:rPr lang="en-US" sz="1100" b="1">
                          <a:effectLst/>
                        </a:rPr>
                        <a:t>Mapping</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b="1">
                          <a:effectLst/>
                        </a:rPr>
                        <a:t>REG bundle</a:t>
                      </a:r>
                      <a:br>
                        <a:rPr lang="en-US" sz="1100" b="1">
                          <a:effectLst/>
                        </a:rPr>
                      </a:br>
                      <a:r>
                        <a:rPr lang="en-US" sz="1100" b="1">
                          <a:effectLst/>
                        </a:rPr>
                        <a:t> size</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b="1">
                          <a:effectLst/>
                        </a:rPr>
                        <a:t>CORESET-interleaver-size </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b="1">
                          <a:effectLst/>
                        </a:rPr>
                        <a:t>Propagation</a:t>
                      </a:r>
                      <a:br>
                        <a:rPr lang="en-US" sz="1100" b="1">
                          <a:effectLst/>
                        </a:rPr>
                      </a:br>
                      <a:r>
                        <a:rPr lang="en-US" sz="1100" b="1">
                          <a:effectLst/>
                        </a:rPr>
                        <a:t>condition</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b="1">
                          <a:effectLst/>
                        </a:rPr>
                        <a:t>Antenna configuration with 2Rx</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b="1" dirty="0">
                          <a:effectLst/>
                        </a:rPr>
                        <a:t> </a:t>
                      </a:r>
                      <a:endParaRPr lang="sv-SE" sz="1100" b="1" dirty="0">
                        <a:effectLst/>
                      </a:endParaRPr>
                    </a:p>
                    <a:p>
                      <a:pPr>
                        <a:spcAft>
                          <a:spcPts val="0"/>
                        </a:spcAft>
                      </a:pPr>
                      <a:r>
                        <a:rPr lang="en-US" sz="1100" b="1" dirty="0">
                          <a:effectLst/>
                        </a:rPr>
                        <a:t>Antenna configuration with 4Rx</a:t>
                      </a:r>
                      <a:endParaRPr lang="sv-SE" sz="1100" b="1" dirty="0">
                        <a:effectLst/>
                        <a:latin typeface="Calibri" panose="020F0502020204030204" pitchFamily="34" charset="0"/>
                        <a:ea typeface="DengXian" panose="02010600030101010101" pitchFamily="2" charset="-122"/>
                        <a:cs typeface="Times New Roman" panose="02020603050405020304" pitchFamily="18" charset="0"/>
                      </a:endParaRPr>
                    </a:p>
                  </a:txBody>
                  <a:tcPr marL="9029" marR="9029" marT="9029" marB="0"/>
                </a:tc>
                <a:extLst>
                  <a:ext uri="{0D108BD9-81ED-4DB2-BD59-A6C34878D82A}">
                    <a16:rowId xmlns:a16="http://schemas.microsoft.com/office/drawing/2014/main" val="60254705"/>
                  </a:ext>
                </a:extLst>
              </a:tr>
              <a:tr h="176965">
                <a:tc>
                  <a:txBody>
                    <a:bodyPr/>
                    <a:lstStyle/>
                    <a:p>
                      <a:pPr>
                        <a:spcAft>
                          <a:spcPts val="0"/>
                        </a:spcAft>
                      </a:pPr>
                      <a:r>
                        <a:rPr lang="sv-SE" sz="1100" b="1">
                          <a:effectLst/>
                        </a:rPr>
                        <a:t>12</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15</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1_0</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48</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39</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1</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4</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Non-interleaved</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6</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NA</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TDL-A, 30ns, 10Hz</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1x2 Low</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1x4 Low</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9029" marR="9029" marT="9029" marB="0" anchor="ctr"/>
                </a:tc>
                <a:extLst>
                  <a:ext uri="{0D108BD9-81ED-4DB2-BD59-A6C34878D82A}">
                    <a16:rowId xmlns:a16="http://schemas.microsoft.com/office/drawing/2014/main" val="2239365660"/>
                  </a:ext>
                </a:extLst>
              </a:tr>
              <a:tr h="481539">
                <a:tc>
                  <a:txBody>
                    <a:bodyPr/>
                    <a:lstStyle/>
                    <a:p>
                      <a:pPr>
                        <a:spcAft>
                          <a:spcPts val="0"/>
                        </a:spcAft>
                      </a:pPr>
                      <a:r>
                        <a:rPr lang="en-US" sz="1100" b="1">
                          <a:effectLst/>
                        </a:rPr>
                        <a:t>13</a:t>
                      </a:r>
                      <a:endParaRPr lang="sv-SE" sz="1100" b="1">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a:effectLst/>
                        </a:rPr>
                        <a:t>15</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a:effectLst/>
                        </a:rPr>
                        <a:t>1_1</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dirty="0">
                          <a:effectLst/>
                        </a:rPr>
                        <a:t>48</a:t>
                      </a:r>
                      <a:endParaRPr lang="sv-SE" sz="1100" dirty="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a:effectLst/>
                        </a:rPr>
                        <a:t>50</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a:effectLst/>
                        </a:rPr>
                        <a:t>1</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a:effectLst/>
                        </a:rPr>
                        <a:t>8 for 2Rx and 4 for 4Rx</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a:effectLst/>
                        </a:rPr>
                        <a:t>Non-interleaved</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a:effectLst/>
                        </a:rPr>
                        <a:t>6</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NA</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sv-SE" sz="1100">
                          <a:effectLst/>
                        </a:rPr>
                        <a:t>TDL-A, 30ns, 10Hz</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a:effectLst/>
                        </a:rPr>
                        <a:t>2x2 Low</a:t>
                      </a:r>
                      <a:endParaRPr lang="sv-SE" sz="1100">
                        <a:effectLst/>
                        <a:latin typeface="Calibri" panose="020F0502020204030204" pitchFamily="34" charset="0"/>
                        <a:ea typeface="DengXian" panose="02010600030101010101" pitchFamily="2" charset="-122"/>
                        <a:cs typeface="Times New Roman" panose="02020603050405020304" pitchFamily="18" charset="0"/>
                      </a:endParaRPr>
                    </a:p>
                  </a:txBody>
                  <a:tcPr marL="4815" marR="4815" marT="4815" marB="0" anchor="ctr"/>
                </a:tc>
                <a:tc>
                  <a:txBody>
                    <a:bodyPr/>
                    <a:lstStyle/>
                    <a:p>
                      <a:pPr>
                        <a:spcAft>
                          <a:spcPts val="0"/>
                        </a:spcAft>
                      </a:pPr>
                      <a:r>
                        <a:rPr lang="en-US" sz="1100" dirty="0">
                          <a:effectLst/>
                        </a:rPr>
                        <a:t>2x4 Low</a:t>
                      </a:r>
                      <a:endParaRPr lang="sv-SE" sz="1100" dirty="0">
                        <a:effectLst/>
                        <a:latin typeface="Calibri" panose="020F0502020204030204" pitchFamily="34" charset="0"/>
                        <a:ea typeface="DengXian" panose="02010600030101010101" pitchFamily="2" charset="-122"/>
                        <a:cs typeface="Times New Roman" panose="02020603050405020304" pitchFamily="18" charset="0"/>
                      </a:endParaRPr>
                    </a:p>
                  </a:txBody>
                  <a:tcPr marL="9029" marR="9029" marT="9029" marB="0" anchor="ctr"/>
                </a:tc>
                <a:extLst>
                  <a:ext uri="{0D108BD9-81ED-4DB2-BD59-A6C34878D82A}">
                    <a16:rowId xmlns:a16="http://schemas.microsoft.com/office/drawing/2014/main" val="2213885095"/>
                  </a:ext>
                </a:extLst>
              </a:tr>
              <a:tr h="479733">
                <a:tc>
                  <a:txBody>
                    <a:bodyPr/>
                    <a:lstStyle/>
                    <a:p>
                      <a:pPr>
                        <a:spcAft>
                          <a:spcPts val="0"/>
                        </a:spcAft>
                      </a:pPr>
                      <a:r>
                        <a:rPr lang="sv-SE" sz="1100" b="1" kern="1200">
                          <a:effectLst/>
                        </a:rPr>
                        <a:t>14</a:t>
                      </a:r>
                      <a:endParaRPr lang="sv-SE"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15</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1_0</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dirty="0">
                          <a:effectLst/>
                        </a:rPr>
                        <a:t>48</a:t>
                      </a:r>
                      <a:endParaRPr lang="sv-SE"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39</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2</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16</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Non-interleaved</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6</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fontAlgn="ctr">
                        <a:spcAft>
                          <a:spcPts val="0"/>
                        </a:spcAft>
                      </a:pPr>
                      <a:r>
                        <a:rPr lang="sv-SE" sz="1100" kern="1200">
                          <a:effectLst/>
                        </a:rPr>
                        <a:t>NA</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dirty="0">
                          <a:effectLst/>
                        </a:rPr>
                        <a:t>[TDL-A, 30ns, 10Hz]</a:t>
                      </a:r>
                      <a:endParaRPr lang="sv-SE"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1x2 Low</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dirty="0">
                          <a:effectLst/>
                        </a:rPr>
                        <a:t>1x4 Medium A</a:t>
                      </a:r>
                      <a:endParaRPr lang="sv-SE"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029" marR="9029" marT="9029" marB="0" anchor="ctr"/>
                </a:tc>
                <a:extLst>
                  <a:ext uri="{0D108BD9-81ED-4DB2-BD59-A6C34878D82A}">
                    <a16:rowId xmlns:a16="http://schemas.microsoft.com/office/drawing/2014/main" val="3759044815"/>
                  </a:ext>
                </a:extLst>
              </a:tr>
              <a:tr h="479733">
                <a:tc>
                  <a:txBody>
                    <a:bodyPr/>
                    <a:lstStyle/>
                    <a:p>
                      <a:pPr>
                        <a:spcAft>
                          <a:spcPts val="0"/>
                        </a:spcAft>
                      </a:pPr>
                      <a:r>
                        <a:rPr lang="sv-SE" sz="1100" b="1" kern="1200">
                          <a:effectLst/>
                        </a:rPr>
                        <a:t>15a</a:t>
                      </a:r>
                      <a:endParaRPr lang="sv-SE"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30</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1_0</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48</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41</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2</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16</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Non-interleaved</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6</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fontAlgn="ctr">
                        <a:spcAft>
                          <a:spcPts val="0"/>
                        </a:spcAft>
                      </a:pPr>
                      <a:r>
                        <a:rPr lang="sv-SE" sz="1100" kern="1200">
                          <a:effectLst/>
                        </a:rPr>
                        <a:t>NA</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en-US" sz="1100" kern="1200" dirty="0">
                          <a:effectLst/>
                        </a:rPr>
                        <a:t>[TDL-C, 300ns, 100Hz] as baseline</a:t>
                      </a:r>
                      <a:endParaRPr lang="sv-SE"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1x2 Low</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dirty="0">
                          <a:effectLst/>
                        </a:rPr>
                        <a:t>1x4 Medium A</a:t>
                      </a:r>
                      <a:endParaRPr lang="sv-SE"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029" marR="9029" marT="9029" marB="0" anchor="ctr"/>
                </a:tc>
                <a:extLst>
                  <a:ext uri="{0D108BD9-81ED-4DB2-BD59-A6C34878D82A}">
                    <a16:rowId xmlns:a16="http://schemas.microsoft.com/office/drawing/2014/main" val="2142776727"/>
                  </a:ext>
                </a:extLst>
              </a:tr>
              <a:tr h="524877">
                <a:tc>
                  <a:txBody>
                    <a:bodyPr/>
                    <a:lstStyle/>
                    <a:p>
                      <a:pPr>
                        <a:spcAft>
                          <a:spcPts val="0"/>
                        </a:spcAft>
                      </a:pPr>
                      <a:r>
                        <a:rPr lang="sv-SE" sz="1100" b="1" kern="1200">
                          <a:effectLst/>
                        </a:rPr>
                        <a:t>15b</a:t>
                      </a:r>
                      <a:endParaRPr lang="sv-SE" sz="1000" b="1">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dirty="0">
                          <a:effectLst/>
                        </a:rPr>
                        <a:t>30</a:t>
                      </a:r>
                      <a:endParaRPr lang="sv-SE"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1_0</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48</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41</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2</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16</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dirty="0">
                          <a:effectLst/>
                        </a:rPr>
                        <a:t>Non-</a:t>
                      </a:r>
                      <a:r>
                        <a:rPr lang="sv-SE" sz="1100" kern="1200" dirty="0" err="1">
                          <a:effectLst/>
                        </a:rPr>
                        <a:t>interleaved</a:t>
                      </a:r>
                      <a:endParaRPr lang="sv-SE"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6</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fontAlgn="ctr">
                        <a:spcAft>
                          <a:spcPts val="0"/>
                        </a:spcAft>
                      </a:pPr>
                      <a:r>
                        <a:rPr lang="sv-SE" sz="1100" kern="1200">
                          <a:effectLst/>
                        </a:rPr>
                        <a:t>NA</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en-US" sz="1100" kern="1200">
                          <a:effectLst/>
                        </a:rPr>
                        <a:t>[TDL-A, 30ns, 10Hz] as optional only for 4Rx</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dirty="0">
                          <a:effectLst/>
                        </a:rPr>
                        <a:t>NA</a:t>
                      </a:r>
                      <a:endParaRPr lang="sv-SE"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dirty="0">
                          <a:effectLst/>
                        </a:rPr>
                        <a:t>1x4 Medium A</a:t>
                      </a:r>
                      <a:endParaRPr lang="sv-SE"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029" marR="9029" marT="9029" marB="0" anchor="ctr"/>
                </a:tc>
                <a:extLst>
                  <a:ext uri="{0D108BD9-81ED-4DB2-BD59-A6C34878D82A}">
                    <a16:rowId xmlns:a16="http://schemas.microsoft.com/office/drawing/2014/main" val="432131535"/>
                  </a:ext>
                </a:extLst>
              </a:tr>
              <a:tr h="479733">
                <a:tc>
                  <a:txBody>
                    <a:bodyPr/>
                    <a:lstStyle/>
                    <a:p>
                      <a:pPr>
                        <a:spcAft>
                          <a:spcPts val="0"/>
                        </a:spcAft>
                      </a:pPr>
                      <a:r>
                        <a:rPr lang="sv-SE" sz="1100" b="1" kern="1200" dirty="0">
                          <a:effectLst/>
                        </a:rPr>
                        <a:t>16</a:t>
                      </a:r>
                      <a:endParaRPr lang="sv-SE" sz="10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en-US" sz="1100" kern="1200">
                          <a:effectLst/>
                        </a:rPr>
                        <a:t>120</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en-US" sz="1100" kern="1200">
                          <a:effectLst/>
                        </a:rPr>
                        <a:t>1_0</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en-US" sz="1100" kern="1200">
                          <a:effectLst/>
                        </a:rPr>
                        <a:t>60</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en-US" sz="1100" kern="1200">
                          <a:effectLst/>
                        </a:rPr>
                        <a:t>40</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en-US" sz="1100" kern="1200">
                          <a:effectLst/>
                        </a:rPr>
                        <a:t>2</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en-US" sz="1100" kern="1200">
                          <a:effectLst/>
                        </a:rPr>
                        <a:t>16</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en-US" sz="1100" kern="1200">
                          <a:effectLst/>
                        </a:rPr>
                        <a:t>Interleaved</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en-US" sz="1100" kern="1200">
                          <a:effectLst/>
                        </a:rPr>
                        <a:t>2</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sv-SE" sz="1100" kern="1200">
                          <a:effectLst/>
                        </a:rPr>
                        <a:t>3</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en-US" sz="1100" kern="1200">
                          <a:effectLst/>
                        </a:rPr>
                        <a:t>[TDL-A, 30ns, 75Hz]</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en-US" sz="1100" kern="1200">
                          <a:effectLst/>
                        </a:rPr>
                        <a:t>2x2 Low</a:t>
                      </a:r>
                      <a:endParaRPr lang="sv-SE"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4815" marR="4815" marT="4815" marB="0" anchor="ctr"/>
                </a:tc>
                <a:tc>
                  <a:txBody>
                    <a:bodyPr/>
                    <a:lstStyle/>
                    <a:p>
                      <a:pPr>
                        <a:spcAft>
                          <a:spcPts val="0"/>
                        </a:spcAft>
                      </a:pPr>
                      <a:r>
                        <a:rPr lang="en-US" sz="1100" kern="1200" dirty="0">
                          <a:effectLst/>
                        </a:rPr>
                        <a:t>NA</a:t>
                      </a:r>
                      <a:endParaRPr lang="sv-SE"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029" marR="9029" marT="9029" marB="0"/>
                </a:tc>
                <a:extLst>
                  <a:ext uri="{0D108BD9-81ED-4DB2-BD59-A6C34878D82A}">
                    <a16:rowId xmlns:a16="http://schemas.microsoft.com/office/drawing/2014/main" val="1569956551"/>
                  </a:ext>
                </a:extLst>
              </a:tr>
            </a:tbl>
          </a:graphicData>
        </a:graphic>
      </p:graphicFrame>
    </p:spTree>
    <p:extLst>
      <p:ext uri="{BB962C8B-B14F-4D97-AF65-F5344CB8AC3E}">
        <p14:creationId xmlns:p14="http://schemas.microsoft.com/office/powerpoint/2010/main" val="1765467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DBD7A-FEFA-48F7-9489-CC8C71780198}"/>
              </a:ext>
            </a:extLst>
          </p:cNvPr>
          <p:cNvSpPr>
            <a:spLocks noGrp="1"/>
          </p:cNvSpPr>
          <p:nvPr>
            <p:ph type="title"/>
          </p:nvPr>
        </p:nvSpPr>
        <p:spPr/>
        <p:txBody>
          <a:bodyPr/>
          <a:lstStyle/>
          <a:p>
            <a:r>
              <a:rPr lang="sv-SE" dirty="0" err="1"/>
              <a:t>Alignment</a:t>
            </a:r>
            <a:r>
              <a:rPr lang="sv-SE" dirty="0"/>
              <a:t> </a:t>
            </a:r>
            <a:r>
              <a:rPr lang="sv-SE" dirty="0" err="1"/>
              <a:t>results</a:t>
            </a:r>
            <a:r>
              <a:rPr lang="sv-SE" dirty="0"/>
              <a:t> </a:t>
            </a:r>
            <a:r>
              <a:rPr lang="sv-SE" dirty="0" err="1"/>
              <a:t>summary</a:t>
            </a:r>
            <a:endParaRPr lang="sv-SE" dirty="0"/>
          </a:p>
        </p:txBody>
      </p:sp>
      <p:graphicFrame>
        <p:nvGraphicFramePr>
          <p:cNvPr id="5" name="Content Placeholder 4">
            <a:extLst>
              <a:ext uri="{FF2B5EF4-FFF2-40B4-BE49-F238E27FC236}">
                <a16:creationId xmlns:a16="http://schemas.microsoft.com/office/drawing/2014/main" id="{2502C728-377F-4030-99A7-42FC9FE9B64F}"/>
              </a:ext>
            </a:extLst>
          </p:cNvPr>
          <p:cNvGraphicFramePr>
            <a:graphicFrameLocks noGrp="1"/>
          </p:cNvGraphicFramePr>
          <p:nvPr>
            <p:ph idx="1"/>
            <p:extLst>
              <p:ext uri="{D42A27DB-BD31-4B8C-83A1-F6EECF244321}">
                <p14:modId xmlns:p14="http://schemas.microsoft.com/office/powerpoint/2010/main" val="1854141482"/>
              </p:ext>
            </p:extLst>
          </p:nvPr>
        </p:nvGraphicFramePr>
        <p:xfrm>
          <a:off x="521677" y="1322759"/>
          <a:ext cx="8968156" cy="5297675"/>
        </p:xfrm>
        <a:graphic>
          <a:graphicData uri="http://schemas.openxmlformats.org/drawingml/2006/table">
            <a:tbl>
              <a:tblPr firstRow="1" firstCol="1" bandRow="1"/>
              <a:tblGrid>
                <a:gridCol w="2497016">
                  <a:extLst>
                    <a:ext uri="{9D8B030D-6E8A-4147-A177-3AD203B41FA5}">
                      <a16:colId xmlns:a16="http://schemas.microsoft.com/office/drawing/2014/main" val="1332852353"/>
                    </a:ext>
                  </a:extLst>
                </a:gridCol>
                <a:gridCol w="979856">
                  <a:extLst>
                    <a:ext uri="{9D8B030D-6E8A-4147-A177-3AD203B41FA5}">
                      <a16:colId xmlns:a16="http://schemas.microsoft.com/office/drawing/2014/main" val="1636635958"/>
                    </a:ext>
                  </a:extLst>
                </a:gridCol>
                <a:gridCol w="547242">
                  <a:extLst>
                    <a:ext uri="{9D8B030D-6E8A-4147-A177-3AD203B41FA5}">
                      <a16:colId xmlns:a16="http://schemas.microsoft.com/office/drawing/2014/main" val="1965073052"/>
                    </a:ext>
                  </a:extLst>
                </a:gridCol>
                <a:gridCol w="471760">
                  <a:extLst>
                    <a:ext uri="{9D8B030D-6E8A-4147-A177-3AD203B41FA5}">
                      <a16:colId xmlns:a16="http://schemas.microsoft.com/office/drawing/2014/main" val="2130704371"/>
                    </a:ext>
                  </a:extLst>
                </a:gridCol>
                <a:gridCol w="434020">
                  <a:extLst>
                    <a:ext uri="{9D8B030D-6E8A-4147-A177-3AD203B41FA5}">
                      <a16:colId xmlns:a16="http://schemas.microsoft.com/office/drawing/2014/main" val="3403361977"/>
                    </a:ext>
                  </a:extLst>
                </a:gridCol>
                <a:gridCol w="528369">
                  <a:extLst>
                    <a:ext uri="{9D8B030D-6E8A-4147-A177-3AD203B41FA5}">
                      <a16:colId xmlns:a16="http://schemas.microsoft.com/office/drawing/2014/main" val="914703019"/>
                    </a:ext>
                  </a:extLst>
                </a:gridCol>
                <a:gridCol w="434020">
                  <a:extLst>
                    <a:ext uri="{9D8B030D-6E8A-4147-A177-3AD203B41FA5}">
                      <a16:colId xmlns:a16="http://schemas.microsoft.com/office/drawing/2014/main" val="1226198316"/>
                    </a:ext>
                  </a:extLst>
                </a:gridCol>
                <a:gridCol w="490630">
                  <a:extLst>
                    <a:ext uri="{9D8B030D-6E8A-4147-A177-3AD203B41FA5}">
                      <a16:colId xmlns:a16="http://schemas.microsoft.com/office/drawing/2014/main" val="3061164660"/>
                    </a:ext>
                  </a:extLst>
                </a:gridCol>
                <a:gridCol w="584983">
                  <a:extLst>
                    <a:ext uri="{9D8B030D-6E8A-4147-A177-3AD203B41FA5}">
                      <a16:colId xmlns:a16="http://schemas.microsoft.com/office/drawing/2014/main" val="1499858711"/>
                    </a:ext>
                  </a:extLst>
                </a:gridCol>
                <a:gridCol w="698203">
                  <a:extLst>
                    <a:ext uri="{9D8B030D-6E8A-4147-A177-3AD203B41FA5}">
                      <a16:colId xmlns:a16="http://schemas.microsoft.com/office/drawing/2014/main" val="3215808906"/>
                    </a:ext>
                  </a:extLst>
                </a:gridCol>
                <a:gridCol w="603854">
                  <a:extLst>
                    <a:ext uri="{9D8B030D-6E8A-4147-A177-3AD203B41FA5}">
                      <a16:colId xmlns:a16="http://schemas.microsoft.com/office/drawing/2014/main" val="2303980844"/>
                    </a:ext>
                  </a:extLst>
                </a:gridCol>
                <a:gridCol w="698203">
                  <a:extLst>
                    <a:ext uri="{9D8B030D-6E8A-4147-A177-3AD203B41FA5}">
                      <a16:colId xmlns:a16="http://schemas.microsoft.com/office/drawing/2014/main" val="3315649409"/>
                    </a:ext>
                  </a:extLst>
                </a:gridCol>
              </a:tblGrid>
              <a:tr h="531648">
                <a:tc>
                  <a:txBody>
                    <a:bodyPr/>
                    <a:lstStyle/>
                    <a:p>
                      <a:pPr algn="ctr">
                        <a:spcAft>
                          <a:spcPts val="0"/>
                        </a:spcAft>
                      </a:pPr>
                      <a:r>
                        <a:rPr lang="sv-SE" sz="900" b="1" dirty="0" err="1">
                          <a:effectLst/>
                          <a:latin typeface="Arial" panose="020B0604020202020204" pitchFamily="34" charset="0"/>
                          <a:ea typeface="DengXian" panose="02010600030101010101" pitchFamily="2" charset="-122"/>
                        </a:rPr>
                        <a:t>Description</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sv-SE" sz="900">
                          <a:effectLst/>
                          <a:latin typeface="Arial" panose="020B0604020202020204" pitchFamily="34" charset="0"/>
                          <a:ea typeface="DengXian" panose="02010600030101010101" pitchFamily="2" charset="-122"/>
                        </a:rPr>
                        <a:t>Ericsson</a:t>
                      </a:r>
                      <a:endParaRPr lang="sv-SE" sz="1000">
                        <a:effectLst/>
                        <a:latin typeface="Calibri" panose="020F0502020204030204" pitchFamily="34" charset="0"/>
                        <a:ea typeface="DengXian" panose="02010600030101010101" pitchFamily="2" charset="-122"/>
                      </a:endParaRPr>
                    </a:p>
                  </a:txBody>
                  <a:tcPr marL="24020" marR="24020"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sv-SE" sz="900">
                          <a:effectLst/>
                          <a:latin typeface="Arial" panose="020B0604020202020204" pitchFamily="34" charset="0"/>
                          <a:ea typeface="DengXian" panose="02010600030101010101" pitchFamily="2" charset="-122"/>
                        </a:rPr>
                        <a:t>QC</a:t>
                      </a:r>
                      <a:endParaRPr lang="sv-SE" sz="1000">
                        <a:effectLst/>
                        <a:latin typeface="Calibri" panose="020F0502020204030204" pitchFamily="34" charset="0"/>
                        <a:ea typeface="DengXian" panose="02010600030101010101" pitchFamily="2" charset="-122"/>
                      </a:endParaRPr>
                    </a:p>
                  </a:txBody>
                  <a:tcPr marL="24020" marR="24020"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sv-SE" sz="900">
                          <a:effectLst/>
                          <a:latin typeface="Arial" panose="020B0604020202020204" pitchFamily="34" charset="0"/>
                          <a:ea typeface="DengXian" panose="02010600030101010101" pitchFamily="2" charset="-122"/>
                        </a:rPr>
                        <a:t>Intel</a:t>
                      </a:r>
                      <a:endParaRPr lang="sv-SE" sz="1000">
                        <a:effectLst/>
                        <a:latin typeface="Calibri" panose="020F0502020204030204" pitchFamily="34" charset="0"/>
                        <a:ea typeface="DengXian" panose="02010600030101010101" pitchFamily="2" charset="-122"/>
                      </a:endParaRPr>
                    </a:p>
                  </a:txBody>
                  <a:tcPr marL="24020" marR="24020"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sv-SE" sz="900">
                          <a:effectLst/>
                          <a:latin typeface="Arial" panose="020B0604020202020204" pitchFamily="34" charset="0"/>
                          <a:ea typeface="DengXian" panose="02010600030101010101" pitchFamily="2" charset="-122"/>
                        </a:rPr>
                        <a:t>Samsung</a:t>
                      </a:r>
                      <a:endParaRPr lang="sv-SE" sz="1000">
                        <a:effectLst/>
                        <a:latin typeface="Calibri" panose="020F0502020204030204" pitchFamily="34" charset="0"/>
                        <a:ea typeface="DengXian" panose="02010600030101010101" pitchFamily="2" charset="-122"/>
                      </a:endParaRPr>
                    </a:p>
                  </a:txBody>
                  <a:tcPr marL="24020" marR="24020"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sv-SE" sz="900">
                          <a:effectLst/>
                          <a:latin typeface="Arial" panose="020B0604020202020204" pitchFamily="34" charset="0"/>
                          <a:ea typeface="DengXian" panose="02010600030101010101" pitchFamily="2" charset="-122"/>
                        </a:rPr>
                        <a:t>Huawei</a:t>
                      </a:r>
                      <a:endParaRPr lang="sv-SE" sz="1000">
                        <a:effectLst/>
                        <a:latin typeface="Calibri" panose="020F0502020204030204" pitchFamily="34" charset="0"/>
                        <a:ea typeface="DengXian" panose="02010600030101010101" pitchFamily="2" charset="-122"/>
                      </a:endParaRPr>
                    </a:p>
                  </a:txBody>
                  <a:tcPr marL="24020" marR="24020"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sv-SE" sz="900">
                          <a:effectLst/>
                          <a:latin typeface="Arial" panose="020B0604020202020204" pitchFamily="34" charset="0"/>
                          <a:ea typeface="DengXian" panose="02010600030101010101" pitchFamily="2" charset="-122"/>
                        </a:rPr>
                        <a:t>CATT</a:t>
                      </a:r>
                      <a:endParaRPr lang="sv-SE" sz="1000">
                        <a:effectLst/>
                        <a:latin typeface="Calibri" panose="020F0502020204030204" pitchFamily="34" charset="0"/>
                        <a:ea typeface="DengXian" panose="02010600030101010101" pitchFamily="2" charset="-122"/>
                      </a:endParaRPr>
                    </a:p>
                  </a:txBody>
                  <a:tcPr marL="24020" marR="24020"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sv-SE" sz="900">
                          <a:effectLst/>
                          <a:latin typeface="Arial" panose="020B0604020202020204" pitchFamily="34" charset="0"/>
                          <a:ea typeface="DengXian" panose="02010600030101010101" pitchFamily="2" charset="-122"/>
                        </a:rPr>
                        <a:t>CMCC</a:t>
                      </a:r>
                      <a:endParaRPr lang="sv-SE" sz="1000">
                        <a:effectLst/>
                        <a:latin typeface="Calibri" panose="020F0502020204030204" pitchFamily="34" charset="0"/>
                        <a:ea typeface="DengXian" panose="02010600030101010101" pitchFamily="2" charset="-122"/>
                      </a:endParaRPr>
                    </a:p>
                  </a:txBody>
                  <a:tcPr marL="24020" marR="24020"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sv-SE" sz="900">
                          <a:effectLst/>
                          <a:latin typeface="Arial" panose="020B0604020202020204" pitchFamily="34" charset="0"/>
                          <a:ea typeface="DengXian" panose="02010600030101010101" pitchFamily="2" charset="-122"/>
                        </a:rPr>
                        <a:t>MTK</a:t>
                      </a:r>
                      <a:endParaRPr lang="sv-SE" sz="1000">
                        <a:effectLst/>
                        <a:latin typeface="Calibri" panose="020F0502020204030204" pitchFamily="34" charset="0"/>
                        <a:ea typeface="DengXian" panose="02010600030101010101" pitchFamily="2" charset="-122"/>
                      </a:endParaRPr>
                    </a:p>
                  </a:txBody>
                  <a:tcPr marL="24020" marR="24020"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sv-SE" sz="900">
                          <a:effectLst/>
                          <a:latin typeface="Arial" panose="020B0604020202020204" pitchFamily="34" charset="0"/>
                          <a:ea typeface="DengXian" panose="02010600030101010101" pitchFamily="2" charset="-122"/>
                        </a:rPr>
                        <a:t>STD</a:t>
                      </a:r>
                      <a:endParaRPr lang="sv-SE" sz="1000">
                        <a:effectLst/>
                        <a:latin typeface="Calibri" panose="020F0502020204030204" pitchFamily="34" charset="0"/>
                        <a:ea typeface="DengXian" panose="02010600030101010101" pitchFamily="2" charset="-122"/>
                      </a:endParaRPr>
                    </a:p>
                  </a:txBody>
                  <a:tcPr marL="24020" marR="24020"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SPAN</a:t>
                      </a:r>
                      <a:endParaRPr lang="sv-SE" sz="1000">
                        <a:effectLst/>
                        <a:latin typeface="Calibri" panose="020F0502020204030204" pitchFamily="34" charset="0"/>
                        <a:ea typeface="DengXian" panose="02010600030101010101" pitchFamily="2" charset="-122"/>
                      </a:endParaRPr>
                    </a:p>
                  </a:txBody>
                  <a:tcPr marL="24020" marR="24020"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AVE</a:t>
                      </a:r>
                      <a:endParaRPr lang="sv-SE" sz="1000">
                        <a:effectLst/>
                        <a:latin typeface="Calibri" panose="020F0502020204030204" pitchFamily="34" charset="0"/>
                        <a:ea typeface="DengXian" panose="02010600030101010101" pitchFamily="2" charset="-122"/>
                      </a:endParaRPr>
                    </a:p>
                  </a:txBody>
                  <a:tcPr marL="24020" marR="24020" marT="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911595284"/>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1 2Rx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7,1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070693974"/>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1 4Rx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205665629"/>
                  </a:ext>
                </a:extLst>
              </a:tr>
              <a:tr h="143216">
                <a:tc>
                  <a:txBody>
                    <a:bodyPr/>
                    <a:lstStyle/>
                    <a:p>
                      <a:pPr algn="ctr">
                        <a:spcAft>
                          <a:spcPts val="0"/>
                        </a:spcAft>
                      </a:pPr>
                      <a:r>
                        <a:rPr lang="sv-SE" sz="1000" dirty="0">
                          <a:effectLst/>
                          <a:latin typeface="Arial" panose="020B0604020202020204" pitchFamily="34" charset="0"/>
                          <a:ea typeface="DengXian" panose="02010600030101010101" pitchFamily="2" charset="-122"/>
                        </a:rPr>
                        <a:t>Test 2 2Rx</a:t>
                      </a:r>
                      <a:endParaRPr lang="sv-SE" sz="1000" dirty="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050125977"/>
                  </a:ext>
                </a:extLst>
              </a:tr>
              <a:tr h="153267">
                <a:tc>
                  <a:txBody>
                    <a:bodyPr/>
                    <a:lstStyle/>
                    <a:p>
                      <a:pPr algn="ctr">
                        <a:spcAft>
                          <a:spcPts val="0"/>
                        </a:spcAft>
                      </a:pPr>
                      <a:r>
                        <a:rPr lang="sv-SE" sz="1000">
                          <a:effectLst/>
                          <a:latin typeface="Arial" panose="020B0604020202020204" pitchFamily="34" charset="0"/>
                          <a:ea typeface="DengXian" panose="02010600030101010101" pitchFamily="2" charset="-122"/>
                        </a:rPr>
                        <a:t>Test 2 4Rx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-4,2</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216216915"/>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3 2Rx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7,4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dirty="0">
                          <a:effectLst/>
                          <a:latin typeface="Arial" panose="020B0604020202020204" pitchFamily="34" charset="0"/>
                          <a:ea typeface="DengXian" panose="02010600030101010101" pitchFamily="2" charset="-122"/>
                        </a:rPr>
                        <a:t> </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966150482"/>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3 4Rx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731099996"/>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4 2Rx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231041779"/>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4 4Rx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-0,9</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9738453"/>
                  </a:ext>
                </a:extLst>
              </a:tr>
              <a:tr h="153267">
                <a:tc>
                  <a:txBody>
                    <a:bodyPr/>
                    <a:lstStyle/>
                    <a:p>
                      <a:pPr algn="ctr">
                        <a:spcAft>
                          <a:spcPts val="0"/>
                        </a:spcAft>
                      </a:pPr>
                      <a:r>
                        <a:rPr lang="sv-SE" sz="1000">
                          <a:effectLst/>
                          <a:latin typeface="Arial" panose="020B0604020202020204" pitchFamily="34" charset="0"/>
                          <a:ea typeface="DengXian" panose="02010600030101010101" pitchFamily="2" charset="-122"/>
                        </a:rPr>
                        <a:t>Test 5 2Rx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628403166"/>
                  </a:ext>
                </a:extLst>
              </a:tr>
              <a:tr h="153267">
                <a:tc>
                  <a:txBody>
                    <a:bodyPr/>
                    <a:lstStyle/>
                    <a:p>
                      <a:pPr algn="ctr">
                        <a:spcAft>
                          <a:spcPts val="0"/>
                        </a:spcAft>
                      </a:pPr>
                      <a:r>
                        <a:rPr lang="sv-SE" sz="1000">
                          <a:effectLst/>
                          <a:latin typeface="Arial" panose="020B0604020202020204" pitchFamily="34" charset="0"/>
                          <a:ea typeface="DengXian" panose="02010600030101010101" pitchFamily="2" charset="-122"/>
                        </a:rPr>
                        <a:t>Test 5 4Rx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-7,1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-8,5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0,8</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-7,0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004006757"/>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6 2Rx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078997982"/>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6 4Rx Option 1</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1,2</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194664742"/>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6 4Rx Option 2</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1,0</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602180714"/>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7 2Rx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1,8</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302679561"/>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7 4Rx Option 1</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656433870"/>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7 4Rx Option 2</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44316183"/>
                  </a:ext>
                </a:extLst>
              </a:tr>
              <a:tr h="153267">
                <a:tc>
                  <a:txBody>
                    <a:bodyPr/>
                    <a:lstStyle/>
                    <a:p>
                      <a:pPr algn="ctr">
                        <a:spcAft>
                          <a:spcPts val="0"/>
                        </a:spcAft>
                      </a:pPr>
                      <a:r>
                        <a:rPr lang="sv-SE" sz="1000">
                          <a:effectLst/>
                          <a:latin typeface="Arial" panose="020B0604020202020204" pitchFamily="34" charset="0"/>
                          <a:ea typeface="DengXian" panose="02010600030101010101" pitchFamily="2" charset="-122"/>
                        </a:rPr>
                        <a:t>Test 8 2Rx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523389947"/>
                  </a:ext>
                </a:extLst>
              </a:tr>
              <a:tr h="153267">
                <a:tc>
                  <a:txBody>
                    <a:bodyPr/>
                    <a:lstStyle/>
                    <a:p>
                      <a:pPr algn="ctr">
                        <a:spcAft>
                          <a:spcPts val="0"/>
                        </a:spcAft>
                      </a:pPr>
                      <a:r>
                        <a:rPr lang="sv-SE" sz="1000">
                          <a:effectLst/>
                          <a:latin typeface="Arial" panose="020B0604020202020204" pitchFamily="34" charset="0"/>
                          <a:ea typeface="DengXian" panose="02010600030101010101" pitchFamily="2" charset="-122"/>
                        </a:rPr>
                        <a:t>Test 8 4Rx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-7,5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-8,1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-7,2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506864303"/>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9</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567845014"/>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10</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0,6</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503435521"/>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11</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386849544"/>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12 2Rx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2,7</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906637988"/>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12 4Rx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677680112"/>
                  </a:ext>
                </a:extLst>
              </a:tr>
              <a:tr h="153267">
                <a:tc>
                  <a:txBody>
                    <a:bodyPr/>
                    <a:lstStyle/>
                    <a:p>
                      <a:pPr algn="ctr">
                        <a:spcAft>
                          <a:spcPts val="0"/>
                        </a:spcAft>
                      </a:pPr>
                      <a:r>
                        <a:rPr lang="sv-SE" sz="1000">
                          <a:effectLst/>
                          <a:latin typeface="Arial" panose="020B0604020202020204" pitchFamily="34" charset="0"/>
                          <a:ea typeface="DengXian" panose="02010600030101010101" pitchFamily="2" charset="-122"/>
                        </a:rPr>
                        <a:t>Test 13 2Rx AL 8</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-2,3</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633198652"/>
                  </a:ext>
                </a:extLst>
              </a:tr>
              <a:tr h="153267">
                <a:tc>
                  <a:txBody>
                    <a:bodyPr/>
                    <a:lstStyle/>
                    <a:p>
                      <a:pPr algn="ctr">
                        <a:spcAft>
                          <a:spcPts val="0"/>
                        </a:spcAft>
                      </a:pPr>
                      <a:r>
                        <a:rPr lang="sv-SE" sz="1000">
                          <a:effectLst/>
                          <a:latin typeface="Arial" panose="020B0604020202020204" pitchFamily="34" charset="0"/>
                          <a:ea typeface="DengXian" panose="02010600030101010101" pitchFamily="2" charset="-122"/>
                        </a:rPr>
                        <a:t>Test 13 4Rx AL 4</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-1,6</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700206803"/>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14 2Rx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-3,7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932466622"/>
                  </a:ext>
                </a:extLst>
              </a:tr>
              <a:tr h="170179">
                <a:tc>
                  <a:txBody>
                    <a:bodyPr/>
                    <a:lstStyle/>
                    <a:p>
                      <a:pPr algn="ctr">
                        <a:spcAft>
                          <a:spcPts val="0"/>
                        </a:spcAft>
                      </a:pPr>
                      <a:r>
                        <a:rPr lang="sv-SE" sz="1000">
                          <a:solidFill>
                            <a:srgbClr val="FF0000"/>
                          </a:solidFill>
                          <a:effectLst/>
                          <a:latin typeface="Arial" panose="020B0604020202020204" pitchFamily="34" charset="0"/>
                          <a:ea typeface="DengXian" panose="02010600030101010101" pitchFamily="2" charset="-122"/>
                        </a:rPr>
                        <a:t>Test 14 4Rx (for information)</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-7,8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-8,7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-7,5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1,1</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-7,3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506152849"/>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15 2Rx</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-7,0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-7,1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-7,6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-6,5</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818034811"/>
                  </a:ext>
                </a:extLst>
              </a:tr>
              <a:tr h="170179">
                <a:tc>
                  <a:txBody>
                    <a:bodyPr/>
                    <a:lstStyle/>
                    <a:p>
                      <a:pPr algn="ctr">
                        <a:spcAft>
                          <a:spcPts val="0"/>
                        </a:spcAft>
                      </a:pPr>
                      <a:r>
                        <a:rPr lang="sv-SE" sz="1000">
                          <a:solidFill>
                            <a:srgbClr val="FF0000"/>
                          </a:solidFill>
                          <a:effectLst/>
                          <a:latin typeface="Arial" panose="020B0604020202020204" pitchFamily="34" charset="0"/>
                          <a:ea typeface="DengXian" panose="02010600030101010101" pitchFamily="2" charset="-122"/>
                        </a:rPr>
                        <a:t>Test 15 4Rx (for information)</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-8,3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-9,4</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-10,3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-9,2</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-7,7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1,0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2,6</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-9,0</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169304871"/>
                  </a:ext>
                </a:extLst>
              </a:tr>
              <a:tr h="143216">
                <a:tc>
                  <a:txBody>
                    <a:bodyPr/>
                    <a:lstStyle/>
                    <a:p>
                      <a:pPr algn="ctr">
                        <a:spcAft>
                          <a:spcPts val="0"/>
                        </a:spcAft>
                      </a:pPr>
                      <a:r>
                        <a:rPr lang="sv-SE" sz="1000">
                          <a:solidFill>
                            <a:srgbClr val="FF0000"/>
                          </a:solidFill>
                          <a:effectLst/>
                          <a:latin typeface="Arial" panose="020B0604020202020204" pitchFamily="34" charset="0"/>
                          <a:ea typeface="DengXian" panose="02010600030101010101" pitchFamily="2" charset="-122"/>
                        </a:rPr>
                        <a:t>Test 15 4Rx(Med-A)</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-5,0</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-5,3</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-6,7</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1,7</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026967072"/>
                  </a:ext>
                </a:extLst>
              </a:tr>
              <a:tr h="143216">
                <a:tc>
                  <a:txBody>
                    <a:bodyPr/>
                    <a:lstStyle/>
                    <a:p>
                      <a:pPr algn="ctr">
                        <a:spcAft>
                          <a:spcPts val="0"/>
                        </a:spcAft>
                      </a:pPr>
                      <a:r>
                        <a:rPr lang="sv-SE" sz="1000">
                          <a:effectLst/>
                          <a:latin typeface="Arial" panose="020B0604020202020204" pitchFamily="34" charset="0"/>
                          <a:ea typeface="DengXian" panose="02010600030101010101" pitchFamily="2" charset="-122"/>
                        </a:rPr>
                        <a:t>Test 16</a:t>
                      </a:r>
                      <a:endParaRPr lang="sv-SE" sz="1000">
                        <a:effectLst/>
                        <a:latin typeface="Calibri" panose="020F0502020204030204" pitchFamily="34" charset="0"/>
                        <a:ea typeface="DengXian" panose="02010600030101010101" pitchFamily="2" charset="-122"/>
                      </a:endParaRPr>
                    </a:p>
                  </a:txBody>
                  <a:tcPr marL="24020" marR="24020" marT="0" marB="0" anchor="ctr">
                    <a:lnL>
                      <a:noFill/>
                    </a:lnL>
                    <a:lnR w="1270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-5,8</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-5,1</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sv-SE" sz="900">
                          <a:effectLst/>
                          <a:latin typeface="Arial" panose="020B0604020202020204" pitchFamily="34" charset="0"/>
                          <a:ea typeface="DengXian" panose="02010600030101010101" pitchFamily="2" charset="-122"/>
                        </a:rPr>
                        <a:t> </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-4,9</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spcAft>
                          <a:spcPts val="0"/>
                        </a:spcAft>
                      </a:pPr>
                      <a:r>
                        <a:rPr lang="sv-SE" sz="900">
                          <a:effectLst/>
                          <a:latin typeface="Arial" panose="020B0604020202020204" pitchFamily="34" charset="0"/>
                          <a:ea typeface="DengXian" panose="02010600030101010101" pitchFamily="2" charset="-122"/>
                        </a:rPr>
                        <a:t>0,5</a:t>
                      </a:r>
                      <a:endParaRPr lang="sv-SE" sz="100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1,0</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r">
                        <a:spcAft>
                          <a:spcPts val="0"/>
                        </a:spcAft>
                      </a:pPr>
                      <a:r>
                        <a:rPr lang="sv-SE" sz="900" dirty="0">
                          <a:effectLst/>
                          <a:latin typeface="Arial" panose="020B0604020202020204" pitchFamily="34" charset="0"/>
                          <a:ea typeface="DengXian" panose="02010600030101010101" pitchFamily="2" charset="-122"/>
                        </a:rPr>
                        <a:t>-5,4</a:t>
                      </a:r>
                      <a:endParaRPr lang="sv-SE" sz="1000" dirty="0">
                        <a:effectLst/>
                        <a:latin typeface="Calibri" panose="020F0502020204030204" pitchFamily="34" charset="0"/>
                        <a:ea typeface="DengXian" panose="02010600030101010101" pitchFamily="2" charset="-122"/>
                      </a:endParaRPr>
                    </a:p>
                  </a:txBody>
                  <a:tcPr marL="24020" marR="240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008266758"/>
                  </a:ext>
                </a:extLst>
              </a:tr>
            </a:tbl>
          </a:graphicData>
        </a:graphic>
      </p:graphicFrame>
      <p:sp>
        <p:nvSpPr>
          <p:cNvPr id="6" name="TextBox 5">
            <a:extLst>
              <a:ext uri="{FF2B5EF4-FFF2-40B4-BE49-F238E27FC236}">
                <a16:creationId xmlns:a16="http://schemas.microsoft.com/office/drawing/2014/main" id="{0D269609-A994-4BD3-8964-71AAC08C7AF8}"/>
              </a:ext>
            </a:extLst>
          </p:cNvPr>
          <p:cNvSpPr txBox="1"/>
          <p:nvPr/>
        </p:nvSpPr>
        <p:spPr>
          <a:xfrm>
            <a:off x="9806355" y="1690688"/>
            <a:ext cx="2159975" cy="4247317"/>
          </a:xfrm>
          <a:prstGeom prst="rect">
            <a:avLst/>
          </a:prstGeom>
          <a:noFill/>
        </p:spPr>
        <p:txBody>
          <a:bodyPr wrap="square" rtlCol="0">
            <a:spAutoFit/>
          </a:bodyPr>
          <a:lstStyle/>
          <a:p>
            <a:r>
              <a:rPr lang="en-US" dirty="0"/>
              <a:t>Note: Based on alignment results, only test cases marked green with impairments results will be specified with square brackets. The marked yellow test cases will be specified as TBD. And the mark red test cases will not be specified in the TP and require further evaluations.</a:t>
            </a:r>
            <a:endParaRPr lang="sv-SE" dirty="0"/>
          </a:p>
        </p:txBody>
      </p:sp>
    </p:spTree>
    <p:extLst>
      <p:ext uri="{BB962C8B-B14F-4D97-AF65-F5344CB8AC3E}">
        <p14:creationId xmlns:p14="http://schemas.microsoft.com/office/powerpoint/2010/main" val="4061818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0B312-7E97-4DD6-87DF-D57D34030613}"/>
              </a:ext>
            </a:extLst>
          </p:cNvPr>
          <p:cNvSpPr>
            <a:spLocks noGrp="1"/>
          </p:cNvSpPr>
          <p:nvPr>
            <p:ph type="title"/>
          </p:nvPr>
        </p:nvSpPr>
        <p:spPr/>
        <p:txBody>
          <a:bodyPr/>
          <a:lstStyle/>
          <a:p>
            <a:r>
              <a:rPr lang="sv-SE" dirty="0" err="1"/>
              <a:t>Impairment</a:t>
            </a:r>
            <a:r>
              <a:rPr lang="sv-SE" dirty="0"/>
              <a:t> </a:t>
            </a:r>
            <a:r>
              <a:rPr lang="sv-SE" dirty="0" err="1"/>
              <a:t>results</a:t>
            </a:r>
            <a:r>
              <a:rPr lang="sv-SE" dirty="0"/>
              <a:t> </a:t>
            </a:r>
            <a:r>
              <a:rPr lang="sv-SE" dirty="0" err="1"/>
              <a:t>summary</a:t>
            </a:r>
            <a:endParaRPr lang="sv-SE" dirty="0"/>
          </a:p>
        </p:txBody>
      </p:sp>
      <p:sp>
        <p:nvSpPr>
          <p:cNvPr id="5" name="Rectangle 4">
            <a:extLst>
              <a:ext uri="{FF2B5EF4-FFF2-40B4-BE49-F238E27FC236}">
                <a16:creationId xmlns:a16="http://schemas.microsoft.com/office/drawing/2014/main" id="{BE59C65F-8FDF-4123-ABE5-8AE7D8F81C42}"/>
              </a:ext>
            </a:extLst>
          </p:cNvPr>
          <p:cNvSpPr/>
          <p:nvPr/>
        </p:nvSpPr>
        <p:spPr>
          <a:xfrm>
            <a:off x="10014439" y="1953208"/>
            <a:ext cx="1726223" cy="2862322"/>
          </a:xfrm>
          <a:prstGeom prst="rect">
            <a:avLst/>
          </a:prstGeom>
        </p:spPr>
        <p:txBody>
          <a:bodyPr wrap="square">
            <a:spAutoFit/>
          </a:bodyPr>
          <a:lstStyle/>
          <a:p>
            <a:r>
              <a:rPr lang="en-US" dirty="0"/>
              <a:t>Note: Based on alignment results, only test cases marked green with impairments results will be specified with square brackets in the TP</a:t>
            </a:r>
            <a:endParaRPr lang="sv-SE" dirty="0"/>
          </a:p>
        </p:txBody>
      </p:sp>
      <p:graphicFrame>
        <p:nvGraphicFramePr>
          <p:cNvPr id="8" name="Content Placeholder 7">
            <a:extLst>
              <a:ext uri="{FF2B5EF4-FFF2-40B4-BE49-F238E27FC236}">
                <a16:creationId xmlns:a16="http://schemas.microsoft.com/office/drawing/2014/main" id="{B353A8CB-0425-4372-AFB6-9531F2E1686F}"/>
              </a:ext>
            </a:extLst>
          </p:cNvPr>
          <p:cNvGraphicFramePr>
            <a:graphicFrameLocks noGrp="1"/>
          </p:cNvGraphicFramePr>
          <p:nvPr>
            <p:ph idx="1"/>
            <p:extLst>
              <p:ext uri="{D42A27DB-BD31-4B8C-83A1-F6EECF244321}">
                <p14:modId xmlns:p14="http://schemas.microsoft.com/office/powerpoint/2010/main" val="2338004909"/>
              </p:ext>
            </p:extLst>
          </p:nvPr>
        </p:nvGraphicFramePr>
        <p:xfrm>
          <a:off x="576804" y="1328234"/>
          <a:ext cx="8804588" cy="5217735"/>
        </p:xfrm>
        <a:graphic>
          <a:graphicData uri="http://schemas.openxmlformats.org/drawingml/2006/table">
            <a:tbl>
              <a:tblPr/>
              <a:tblGrid>
                <a:gridCol w="2434284">
                  <a:extLst>
                    <a:ext uri="{9D8B030D-6E8A-4147-A177-3AD203B41FA5}">
                      <a16:colId xmlns:a16="http://schemas.microsoft.com/office/drawing/2014/main" val="1565444581"/>
                    </a:ext>
                  </a:extLst>
                </a:gridCol>
                <a:gridCol w="490361">
                  <a:extLst>
                    <a:ext uri="{9D8B030D-6E8A-4147-A177-3AD203B41FA5}">
                      <a16:colId xmlns:a16="http://schemas.microsoft.com/office/drawing/2014/main" val="2436351021"/>
                    </a:ext>
                  </a:extLst>
                </a:gridCol>
                <a:gridCol w="507873">
                  <a:extLst>
                    <a:ext uri="{9D8B030D-6E8A-4147-A177-3AD203B41FA5}">
                      <a16:colId xmlns:a16="http://schemas.microsoft.com/office/drawing/2014/main" val="3090004806"/>
                    </a:ext>
                  </a:extLst>
                </a:gridCol>
                <a:gridCol w="437820">
                  <a:extLst>
                    <a:ext uri="{9D8B030D-6E8A-4147-A177-3AD203B41FA5}">
                      <a16:colId xmlns:a16="http://schemas.microsoft.com/office/drawing/2014/main" val="3871017170"/>
                    </a:ext>
                  </a:extLst>
                </a:gridCol>
                <a:gridCol w="407174">
                  <a:extLst>
                    <a:ext uri="{9D8B030D-6E8A-4147-A177-3AD203B41FA5}">
                      <a16:colId xmlns:a16="http://schemas.microsoft.com/office/drawing/2014/main" val="3543577237"/>
                    </a:ext>
                  </a:extLst>
                </a:gridCol>
                <a:gridCol w="490361">
                  <a:extLst>
                    <a:ext uri="{9D8B030D-6E8A-4147-A177-3AD203B41FA5}">
                      <a16:colId xmlns:a16="http://schemas.microsoft.com/office/drawing/2014/main" val="2243255887"/>
                    </a:ext>
                  </a:extLst>
                </a:gridCol>
                <a:gridCol w="407174">
                  <a:extLst>
                    <a:ext uri="{9D8B030D-6E8A-4147-A177-3AD203B41FA5}">
                      <a16:colId xmlns:a16="http://schemas.microsoft.com/office/drawing/2014/main" val="3068413454"/>
                    </a:ext>
                  </a:extLst>
                </a:gridCol>
                <a:gridCol w="455334">
                  <a:extLst>
                    <a:ext uri="{9D8B030D-6E8A-4147-A177-3AD203B41FA5}">
                      <a16:colId xmlns:a16="http://schemas.microsoft.com/office/drawing/2014/main" val="3071299912"/>
                    </a:ext>
                  </a:extLst>
                </a:gridCol>
                <a:gridCol w="507873">
                  <a:extLst>
                    <a:ext uri="{9D8B030D-6E8A-4147-A177-3AD203B41FA5}">
                      <a16:colId xmlns:a16="http://schemas.microsoft.com/office/drawing/2014/main" val="870504924"/>
                    </a:ext>
                  </a:extLst>
                </a:gridCol>
                <a:gridCol w="407174">
                  <a:extLst>
                    <a:ext uri="{9D8B030D-6E8A-4147-A177-3AD203B41FA5}">
                      <a16:colId xmlns:a16="http://schemas.microsoft.com/office/drawing/2014/main" val="2874601512"/>
                    </a:ext>
                  </a:extLst>
                </a:gridCol>
                <a:gridCol w="647976">
                  <a:extLst>
                    <a:ext uri="{9D8B030D-6E8A-4147-A177-3AD203B41FA5}">
                      <a16:colId xmlns:a16="http://schemas.microsoft.com/office/drawing/2014/main" val="4102169607"/>
                    </a:ext>
                  </a:extLst>
                </a:gridCol>
                <a:gridCol w="315232">
                  <a:extLst>
                    <a:ext uri="{9D8B030D-6E8A-4147-A177-3AD203B41FA5}">
                      <a16:colId xmlns:a16="http://schemas.microsoft.com/office/drawing/2014/main" val="4024655179"/>
                    </a:ext>
                  </a:extLst>
                </a:gridCol>
                <a:gridCol w="647976">
                  <a:extLst>
                    <a:ext uri="{9D8B030D-6E8A-4147-A177-3AD203B41FA5}">
                      <a16:colId xmlns:a16="http://schemas.microsoft.com/office/drawing/2014/main" val="2859933568"/>
                    </a:ext>
                  </a:extLst>
                </a:gridCol>
                <a:gridCol w="647976">
                  <a:extLst>
                    <a:ext uri="{9D8B030D-6E8A-4147-A177-3AD203B41FA5}">
                      <a16:colId xmlns:a16="http://schemas.microsoft.com/office/drawing/2014/main" val="1710458129"/>
                    </a:ext>
                  </a:extLst>
                </a:gridCol>
              </a:tblGrid>
              <a:tr h="645735">
                <a:tc>
                  <a:txBody>
                    <a:bodyPr/>
                    <a:lstStyle/>
                    <a:p>
                      <a:pPr algn="ctr" fontAlgn="b"/>
                      <a:r>
                        <a:rPr lang="sv-SE" sz="900" b="1" i="0" u="none" strike="noStrike">
                          <a:effectLst/>
                          <a:latin typeface="Arial" panose="020B0604020202020204" pitchFamily="34" charset="0"/>
                        </a:rPr>
                        <a:t>Description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Ericsson</a:t>
                      </a:r>
                    </a:p>
                  </a:txBody>
                  <a:tcPr marL="0" marR="0" marT="0"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QC</a:t>
                      </a:r>
                    </a:p>
                  </a:txBody>
                  <a:tcPr marL="0" marR="0" marT="0"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Intel</a:t>
                      </a:r>
                    </a:p>
                  </a:txBody>
                  <a:tcPr marL="0" marR="0" marT="0"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Samsung</a:t>
                      </a:r>
                    </a:p>
                  </a:txBody>
                  <a:tcPr marL="0" marR="0" marT="0"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Huawei</a:t>
                      </a:r>
                    </a:p>
                  </a:txBody>
                  <a:tcPr marL="0" marR="0" marT="0"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CATT</a:t>
                      </a:r>
                    </a:p>
                  </a:txBody>
                  <a:tcPr marL="0" marR="0" marT="0"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CMCC</a:t>
                      </a:r>
                    </a:p>
                  </a:txBody>
                  <a:tcPr marL="0" marR="0" marT="0"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MTK</a:t>
                      </a:r>
                    </a:p>
                  </a:txBody>
                  <a:tcPr marL="0" marR="0" marT="0"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xx</a:t>
                      </a:r>
                    </a:p>
                  </a:txBody>
                  <a:tcPr marL="0" marR="0" marT="0"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dirty="0">
                          <a:effectLst/>
                          <a:latin typeface="Arial" panose="020B0604020202020204" pitchFamily="34" charset="0"/>
                        </a:rPr>
                        <a:t>STD</a:t>
                      </a:r>
                    </a:p>
                  </a:txBody>
                  <a:tcPr marL="0" marR="0" marT="0"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SPAN</a:t>
                      </a:r>
                    </a:p>
                  </a:txBody>
                  <a:tcPr marL="0" marR="0" marT="0"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AVE</a:t>
                      </a:r>
                    </a:p>
                  </a:txBody>
                  <a:tcPr marL="0" marR="0" marT="0" marB="0" vert="vert27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AVE+margin(0.5dB)</a:t>
                      </a:r>
                    </a:p>
                  </a:txBody>
                  <a:tcPr marL="0" marR="0" marT="0" marB="0" vert="vert27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738330970"/>
                  </a:ext>
                </a:extLst>
              </a:tr>
              <a:tr h="144923">
                <a:tc>
                  <a:txBody>
                    <a:bodyPr/>
                    <a:lstStyle/>
                    <a:p>
                      <a:pPr algn="ctr" fontAlgn="ctr"/>
                      <a:r>
                        <a:rPr lang="sv-SE" sz="1000" b="0" i="0" u="none" strike="noStrike">
                          <a:effectLst/>
                          <a:latin typeface="Arial" panose="020B0604020202020204" pitchFamily="34" charset="0"/>
                        </a:rPr>
                        <a:t>Test 1 2Rx</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92D050"/>
                    </a:solidFill>
                  </a:tcPr>
                </a:tc>
                <a:tc>
                  <a:txBody>
                    <a:bodyPr/>
                    <a:lstStyle/>
                    <a:p>
                      <a:pPr algn="r" fontAlgn="b"/>
                      <a:r>
                        <a:rPr lang="sv-SE" sz="900" b="0" i="0" u="none" strike="noStrike">
                          <a:effectLst/>
                          <a:latin typeface="Arial" panose="020B0604020202020204" pitchFamily="34" charset="0"/>
                        </a:rPr>
                        <a:t>7,6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839371061"/>
                  </a:ext>
                </a:extLst>
              </a:tr>
              <a:tr h="144923">
                <a:tc>
                  <a:txBody>
                    <a:bodyPr/>
                    <a:lstStyle/>
                    <a:p>
                      <a:pPr algn="ctr" fontAlgn="ctr"/>
                      <a:r>
                        <a:rPr lang="sv-SE" sz="1000" b="0" i="0" u="none" strike="noStrike">
                          <a:effectLst/>
                          <a:latin typeface="Arial" panose="020B0604020202020204" pitchFamily="34" charset="0"/>
                        </a:rPr>
                        <a:t>Test 1 4Rx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693858511"/>
                  </a:ext>
                </a:extLst>
              </a:tr>
              <a:tr h="144923">
                <a:tc>
                  <a:txBody>
                    <a:bodyPr/>
                    <a:lstStyle/>
                    <a:p>
                      <a:pPr algn="ctr" fontAlgn="ctr"/>
                      <a:r>
                        <a:rPr lang="sv-SE" sz="1000" b="0" i="0" u="none" strike="noStrike">
                          <a:effectLst/>
                          <a:latin typeface="Arial" panose="020B0604020202020204" pitchFamily="34" charset="0"/>
                        </a:rPr>
                        <a:t>Test 2 2Rx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450328815"/>
                  </a:ext>
                </a:extLst>
              </a:tr>
              <a:tr h="144923">
                <a:tc>
                  <a:txBody>
                    <a:bodyPr/>
                    <a:lstStyle/>
                    <a:p>
                      <a:pPr algn="ctr" fontAlgn="ctr"/>
                      <a:r>
                        <a:rPr lang="sv-SE" sz="1000" b="0" i="0" u="none" strike="noStrike">
                          <a:effectLst/>
                          <a:latin typeface="Arial" panose="020B0604020202020204" pitchFamily="34" charset="0"/>
                        </a:rPr>
                        <a:t>Test 2 4Rx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788108"/>
                  </a:ext>
                </a:extLst>
              </a:tr>
              <a:tr h="144923">
                <a:tc>
                  <a:txBody>
                    <a:bodyPr/>
                    <a:lstStyle/>
                    <a:p>
                      <a:pPr algn="ctr" fontAlgn="ctr"/>
                      <a:r>
                        <a:rPr lang="sv-SE" sz="1000" b="0" i="0" u="none" strike="noStrike">
                          <a:effectLst/>
                          <a:latin typeface="Arial" panose="020B0604020202020204" pitchFamily="34" charset="0"/>
                        </a:rPr>
                        <a:t>Test 3 2Rx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7,6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7,6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899904297"/>
                  </a:ext>
                </a:extLst>
              </a:tr>
              <a:tr h="144923">
                <a:tc>
                  <a:txBody>
                    <a:bodyPr/>
                    <a:lstStyle/>
                    <a:p>
                      <a:pPr algn="ctr" fontAlgn="ctr"/>
                      <a:r>
                        <a:rPr lang="sv-SE" sz="1000" b="0" i="0" u="none" strike="noStrike">
                          <a:effectLst/>
                          <a:latin typeface="Arial" panose="020B0604020202020204" pitchFamily="34" charset="0"/>
                        </a:rPr>
                        <a:t>Test 3 4Rx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845893564"/>
                  </a:ext>
                </a:extLst>
              </a:tr>
              <a:tr h="144923">
                <a:tc>
                  <a:txBody>
                    <a:bodyPr/>
                    <a:lstStyle/>
                    <a:p>
                      <a:pPr algn="ctr" fontAlgn="ctr"/>
                      <a:r>
                        <a:rPr lang="sv-SE" sz="1000" b="0" i="0" u="none" strike="noStrike">
                          <a:effectLst/>
                          <a:latin typeface="Arial" panose="020B0604020202020204" pitchFamily="34" charset="0"/>
                        </a:rPr>
                        <a:t>Test 4 2Rx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994316760"/>
                  </a:ext>
                </a:extLst>
              </a:tr>
              <a:tr h="144923">
                <a:tc>
                  <a:txBody>
                    <a:bodyPr/>
                    <a:lstStyle/>
                    <a:p>
                      <a:pPr algn="ctr" fontAlgn="ctr"/>
                      <a:r>
                        <a:rPr lang="sv-SE" sz="1000" b="0" i="0" u="none" strike="noStrike">
                          <a:effectLst/>
                          <a:latin typeface="Arial" panose="020B0604020202020204" pitchFamily="34" charset="0"/>
                        </a:rPr>
                        <a:t>Test 4 4Rx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236893396"/>
                  </a:ext>
                </a:extLst>
              </a:tr>
              <a:tr h="144923">
                <a:tc>
                  <a:txBody>
                    <a:bodyPr/>
                    <a:lstStyle/>
                    <a:p>
                      <a:pPr algn="ctr" fontAlgn="ctr"/>
                      <a:r>
                        <a:rPr lang="sv-SE" sz="1000" b="0" i="0" u="none" strike="noStrike">
                          <a:effectLst/>
                          <a:latin typeface="Arial" panose="020B0604020202020204" pitchFamily="34" charset="0"/>
                        </a:rPr>
                        <a:t>Test 5 2Rx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184780985"/>
                  </a:ext>
                </a:extLst>
              </a:tr>
              <a:tr h="144923">
                <a:tc>
                  <a:txBody>
                    <a:bodyPr/>
                    <a:lstStyle/>
                    <a:p>
                      <a:pPr algn="ctr" fontAlgn="ctr"/>
                      <a:r>
                        <a:rPr lang="sv-SE" sz="1000" b="0" i="0" u="none" strike="noStrike">
                          <a:effectLst/>
                          <a:latin typeface="Arial" panose="020B0604020202020204" pitchFamily="34" charset="0"/>
                        </a:rPr>
                        <a:t>Test 5 4Rx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708800285"/>
                  </a:ext>
                </a:extLst>
              </a:tr>
              <a:tr h="144923">
                <a:tc>
                  <a:txBody>
                    <a:bodyPr/>
                    <a:lstStyle/>
                    <a:p>
                      <a:pPr algn="ctr" fontAlgn="ctr"/>
                      <a:r>
                        <a:rPr lang="sv-SE" sz="1000" b="0" i="0" u="none" strike="noStrike">
                          <a:effectLst/>
                          <a:latin typeface="Arial" panose="020B0604020202020204" pitchFamily="34" charset="0"/>
                        </a:rPr>
                        <a:t>Test 6 2Rx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543858448"/>
                  </a:ext>
                </a:extLst>
              </a:tr>
              <a:tr h="144923">
                <a:tc>
                  <a:txBody>
                    <a:bodyPr/>
                    <a:lstStyle/>
                    <a:p>
                      <a:pPr algn="ctr" fontAlgn="ctr"/>
                      <a:r>
                        <a:rPr lang="en-US" sz="1000" b="0" i="0" u="none" strike="noStrike">
                          <a:effectLst/>
                          <a:latin typeface="Arial" panose="020B0604020202020204" pitchFamily="34" charset="0"/>
                        </a:rPr>
                        <a:t>Test 6 4Rx Option 1</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4529629"/>
                  </a:ext>
                </a:extLst>
              </a:tr>
              <a:tr h="144923">
                <a:tc>
                  <a:txBody>
                    <a:bodyPr/>
                    <a:lstStyle/>
                    <a:p>
                      <a:pPr algn="ctr" fontAlgn="ctr"/>
                      <a:r>
                        <a:rPr lang="en-US" sz="1000" b="0" i="0" u="none" strike="noStrike">
                          <a:effectLst/>
                          <a:latin typeface="Arial" panose="020B0604020202020204" pitchFamily="34" charset="0"/>
                        </a:rPr>
                        <a:t>Test 6 4Rx Option 2</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3327900"/>
                  </a:ext>
                </a:extLst>
              </a:tr>
              <a:tr h="144923">
                <a:tc>
                  <a:txBody>
                    <a:bodyPr/>
                    <a:lstStyle/>
                    <a:p>
                      <a:pPr algn="ctr" fontAlgn="ctr"/>
                      <a:r>
                        <a:rPr lang="sv-SE" sz="1000" b="0" i="0" u="none" strike="noStrike">
                          <a:effectLst/>
                          <a:latin typeface="Arial" panose="020B0604020202020204" pitchFamily="34" charset="0"/>
                        </a:rPr>
                        <a:t>Test 7 2Rx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781542893"/>
                  </a:ext>
                </a:extLst>
              </a:tr>
              <a:tr h="144923">
                <a:tc>
                  <a:txBody>
                    <a:bodyPr/>
                    <a:lstStyle/>
                    <a:p>
                      <a:pPr algn="ctr" fontAlgn="ctr"/>
                      <a:r>
                        <a:rPr lang="en-US" sz="1000" b="0" i="0" u="none" strike="noStrike">
                          <a:effectLst/>
                          <a:latin typeface="Arial" panose="020B0604020202020204" pitchFamily="34" charset="0"/>
                        </a:rPr>
                        <a:t>Test 7 4Rx Option 1</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7,6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5006773"/>
                  </a:ext>
                </a:extLst>
              </a:tr>
              <a:tr h="144923">
                <a:tc>
                  <a:txBody>
                    <a:bodyPr/>
                    <a:lstStyle/>
                    <a:p>
                      <a:pPr algn="ctr" fontAlgn="ctr"/>
                      <a:r>
                        <a:rPr lang="en-US" sz="1000" b="0" i="0" u="none" strike="noStrike">
                          <a:effectLst/>
                          <a:latin typeface="Arial" panose="020B0604020202020204" pitchFamily="34" charset="0"/>
                        </a:rPr>
                        <a:t>Test 7 4Rx Option 2</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0856496"/>
                  </a:ext>
                </a:extLst>
              </a:tr>
              <a:tr h="144923">
                <a:tc>
                  <a:txBody>
                    <a:bodyPr/>
                    <a:lstStyle/>
                    <a:p>
                      <a:pPr algn="ctr" fontAlgn="ctr"/>
                      <a:r>
                        <a:rPr lang="sv-SE" sz="1000" b="0" i="0" u="none" strike="noStrike">
                          <a:effectLst/>
                          <a:latin typeface="Arial" panose="020B0604020202020204" pitchFamily="34" charset="0"/>
                        </a:rPr>
                        <a:t>Test 8 2Rx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7831004"/>
                  </a:ext>
                </a:extLst>
              </a:tr>
              <a:tr h="144923">
                <a:tc>
                  <a:txBody>
                    <a:bodyPr/>
                    <a:lstStyle/>
                    <a:p>
                      <a:pPr algn="ctr" fontAlgn="ctr"/>
                      <a:r>
                        <a:rPr lang="sv-SE" sz="1000" b="0" i="0" u="none" strike="noStrike">
                          <a:effectLst/>
                          <a:latin typeface="Arial" panose="020B0604020202020204" pitchFamily="34" charset="0"/>
                        </a:rPr>
                        <a:t>Test 8 4Rx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5605468"/>
                  </a:ext>
                </a:extLst>
              </a:tr>
              <a:tr h="144923">
                <a:tc>
                  <a:txBody>
                    <a:bodyPr/>
                    <a:lstStyle/>
                    <a:p>
                      <a:pPr algn="ctr" fontAlgn="ctr"/>
                      <a:r>
                        <a:rPr lang="sv-SE" sz="1000" b="0" i="0" u="none" strike="noStrike">
                          <a:effectLst/>
                          <a:latin typeface="Arial" panose="020B0604020202020204" pitchFamily="34" charset="0"/>
                        </a:rPr>
                        <a:t>Test 9</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040877154"/>
                  </a:ext>
                </a:extLst>
              </a:tr>
              <a:tr h="144923">
                <a:tc>
                  <a:txBody>
                    <a:bodyPr/>
                    <a:lstStyle/>
                    <a:p>
                      <a:pPr algn="ctr" fontAlgn="ctr"/>
                      <a:r>
                        <a:rPr lang="sv-SE" sz="1000" b="0" i="0" u="none" strike="noStrike">
                          <a:effectLst/>
                          <a:latin typeface="Arial" panose="020B0604020202020204" pitchFamily="34" charset="0"/>
                        </a:rPr>
                        <a:t>Test 10</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4184634"/>
                  </a:ext>
                </a:extLst>
              </a:tr>
              <a:tr h="144923">
                <a:tc>
                  <a:txBody>
                    <a:bodyPr/>
                    <a:lstStyle/>
                    <a:p>
                      <a:pPr algn="ctr" fontAlgn="ctr"/>
                      <a:r>
                        <a:rPr lang="sv-SE" sz="1000" b="0" i="0" u="none" strike="noStrike">
                          <a:effectLst/>
                          <a:latin typeface="Arial" panose="020B0604020202020204" pitchFamily="34" charset="0"/>
                        </a:rPr>
                        <a:t>Test 11</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979556857"/>
                  </a:ext>
                </a:extLst>
              </a:tr>
              <a:tr h="144923">
                <a:tc>
                  <a:txBody>
                    <a:bodyPr/>
                    <a:lstStyle/>
                    <a:p>
                      <a:pPr algn="ctr" fontAlgn="ctr"/>
                      <a:r>
                        <a:rPr lang="sv-SE" sz="1000" b="0" i="0" u="none" strike="noStrike">
                          <a:effectLst/>
                          <a:latin typeface="Arial" panose="020B0604020202020204" pitchFamily="34" charset="0"/>
                        </a:rPr>
                        <a:t>Test 12 2Rx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30005378"/>
                  </a:ext>
                </a:extLst>
              </a:tr>
              <a:tr h="144923">
                <a:tc>
                  <a:txBody>
                    <a:bodyPr/>
                    <a:lstStyle/>
                    <a:p>
                      <a:pPr algn="ctr" fontAlgn="ctr"/>
                      <a:r>
                        <a:rPr lang="sv-SE" sz="1000" b="0" i="0" u="none" strike="noStrike">
                          <a:effectLst/>
                          <a:latin typeface="Arial" panose="020B0604020202020204" pitchFamily="34" charset="0"/>
                        </a:rPr>
                        <a:t>Test 12 4Rx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45414"/>
                  </a:ext>
                </a:extLst>
              </a:tr>
              <a:tr h="144923">
                <a:tc>
                  <a:txBody>
                    <a:bodyPr/>
                    <a:lstStyle/>
                    <a:p>
                      <a:pPr algn="ctr" fontAlgn="ctr"/>
                      <a:r>
                        <a:rPr lang="en-US" sz="1000" b="0" i="0" u="none" strike="noStrike">
                          <a:effectLst/>
                          <a:latin typeface="Arial" panose="020B0604020202020204" pitchFamily="34" charset="0"/>
                        </a:rPr>
                        <a:t>Test 13 2Rx AL 8</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8222252"/>
                  </a:ext>
                </a:extLst>
              </a:tr>
              <a:tr h="144923">
                <a:tc>
                  <a:txBody>
                    <a:bodyPr/>
                    <a:lstStyle/>
                    <a:p>
                      <a:pPr algn="ctr" fontAlgn="ctr"/>
                      <a:r>
                        <a:rPr lang="en-US" sz="1000" b="0" i="0" u="none" strike="noStrike">
                          <a:effectLst/>
                          <a:latin typeface="Arial" panose="020B0604020202020204" pitchFamily="34" charset="0"/>
                        </a:rPr>
                        <a:t>Test 13 4Rx AL 4</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0497229"/>
                  </a:ext>
                </a:extLst>
              </a:tr>
              <a:tr h="144923">
                <a:tc>
                  <a:txBody>
                    <a:bodyPr/>
                    <a:lstStyle/>
                    <a:p>
                      <a:pPr algn="ctr" fontAlgn="ctr"/>
                      <a:r>
                        <a:rPr lang="sv-SE" sz="1000" b="0" i="0" u="none" strike="noStrike">
                          <a:effectLst/>
                          <a:latin typeface="Arial" panose="020B0604020202020204" pitchFamily="34" charset="0"/>
                        </a:rPr>
                        <a:t>Test 14 2Rx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8940717"/>
                  </a:ext>
                </a:extLst>
              </a:tr>
              <a:tr h="144923">
                <a:tc>
                  <a:txBody>
                    <a:bodyPr/>
                    <a:lstStyle/>
                    <a:p>
                      <a:pPr algn="ctr" fontAlgn="ctr"/>
                      <a:r>
                        <a:rPr lang="sv-SE" sz="1000" b="0" i="0" u="none" strike="noStrike">
                          <a:effectLst/>
                          <a:latin typeface="Arial" panose="020B0604020202020204" pitchFamily="34" charset="0"/>
                        </a:rPr>
                        <a:t>Test 14 4Rx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7001132"/>
                  </a:ext>
                </a:extLst>
              </a:tr>
              <a:tr h="144923">
                <a:tc>
                  <a:txBody>
                    <a:bodyPr/>
                    <a:lstStyle/>
                    <a:p>
                      <a:pPr algn="ctr" fontAlgn="ctr"/>
                      <a:r>
                        <a:rPr lang="sv-SE" sz="1000" b="0" i="0" u="none" strike="noStrike">
                          <a:effectLst/>
                          <a:latin typeface="Arial" panose="020B0604020202020204" pitchFamily="34" charset="0"/>
                        </a:rPr>
                        <a:t>Test 15 2Rx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a:effectLst/>
                          <a:latin typeface="Arial" panose="020B0604020202020204" pitchFamily="34" charset="0"/>
                        </a:rPr>
                        <a:t>-4,5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66909536"/>
                  </a:ext>
                </a:extLst>
              </a:tr>
              <a:tr h="144923">
                <a:tc>
                  <a:txBody>
                    <a:bodyPr/>
                    <a:lstStyle/>
                    <a:p>
                      <a:pPr algn="ctr" fontAlgn="ctr"/>
                      <a:r>
                        <a:rPr lang="sv-SE" sz="1000" b="0" i="0" u="none" strike="noStrike">
                          <a:effectLst/>
                          <a:latin typeface="Arial" panose="020B0604020202020204" pitchFamily="34" charset="0"/>
                        </a:rPr>
                        <a:t>Test 15 4Rx</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1421381"/>
                  </a:ext>
                </a:extLst>
              </a:tr>
              <a:tr h="144923">
                <a:tc>
                  <a:txBody>
                    <a:bodyPr/>
                    <a:lstStyle/>
                    <a:p>
                      <a:pPr algn="ctr" fontAlgn="ctr"/>
                      <a:r>
                        <a:rPr lang="sv-SE" sz="1000" b="0" i="0" u="none" strike="noStrike">
                          <a:effectLst/>
                          <a:latin typeface="Arial" panose="020B0604020202020204" pitchFamily="34" charset="0"/>
                        </a:rPr>
                        <a:t>Test 16</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92D050"/>
                    </a:solidFill>
                  </a:tcPr>
                </a:tc>
                <a:tc>
                  <a:txBody>
                    <a:bodyPr/>
                    <a:lstStyle/>
                    <a:p>
                      <a:pPr algn="r" fontAlgn="b"/>
                      <a:r>
                        <a:rPr lang="sv-SE" sz="900" b="0" i="0" u="none" strike="noStrike">
                          <a:effectLst/>
                          <a:latin typeface="Arial" panose="020B0604020202020204" pitchFamily="34" charset="0"/>
                        </a:rPr>
                        <a:t>-3,8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a:effectLst/>
                          <a:latin typeface="Arial" panose="020B0604020202020204" pitchFamily="34" charset="0"/>
                        </a:rPr>
                        <a:t>-3,9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sv-SE"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sv-SE" sz="900" b="0" i="0" u="none" strike="noStrike" dirty="0">
                          <a:effectLst/>
                          <a:latin typeface="Arial" panose="020B0604020202020204" pitchFamily="34" charset="0"/>
                        </a:rPr>
                        <a:t>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sv-SE" sz="900" b="0" i="0" u="none" strike="noStrike">
                          <a:effectLs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sv-SE" sz="900" b="0" i="0" u="none" strike="noStrike">
                          <a:effectLst/>
                          <a:latin typeface="Arial" panose="020B0604020202020204" pitchFamily="34" charset="0"/>
                        </a:rPr>
                        <a:t>-4,1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sv-SE" sz="900" b="0" i="0" u="none" strike="noStrike" dirty="0">
                          <a:effectLst/>
                          <a:latin typeface="Arial" panose="020B0604020202020204" pitchFamily="34" charset="0"/>
                        </a:rPr>
                        <a:t>-3,6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884317847"/>
                  </a:ext>
                </a:extLst>
              </a:tr>
            </a:tbl>
          </a:graphicData>
        </a:graphic>
      </p:graphicFrame>
    </p:spTree>
    <p:extLst>
      <p:ext uri="{BB962C8B-B14F-4D97-AF65-F5344CB8AC3E}">
        <p14:creationId xmlns:p14="http://schemas.microsoft.com/office/powerpoint/2010/main" val="30155075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A5DFB-E74A-4169-83EE-8400F2F48B16}"/>
              </a:ext>
            </a:extLst>
          </p:cNvPr>
          <p:cNvSpPr>
            <a:spLocks noGrp="1"/>
          </p:cNvSpPr>
          <p:nvPr>
            <p:ph type="title"/>
          </p:nvPr>
        </p:nvSpPr>
        <p:spPr/>
        <p:txBody>
          <a:bodyPr/>
          <a:lstStyle/>
          <a:p>
            <a:r>
              <a:rPr lang="sv-SE" dirty="0"/>
              <a:t>Information on </a:t>
            </a:r>
            <a:r>
              <a:rPr lang="sv-SE" dirty="0" err="1"/>
              <a:t>payload</a:t>
            </a:r>
            <a:r>
              <a:rPr lang="sv-SE" dirty="0"/>
              <a:t> </a:t>
            </a:r>
            <a:r>
              <a:rPr lang="sv-SE" dirty="0" err="1"/>
              <a:t>size</a:t>
            </a:r>
            <a:r>
              <a:rPr lang="sv-SE" dirty="0"/>
              <a:t> for Format 1_1</a:t>
            </a:r>
          </a:p>
        </p:txBody>
      </p:sp>
      <p:sp>
        <p:nvSpPr>
          <p:cNvPr id="3" name="Content Placeholder 2">
            <a:extLst>
              <a:ext uri="{FF2B5EF4-FFF2-40B4-BE49-F238E27FC236}">
                <a16:creationId xmlns:a16="http://schemas.microsoft.com/office/drawing/2014/main" id="{556B410C-054A-42AD-AA70-9EBDB0E41E82}"/>
              </a:ext>
            </a:extLst>
          </p:cNvPr>
          <p:cNvSpPr>
            <a:spLocks noGrp="1"/>
          </p:cNvSpPr>
          <p:nvPr>
            <p:ph idx="1"/>
          </p:nvPr>
        </p:nvSpPr>
        <p:spPr/>
        <p:txBody>
          <a:bodyPr/>
          <a:lstStyle/>
          <a:p>
            <a:r>
              <a:rPr lang="sv-SE" dirty="0"/>
              <a:t>For all test </a:t>
            </a:r>
            <a:r>
              <a:rPr lang="sv-SE" dirty="0" err="1"/>
              <a:t>cases</a:t>
            </a:r>
            <a:r>
              <a:rPr lang="sv-SE" dirty="0"/>
              <a:t> </a:t>
            </a:r>
            <a:r>
              <a:rPr lang="sv-SE" dirty="0" err="1"/>
              <a:t>with</a:t>
            </a:r>
            <a:r>
              <a:rPr lang="sv-SE" dirty="0"/>
              <a:t> Format 1_1 </a:t>
            </a:r>
            <a:r>
              <a:rPr lang="sv-SE" dirty="0" err="1"/>
              <a:t>companies</a:t>
            </a:r>
            <a:r>
              <a:rPr lang="sv-SE" dirty="0"/>
              <a:t> </a:t>
            </a:r>
            <a:r>
              <a:rPr lang="sv-SE" dirty="0" err="1"/>
              <a:t>would</a:t>
            </a:r>
            <a:r>
              <a:rPr lang="sv-SE" dirty="0"/>
              <a:t> like to double check the </a:t>
            </a:r>
            <a:r>
              <a:rPr lang="sv-SE" dirty="0" err="1"/>
              <a:t>payload</a:t>
            </a:r>
            <a:r>
              <a:rPr lang="sv-SE" dirty="0"/>
              <a:t> </a:t>
            </a:r>
            <a:r>
              <a:rPr lang="sv-SE" dirty="0" err="1"/>
              <a:t>size</a:t>
            </a:r>
            <a:r>
              <a:rPr lang="sv-SE" dirty="0"/>
              <a:t> to make sure </a:t>
            </a:r>
            <a:r>
              <a:rPr lang="sv-SE" dirty="0" err="1"/>
              <a:t>it’s</a:t>
            </a:r>
            <a:r>
              <a:rPr lang="sv-SE" dirty="0"/>
              <a:t> </a:t>
            </a:r>
            <a:r>
              <a:rPr lang="sv-SE" dirty="0" err="1"/>
              <a:t>configurable</a:t>
            </a:r>
            <a:r>
              <a:rPr lang="sv-SE" dirty="0"/>
              <a:t> and </a:t>
            </a:r>
            <a:r>
              <a:rPr lang="sv-SE" dirty="0" err="1"/>
              <a:t>consistent</a:t>
            </a:r>
            <a:r>
              <a:rPr lang="sv-SE" dirty="0"/>
              <a:t>. </a:t>
            </a:r>
          </a:p>
          <a:p>
            <a:r>
              <a:rPr lang="sv-SE" dirty="0" err="1"/>
              <a:t>Keep</a:t>
            </a:r>
            <a:r>
              <a:rPr lang="sv-SE" dirty="0"/>
              <a:t> the </a:t>
            </a:r>
            <a:r>
              <a:rPr lang="sv-SE" dirty="0" err="1"/>
              <a:t>payload</a:t>
            </a:r>
            <a:r>
              <a:rPr lang="sv-SE" dirty="0"/>
              <a:t> </a:t>
            </a:r>
            <a:r>
              <a:rPr lang="sv-SE" dirty="0" err="1"/>
              <a:t>size</a:t>
            </a:r>
            <a:r>
              <a:rPr lang="sv-SE" dirty="0"/>
              <a:t> in [] in FRC in Annex for the test </a:t>
            </a:r>
            <a:r>
              <a:rPr lang="sv-SE" dirty="0" err="1"/>
              <a:t>cases</a:t>
            </a:r>
            <a:r>
              <a:rPr lang="sv-SE" dirty="0"/>
              <a:t> </a:t>
            </a:r>
            <a:r>
              <a:rPr lang="sv-SE" dirty="0" err="1"/>
              <a:t>above</a:t>
            </a:r>
            <a:r>
              <a:rPr lang="sv-SE" dirty="0"/>
              <a:t> in the TP for </a:t>
            </a:r>
            <a:r>
              <a:rPr lang="sv-SE" dirty="0" err="1"/>
              <a:t>this</a:t>
            </a:r>
            <a:r>
              <a:rPr lang="sv-SE" dirty="0"/>
              <a:t> meeting.</a:t>
            </a:r>
          </a:p>
          <a:p>
            <a:r>
              <a:rPr lang="sv-SE" dirty="0" err="1"/>
              <a:t>Companies</a:t>
            </a:r>
            <a:r>
              <a:rPr lang="sv-SE" dirty="0"/>
              <a:t> </a:t>
            </a:r>
            <a:r>
              <a:rPr lang="sv-SE" dirty="0" err="1"/>
              <a:t>will</a:t>
            </a:r>
            <a:r>
              <a:rPr lang="sv-SE" dirty="0"/>
              <a:t> </a:t>
            </a:r>
            <a:r>
              <a:rPr lang="sv-SE" dirty="0" err="1"/>
              <a:t>provide</a:t>
            </a:r>
            <a:r>
              <a:rPr lang="sv-SE" dirty="0"/>
              <a:t> </a:t>
            </a:r>
            <a:r>
              <a:rPr lang="sv-SE" dirty="0" err="1"/>
              <a:t>updated</a:t>
            </a:r>
            <a:r>
              <a:rPr lang="sv-SE" dirty="0"/>
              <a:t> </a:t>
            </a:r>
            <a:r>
              <a:rPr lang="sv-SE" dirty="0" err="1"/>
              <a:t>numbers</a:t>
            </a:r>
            <a:r>
              <a:rPr lang="sv-SE" dirty="0"/>
              <a:t> </a:t>
            </a:r>
            <a:r>
              <a:rPr lang="sv-SE" dirty="0" err="1"/>
              <a:t>of</a:t>
            </a:r>
            <a:r>
              <a:rPr lang="sv-SE" dirty="0"/>
              <a:t> </a:t>
            </a:r>
            <a:r>
              <a:rPr lang="sv-SE" dirty="0" err="1"/>
              <a:t>payload</a:t>
            </a:r>
            <a:r>
              <a:rPr lang="sv-SE" dirty="0"/>
              <a:t> </a:t>
            </a:r>
            <a:r>
              <a:rPr lang="sv-SE" dirty="0" err="1"/>
              <a:t>size</a:t>
            </a:r>
            <a:r>
              <a:rPr lang="sv-SE" dirty="0"/>
              <a:t> </a:t>
            </a:r>
            <a:r>
              <a:rPr lang="sv-SE" dirty="0" err="1"/>
              <a:t>with</a:t>
            </a:r>
            <a:r>
              <a:rPr lang="sv-SE" dirty="0"/>
              <a:t> </a:t>
            </a:r>
            <a:r>
              <a:rPr lang="sv-SE" dirty="0" err="1"/>
              <a:t>detailed</a:t>
            </a:r>
            <a:r>
              <a:rPr lang="sv-SE" dirty="0"/>
              <a:t> </a:t>
            </a:r>
            <a:r>
              <a:rPr lang="sv-SE" dirty="0" err="1"/>
              <a:t>assumptions</a:t>
            </a:r>
            <a:r>
              <a:rPr lang="sv-SE" dirty="0"/>
              <a:t> </a:t>
            </a:r>
            <a:r>
              <a:rPr lang="sv-SE" dirty="0" err="1"/>
              <a:t>after</a:t>
            </a:r>
            <a:r>
              <a:rPr lang="sv-SE" dirty="0"/>
              <a:t> the meeting, in order to </a:t>
            </a:r>
            <a:r>
              <a:rPr lang="sv-SE" dirty="0" err="1"/>
              <a:t>align</a:t>
            </a:r>
            <a:r>
              <a:rPr lang="sv-SE" dirty="0"/>
              <a:t> the simulation </a:t>
            </a:r>
            <a:r>
              <a:rPr lang="sv-SE" dirty="0" err="1"/>
              <a:t>assumptions</a:t>
            </a:r>
            <a:r>
              <a:rPr lang="sv-SE" dirty="0"/>
              <a:t> for </a:t>
            </a:r>
            <a:r>
              <a:rPr lang="sv-SE" dirty="0" err="1"/>
              <a:t>next</a:t>
            </a:r>
            <a:r>
              <a:rPr lang="sv-SE" dirty="0"/>
              <a:t> meeting.</a:t>
            </a:r>
          </a:p>
          <a:p>
            <a:r>
              <a:rPr lang="sv-SE" dirty="0" err="1"/>
              <a:t>Requirements</a:t>
            </a:r>
            <a:r>
              <a:rPr lang="sv-SE" dirty="0"/>
              <a:t> and </a:t>
            </a:r>
            <a:r>
              <a:rPr lang="sv-SE" dirty="0" err="1"/>
              <a:t>results</a:t>
            </a:r>
            <a:r>
              <a:rPr lang="sv-SE" dirty="0"/>
              <a:t> </a:t>
            </a:r>
            <a:r>
              <a:rPr lang="sv-SE" dirty="0" err="1"/>
              <a:t>can</a:t>
            </a:r>
            <a:r>
              <a:rPr lang="sv-SE" dirty="0"/>
              <a:t> be </a:t>
            </a:r>
            <a:r>
              <a:rPr lang="sv-SE" dirty="0" err="1"/>
              <a:t>revisied</a:t>
            </a:r>
            <a:r>
              <a:rPr lang="sv-SE" dirty="0"/>
              <a:t> in </a:t>
            </a:r>
            <a:r>
              <a:rPr lang="sv-SE" dirty="0" err="1"/>
              <a:t>next</a:t>
            </a:r>
            <a:r>
              <a:rPr lang="sv-SE" dirty="0"/>
              <a:t> meeting </a:t>
            </a:r>
            <a:r>
              <a:rPr lang="sv-SE" dirty="0" err="1"/>
              <a:t>based</a:t>
            </a:r>
            <a:r>
              <a:rPr lang="sv-SE" dirty="0"/>
              <a:t> on simulation </a:t>
            </a:r>
            <a:r>
              <a:rPr lang="sv-SE" dirty="0" err="1"/>
              <a:t>results</a:t>
            </a:r>
            <a:r>
              <a:rPr lang="sv-SE" dirty="0"/>
              <a:t> </a:t>
            </a:r>
            <a:r>
              <a:rPr lang="sv-SE" dirty="0" err="1"/>
              <a:t>based</a:t>
            </a:r>
            <a:r>
              <a:rPr lang="sv-SE" dirty="0"/>
              <a:t> on </a:t>
            </a:r>
            <a:r>
              <a:rPr lang="sv-SE" dirty="0" err="1"/>
              <a:t>companies</a:t>
            </a:r>
            <a:r>
              <a:rPr lang="sv-SE"/>
              <a:t>.</a:t>
            </a:r>
            <a:endParaRPr lang="sv-SE" dirty="0"/>
          </a:p>
        </p:txBody>
      </p:sp>
    </p:spTree>
    <p:extLst>
      <p:ext uri="{BB962C8B-B14F-4D97-AF65-F5344CB8AC3E}">
        <p14:creationId xmlns:p14="http://schemas.microsoft.com/office/powerpoint/2010/main" val="23638108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1448</TotalTime>
  <Words>1954</Words>
  <Application>Microsoft Office PowerPoint</Application>
  <PresentationFormat>Widescreen</PresentationFormat>
  <Paragraphs>1129</Paragraphs>
  <Slides>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Batang</vt:lpstr>
      <vt:lpstr>DengXian</vt:lpstr>
      <vt:lpstr>SimSun</vt:lpstr>
      <vt:lpstr>Arial</vt:lpstr>
      <vt:lpstr>Calibri</vt:lpstr>
      <vt:lpstr>Calibri Light</vt:lpstr>
      <vt:lpstr>Times New Roman</vt:lpstr>
      <vt:lpstr>Office Theme</vt:lpstr>
      <vt:lpstr>Way forward on NR PDCCH demodulation requirements</vt:lpstr>
      <vt:lpstr>AL=16 with 4Rx on tc14 and tc15</vt:lpstr>
      <vt:lpstr>Bundle size for 4Rx on tc6 and tc7</vt:lpstr>
      <vt:lpstr>SNR requirements derivation</vt:lpstr>
      <vt:lpstr>Summary of simulation assumption – (1/2)</vt:lpstr>
      <vt:lpstr>Summary of simulation assumption – (2/2)</vt:lpstr>
      <vt:lpstr>Alignment results summary</vt:lpstr>
      <vt:lpstr>Impairment results summary</vt:lpstr>
      <vt:lpstr>Information on payload size for Format 1_1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eFeMTC UE demodulation and CSI requirements</dc:title>
  <dc:creator>Kazuyoshi Uesaka</dc:creator>
  <cp:lastModifiedBy>Maomao Chen</cp:lastModifiedBy>
  <cp:revision>88</cp:revision>
  <dcterms:created xsi:type="dcterms:W3CDTF">2018-08-21T17:57:55Z</dcterms:created>
  <dcterms:modified xsi:type="dcterms:W3CDTF">2018-11-16T02:41:41Z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C:\Users\Administrator\Desktop\NR UE Ad-hoc Oct\draft_R4-18XXXXX_WF_NR_PDCCH.PPTX</vt:lpwstr>
  </property>
</Properties>
</file>