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7"/>
  </p:notesMasterIdLst>
  <p:sldIdLst>
    <p:sldId id="256" r:id="rId5"/>
    <p:sldId id="406" r:id="rId6"/>
    <p:sldId id="425" r:id="rId7"/>
    <p:sldId id="426" r:id="rId8"/>
    <p:sldId id="415" r:id="rId9"/>
    <p:sldId id="428" r:id="rId10"/>
    <p:sldId id="430" r:id="rId11"/>
    <p:sldId id="431" r:id="rId12"/>
    <p:sldId id="433" r:id="rId13"/>
    <p:sldId id="434" r:id="rId14"/>
    <p:sldId id="435" r:id="rId15"/>
    <p:sldId id="436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00" autoAdjust="0"/>
    <p:restoredTop sz="93165" autoAdjust="0"/>
  </p:normalViewPr>
  <p:slideViewPr>
    <p:cSldViewPr>
      <p:cViewPr varScale="1">
        <p:scale>
          <a:sx n="62" d="100"/>
          <a:sy n="62" d="100"/>
        </p:scale>
        <p:origin x="169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99412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120368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407464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7837043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7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614637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8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485859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9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8474298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Offline</a:t>
            </a:r>
            <a:r>
              <a:rPr lang="en-US" altLang="zh-CN" baseline="0" dirty="0" smtClean="0"/>
              <a:t> for CSI-RS parameters configurations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10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8565438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11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10116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11/14/2018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11/14/2018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11/14/2018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11/14/2018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11/14/2018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11/14/2018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11/14/2018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11/14/2018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11/14/2018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11/14/2018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11/14/2018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11/14/2018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NR </a:t>
            </a:r>
            <a:r>
              <a:rPr lang="en-GB" sz="4000" dirty="0" smtClean="0"/>
              <a:t>UE </a:t>
            </a:r>
            <a:r>
              <a:rPr lang="en-GB" sz="4000" dirty="0"/>
              <a:t>PDSCH demodulation </a:t>
            </a:r>
            <a:r>
              <a:rPr lang="en-GB" sz="4000" dirty="0" smtClean="0"/>
              <a:t>requirements and General aspects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</a:t>
            </a:r>
            <a:r>
              <a:rPr lang="en-US" altLang="en-US" sz="2800" dirty="0">
                <a:solidFill>
                  <a:srgbClr val="898989"/>
                </a:solidFill>
              </a:rPr>
              <a:t>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9318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#89</a:t>
            </a:r>
            <a:endParaRPr lang="en-US" altLang="zh-CN" sz="1800" b="1" dirty="0"/>
          </a:p>
          <a:p>
            <a:pPr>
              <a:buNone/>
            </a:pPr>
            <a:r>
              <a:rPr lang="en-US" sz="1800" b="1" dirty="0"/>
              <a:t>Spokane, USA, 12 – 16 November 2018</a:t>
            </a:r>
            <a:r>
              <a:rPr lang="en-GB" sz="1800" b="1" dirty="0" smtClean="0"/>
              <a:t/>
            </a:r>
            <a:br>
              <a:rPr lang="en-GB" sz="1800" b="1" dirty="0" smtClean="0"/>
            </a:b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GB" altLang="zh-CN" sz="1800" b="1" dirty="0" smtClean="0"/>
              <a:t>7</a:t>
            </a:r>
            <a:r>
              <a:rPr lang="en-GB" sz="1800" b="1" dirty="0" smtClean="0"/>
              <a:t>.13.1.2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</a:t>
            </a:r>
            <a:r>
              <a:rPr lang="en-GB" sz="1800" b="1" dirty="0" smtClean="0"/>
              <a:t>1816388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1945"/>
            <a:ext cx="8229600" cy="792162"/>
          </a:xfrm>
        </p:spPr>
        <p:txBody>
          <a:bodyPr/>
          <a:lstStyle/>
          <a:p>
            <a:r>
              <a:rPr lang="en-US" dirty="0" smtClean="0"/>
              <a:t>PDSCH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Issue 4: CSI-RS for UE RX beam refinement </a:t>
            </a:r>
          </a:p>
          <a:p>
            <a:pPr lvl="1"/>
            <a:r>
              <a:rPr lang="en-US" dirty="0"/>
              <a:t>Configure CSI-RS for UE Rx Beam refinement purpose during test, whether UE using this or not for Rx Beam refinement pending on UE capability and implementation.</a:t>
            </a:r>
            <a:endParaRPr lang="en-GB" dirty="0"/>
          </a:p>
          <a:p>
            <a:pPr lvl="1"/>
            <a:r>
              <a:rPr lang="en-US" dirty="0" smtClean="0"/>
              <a:t>NZP </a:t>
            </a:r>
            <a:r>
              <a:rPr lang="en-US" dirty="0"/>
              <a:t>CSI-RS configuration for BM:</a:t>
            </a:r>
            <a:endParaRPr lang="en-GB" dirty="0"/>
          </a:p>
          <a:p>
            <a:pPr lvl="2"/>
            <a:r>
              <a:rPr lang="en-US" dirty="0" smtClean="0"/>
              <a:t>1 </a:t>
            </a:r>
            <a:r>
              <a:rPr lang="en-US" dirty="0" smtClean="0"/>
              <a:t>port</a:t>
            </a:r>
            <a:endParaRPr lang="en-GB" dirty="0"/>
          </a:p>
          <a:p>
            <a:pPr lvl="2"/>
            <a:r>
              <a:rPr lang="en-US" dirty="0" smtClean="0"/>
              <a:t>2 </a:t>
            </a:r>
            <a:r>
              <a:rPr lang="en-US" dirty="0"/>
              <a:t>resources</a:t>
            </a:r>
            <a:endParaRPr lang="en-GB" dirty="0"/>
          </a:p>
          <a:p>
            <a:pPr lvl="2"/>
            <a:r>
              <a:rPr lang="en-US" dirty="0"/>
              <a:t>Periodicity 20 </a:t>
            </a:r>
            <a:r>
              <a:rPr lang="en-US" dirty="0" err="1"/>
              <a:t>ms</a:t>
            </a:r>
            <a:endParaRPr lang="en-GB" dirty="0"/>
          </a:p>
          <a:p>
            <a:pPr lvl="2"/>
            <a:r>
              <a:rPr lang="en-US" dirty="0"/>
              <a:t>Offset 0</a:t>
            </a:r>
            <a:endParaRPr lang="en-GB" dirty="0"/>
          </a:p>
          <a:p>
            <a:pPr lvl="2"/>
            <a:r>
              <a:rPr lang="en-US" dirty="0"/>
              <a:t>Repetition ON</a:t>
            </a:r>
            <a:endParaRPr lang="en-GB" dirty="0"/>
          </a:p>
          <a:p>
            <a:pPr lvl="2"/>
            <a:r>
              <a:rPr lang="en-US" dirty="0"/>
              <a:t>Subcarrier index: 0</a:t>
            </a:r>
            <a:endParaRPr lang="en-GB" dirty="0"/>
          </a:p>
          <a:p>
            <a:pPr lvl="2"/>
            <a:r>
              <a:rPr lang="en-US" dirty="0"/>
              <a:t>OFDM symbol:</a:t>
            </a:r>
            <a:endParaRPr lang="en-GB" dirty="0"/>
          </a:p>
          <a:p>
            <a:pPr lvl="3"/>
            <a:r>
              <a:rPr lang="en-US" dirty="0"/>
              <a:t>Resource 1: 8, Resource 2: 9, </a:t>
            </a:r>
            <a:r>
              <a:rPr lang="en-US" dirty="0" smtClean="0"/>
              <a:t>(note: no collision with </a:t>
            </a:r>
            <a:r>
              <a:rPr lang="en-US" dirty="0"/>
              <a:t>SSB or CSIRS for CSI acquisition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Density [3]</a:t>
            </a:r>
            <a:endParaRPr lang="en-GB" dirty="0"/>
          </a:p>
          <a:p>
            <a:pPr lvl="2"/>
            <a:r>
              <a:rPr lang="en-US" dirty="0" smtClean="0"/>
              <a:t>No CDM </a:t>
            </a:r>
            <a:endParaRPr lang="en-GB" dirty="0"/>
          </a:p>
          <a:p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7681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1945"/>
            <a:ext cx="8229600" cy="792162"/>
          </a:xfrm>
        </p:spPr>
        <p:txBody>
          <a:bodyPr/>
          <a:lstStyle/>
          <a:p>
            <a:r>
              <a:rPr lang="en-US" dirty="0" smtClean="0"/>
              <a:t>PDSCH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Issue </a:t>
            </a:r>
            <a:r>
              <a:rPr lang="en-GB" sz="2000" dirty="0"/>
              <a:t>5: </a:t>
            </a:r>
            <a:r>
              <a:rPr lang="en-GB" sz="2000" dirty="0" smtClean="0"/>
              <a:t>SNR </a:t>
            </a:r>
            <a:r>
              <a:rPr lang="en-GB" sz="2000" dirty="0"/>
              <a:t>requirements derivation </a:t>
            </a:r>
            <a:endParaRPr lang="en-GB" sz="2000" dirty="0" smtClean="0"/>
          </a:p>
          <a:p>
            <a:pPr lvl="1"/>
            <a:r>
              <a:rPr lang="en-GB" sz="1800" u="sng" dirty="0"/>
              <a:t>Plan for deriving performance requirements (SNR points)</a:t>
            </a:r>
            <a:endParaRPr lang="en-GB" sz="1800" dirty="0"/>
          </a:p>
          <a:p>
            <a:pPr lvl="2"/>
            <a:r>
              <a:rPr lang="en-GB" sz="1400" dirty="0"/>
              <a:t>Define tentative SNR requirements for the agreed test cases as much as possible </a:t>
            </a:r>
          </a:p>
          <a:p>
            <a:pPr lvl="2"/>
            <a:r>
              <a:rPr lang="en-GB" sz="1400" dirty="0"/>
              <a:t>Updating TPs including  SNR requirements for test cases with []</a:t>
            </a:r>
          </a:p>
          <a:p>
            <a:pPr lvl="2"/>
            <a:r>
              <a:rPr lang="en-GB" sz="1400" dirty="0"/>
              <a:t>The agreed SNR values still can be updated if more results collected from companies in future meeting or technical issues identified</a:t>
            </a:r>
          </a:p>
          <a:p>
            <a:pPr lvl="2"/>
            <a:r>
              <a:rPr lang="en-GB" sz="1400" dirty="0" smtClean="0"/>
              <a:t>Keep  </a:t>
            </a:r>
            <a:r>
              <a:rPr lang="en-GB" sz="1400" dirty="0" smtClean="0"/>
              <a:t>requirements TBD for FR2 64QAM cases , decide  the SNR values with more results from companies in RAN4#90 , IM results submitted from companies should take PN impact into account.</a:t>
            </a:r>
          </a:p>
          <a:p>
            <a:pPr lvl="1"/>
            <a:r>
              <a:rPr lang="en-GB" sz="1800" dirty="0"/>
              <a:t>SNR = average of IM results among companies +extra margin</a:t>
            </a:r>
          </a:p>
          <a:p>
            <a:pPr lvl="1"/>
            <a:r>
              <a:rPr lang="en-GB" sz="1800" dirty="0"/>
              <a:t>For test cases which the span among companies’ results within [2dB], using the same extra margin values and the test cases with larger span further checking the details of simulation assumption and extra margin cases by cases </a:t>
            </a:r>
          </a:p>
          <a:p>
            <a:pPr lvl="1"/>
            <a:r>
              <a:rPr lang="en-GB" sz="1800" dirty="0"/>
              <a:t>D</a:t>
            </a:r>
            <a:r>
              <a:rPr lang="en-GB" sz="1800" dirty="0" smtClean="0"/>
              <a:t>efault margin </a:t>
            </a:r>
            <a:r>
              <a:rPr lang="en-GB" sz="1800" dirty="0"/>
              <a:t>values:</a:t>
            </a:r>
          </a:p>
          <a:p>
            <a:pPr lvl="2"/>
            <a:r>
              <a:rPr lang="en-GB" sz="1600" dirty="0" smtClean="0"/>
              <a:t>0.5dB </a:t>
            </a:r>
            <a:r>
              <a:rPr lang="en-GB" sz="1600" dirty="0"/>
              <a:t>for QPSK, 16QAM and 0.8 dB for 64QAM and 25QAM</a:t>
            </a:r>
          </a:p>
          <a:p>
            <a:pPr lvl="1"/>
            <a:endParaRPr lang="en-GB" sz="1800" u="sng" dirty="0"/>
          </a:p>
          <a:p>
            <a:pPr lvl="1"/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12944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1945"/>
            <a:ext cx="8229600" cy="792162"/>
          </a:xfrm>
        </p:spPr>
        <p:txBody>
          <a:bodyPr/>
          <a:lstStyle/>
          <a:p>
            <a:r>
              <a:rPr lang="en-US" dirty="0" smtClean="0"/>
              <a:t>PDSCH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Issue 6: New test cases for follow PMI for </a:t>
            </a:r>
            <a:r>
              <a:rPr lang="en-GB" dirty="0"/>
              <a:t>TDD configuration of DDDSU for FR2.</a:t>
            </a:r>
            <a:endParaRPr lang="en-GB" dirty="0" smtClean="0"/>
          </a:p>
          <a:p>
            <a:pPr lvl="1"/>
            <a:r>
              <a:rPr lang="en-GB" dirty="0" smtClean="0"/>
              <a:t>Introduce  </a:t>
            </a:r>
            <a:r>
              <a:rPr lang="en-GB" dirty="0" smtClean="0"/>
              <a:t>one additional PMI </a:t>
            </a:r>
            <a:r>
              <a:rPr lang="en-GB" dirty="0"/>
              <a:t>test </a:t>
            </a:r>
            <a:r>
              <a:rPr lang="en-GB" dirty="0" smtClean="0"/>
              <a:t>case based </a:t>
            </a:r>
            <a:r>
              <a:rPr lang="en-GB" dirty="0"/>
              <a:t>on DDDSU for </a:t>
            </a:r>
            <a:r>
              <a:rPr lang="en-GB" dirty="0" smtClean="0"/>
              <a:t>FR2 </a:t>
            </a:r>
            <a:r>
              <a:rPr lang="en-GB" dirty="0" smtClean="0"/>
              <a:t>120kHz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Do not introduce follow PMI PDSCH demodulation test cases</a:t>
            </a:r>
            <a:endParaRPr lang="en-GB" dirty="0">
              <a:solidFill>
                <a:srgbClr val="FF0000"/>
              </a:solidFill>
            </a:endParaRPr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5244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EN-DC performance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Issue 1: Handling </a:t>
            </a:r>
            <a:r>
              <a:rPr lang="en-US" sz="2000" dirty="0"/>
              <a:t>of </a:t>
            </a:r>
            <a:r>
              <a:rPr lang="en-US" sz="2000" dirty="0" smtClean="0"/>
              <a:t>simultaneous </a:t>
            </a:r>
            <a:r>
              <a:rPr lang="en-US" sz="2000" dirty="0" err="1" smtClean="0"/>
              <a:t>Tx</a:t>
            </a:r>
            <a:r>
              <a:rPr lang="en-US" sz="2000" dirty="0" smtClean="0"/>
              <a:t>/Rx for EN-DC </a:t>
            </a:r>
          </a:p>
          <a:p>
            <a:pPr lvl="1"/>
            <a:r>
              <a:rPr lang="en-US" dirty="0" smtClean="0"/>
              <a:t>EN-DC test </a:t>
            </a:r>
            <a:r>
              <a:rPr lang="en-US" dirty="0"/>
              <a:t>parameters</a:t>
            </a:r>
          </a:p>
          <a:p>
            <a:pPr lvl="3"/>
            <a:r>
              <a:rPr lang="en-US" sz="1800" dirty="0" smtClean="0"/>
              <a:t>Transmissions </a:t>
            </a:r>
            <a:r>
              <a:rPr lang="en-US" sz="1800" dirty="0" smtClean="0"/>
              <a:t>on the LTE and NR carriers are synchronous (i.e. aligned on subframe boundaries)</a:t>
            </a:r>
          </a:p>
          <a:p>
            <a:pPr lvl="3"/>
            <a:r>
              <a:rPr lang="en-US" sz="1800" dirty="0" smtClean="0"/>
              <a:t>TDD-TDD EN-DC LTE configuration</a:t>
            </a:r>
          </a:p>
          <a:p>
            <a:pPr lvl="4"/>
            <a:r>
              <a:rPr lang="en-US" sz="1800" dirty="0"/>
              <a:t>Use </a:t>
            </a:r>
            <a:r>
              <a:rPr lang="en-US" sz="1800" dirty="0" smtClean="0"/>
              <a:t>LTE </a:t>
            </a:r>
            <a:r>
              <a:rPr lang="en-GB" sz="1800" dirty="0" smtClean="0"/>
              <a:t>TDD </a:t>
            </a:r>
            <a:r>
              <a:rPr lang="en-GB" sz="1800" dirty="0"/>
              <a:t>DL-UL configuration </a:t>
            </a:r>
            <a:r>
              <a:rPr lang="en-GB" sz="1800" dirty="0" smtClean="0"/>
              <a:t>2</a:t>
            </a:r>
            <a:endParaRPr lang="en-GB" sz="1800" dirty="0"/>
          </a:p>
          <a:p>
            <a:pPr lvl="4"/>
            <a:r>
              <a:rPr lang="en-GB" sz="1800" dirty="0"/>
              <a:t>LTE </a:t>
            </a:r>
            <a:r>
              <a:rPr lang="en-GB" sz="1800" dirty="0" smtClean="0"/>
              <a:t>frame </a:t>
            </a:r>
            <a:r>
              <a:rPr lang="en-GB" sz="1800" dirty="0"/>
              <a:t>is shifted by 2 SF’s to the right with respect to the start of NR frame 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3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595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EN-DC performance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u="sng" dirty="0"/>
              <a:t>Issue 2: Handing of FR1 </a:t>
            </a:r>
            <a:r>
              <a:rPr lang="en-US" sz="2000" u="sng" dirty="0" smtClean="0"/>
              <a:t>EN-DC test </a:t>
            </a:r>
            <a:r>
              <a:rPr lang="en-US" sz="2000" u="sng" dirty="0"/>
              <a:t>cases of NR TDD DL-UL configurations not aligned with LTE </a:t>
            </a:r>
            <a:endParaRPr lang="en-GB" sz="2000" dirty="0"/>
          </a:p>
          <a:p>
            <a:pPr lvl="1"/>
            <a:r>
              <a:rPr lang="en-US" altLang="zh-CN" dirty="0" smtClean="0"/>
              <a:t>FR1 </a:t>
            </a:r>
            <a:r>
              <a:rPr lang="en-US" altLang="zh-CN" dirty="0"/>
              <a:t>EN-DC test cases </a:t>
            </a:r>
            <a:r>
              <a:rPr lang="en-US" altLang="zh-CN" dirty="0" smtClean="0"/>
              <a:t>with  </a:t>
            </a:r>
            <a:r>
              <a:rPr lang="en-US" altLang="zh-CN" dirty="0"/>
              <a:t>NR TDD DL-UL configurations not aligned with LTE </a:t>
            </a:r>
            <a:r>
              <a:rPr lang="en-GB" altLang="zh-CN" dirty="0" smtClean="0"/>
              <a:t> </a:t>
            </a:r>
            <a:r>
              <a:rPr lang="en-US" dirty="0" smtClean="0"/>
              <a:t>can </a:t>
            </a:r>
            <a:r>
              <a:rPr lang="en-US" dirty="0"/>
              <a:t>be tested on the </a:t>
            </a:r>
            <a:r>
              <a:rPr lang="en-US" dirty="0" smtClean="0"/>
              <a:t>corresponding EN-DC </a:t>
            </a:r>
            <a:r>
              <a:rPr lang="en-US" dirty="0"/>
              <a:t>BCs where UE supports simultaneous </a:t>
            </a:r>
            <a:r>
              <a:rPr lang="en-US" dirty="0" err="1"/>
              <a:t>Tx</a:t>
            </a:r>
            <a:r>
              <a:rPr lang="en-US" dirty="0"/>
              <a:t>/Rx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119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EN-DC performance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u="sng" dirty="0"/>
              <a:t>Issue 3-1 : EN-DC including FR2 carrier requirements  (both SDR and normal test cases)</a:t>
            </a:r>
            <a:endParaRPr lang="en-GB" sz="2000" dirty="0"/>
          </a:p>
          <a:p>
            <a:pPr lvl="1"/>
            <a:r>
              <a:rPr lang="en-US" dirty="0" smtClean="0"/>
              <a:t>Normal demodulation requirements: </a:t>
            </a:r>
            <a:r>
              <a:rPr lang="en-US" dirty="0"/>
              <a:t>no requirements for FR1 NR/LTE carriers for Rel-15 EN-DC test cases including FR2 carrier.</a:t>
            </a:r>
            <a:endParaRPr lang="en-GB" dirty="0"/>
          </a:p>
          <a:p>
            <a:pPr lvl="1"/>
            <a:r>
              <a:rPr lang="en-US" dirty="0" smtClean="0"/>
              <a:t>SDR requirements: </a:t>
            </a:r>
            <a:r>
              <a:rPr lang="en-US" dirty="0" smtClean="0"/>
              <a:t>Define </a:t>
            </a:r>
            <a:r>
              <a:rPr lang="en-US" dirty="0" smtClean="0"/>
              <a:t>requirements </a:t>
            </a:r>
            <a:r>
              <a:rPr lang="en-US" dirty="0"/>
              <a:t>for FR1 NR/LTE carriers of Rel-15 EN-DC SDR test cases which including FR2 carrier. </a:t>
            </a:r>
            <a:r>
              <a:rPr lang="en-US" dirty="0" smtClean="0"/>
              <a:t>Only FR2 </a:t>
            </a:r>
            <a:r>
              <a:rPr lang="en-US" dirty="0"/>
              <a:t>performance is </a:t>
            </a:r>
            <a:r>
              <a:rPr lang="en-US" dirty="0" smtClean="0"/>
              <a:t>tested</a:t>
            </a:r>
            <a:r>
              <a:rPr lang="en-US" dirty="0"/>
              <a:t> </a:t>
            </a:r>
            <a:r>
              <a:rPr lang="en-US" dirty="0" smtClean="0"/>
              <a:t>in Rel-15. </a:t>
            </a:r>
            <a:endParaRPr lang="en-US" dirty="0"/>
          </a:p>
          <a:p>
            <a:pPr lvl="2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777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Requirements Applicability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u="sng" dirty="0"/>
              <a:t>Issue 1-1 : </a:t>
            </a:r>
            <a:r>
              <a:rPr lang="en-GB" u="sng" dirty="0" smtClean="0"/>
              <a:t>Applicability rules </a:t>
            </a:r>
            <a:r>
              <a:rPr lang="en-GB" u="sng" dirty="0"/>
              <a:t>for SA and NSA of normal test cases</a:t>
            </a:r>
            <a:endParaRPr lang="en-GB" dirty="0"/>
          </a:p>
          <a:p>
            <a:pPr lvl="1"/>
            <a:r>
              <a:rPr lang="en-US" dirty="0" smtClean="0"/>
              <a:t>For </a:t>
            </a:r>
            <a:r>
              <a:rPr lang="en-US" dirty="0"/>
              <a:t>UE’s that support both NSA and SA: Normal UE demodulation requirements are verified using SA requirements </a:t>
            </a:r>
            <a:r>
              <a:rPr lang="en-US" dirty="0" smtClean="0"/>
              <a:t>only</a:t>
            </a:r>
          </a:p>
          <a:p>
            <a:endParaRPr lang="en-US" dirty="0" smtClean="0"/>
          </a:p>
          <a:p>
            <a:r>
              <a:rPr lang="en-GB" u="sng" dirty="0" smtClean="0"/>
              <a:t>Issue </a:t>
            </a:r>
            <a:r>
              <a:rPr lang="en-GB" u="sng" dirty="0"/>
              <a:t>1-2 </a:t>
            </a:r>
            <a:r>
              <a:rPr lang="en-GB" u="sng" dirty="0" smtClean="0"/>
              <a:t>:</a:t>
            </a:r>
            <a:r>
              <a:rPr lang="en-GB" u="sng" dirty="0"/>
              <a:t> Applicability </a:t>
            </a:r>
            <a:r>
              <a:rPr lang="en-GB" u="sng" dirty="0" smtClean="0"/>
              <a:t>rules </a:t>
            </a:r>
            <a:r>
              <a:rPr lang="en-GB" u="sng" dirty="0"/>
              <a:t>for SA and NSA of SDR Test cases</a:t>
            </a:r>
            <a:endParaRPr lang="en-GB" dirty="0"/>
          </a:p>
          <a:p>
            <a:pPr lvl="1"/>
            <a:r>
              <a:rPr lang="en-GB" dirty="0" smtClean="0"/>
              <a:t>For </a:t>
            </a:r>
            <a:r>
              <a:rPr lang="en-GB" dirty="0"/>
              <a:t>UE’s that supports both NSA and SA: SDR requirements tested for both SA and NSA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573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Requirements Applicability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u="sng" dirty="0"/>
              <a:t>Issue 2: </a:t>
            </a:r>
            <a:r>
              <a:rPr lang="en-GB" u="sng" dirty="0" smtClean="0"/>
              <a:t>applicability </a:t>
            </a:r>
            <a:r>
              <a:rPr lang="en-GB" u="sng" dirty="0"/>
              <a:t>rules for 2Rx and 4Rx</a:t>
            </a:r>
            <a:endParaRPr lang="en-GB" dirty="0"/>
          </a:p>
          <a:p>
            <a:pPr lvl="1"/>
            <a:r>
              <a:rPr lang="en-US" dirty="0" smtClean="0"/>
              <a:t>For </a:t>
            </a:r>
            <a:r>
              <a:rPr lang="en-US" dirty="0"/>
              <a:t>UE’s that support </a:t>
            </a:r>
            <a:r>
              <a:rPr lang="en-GB" dirty="0"/>
              <a:t>4RX on at least one band, the normal UE performance requirements are verified using 4RX tests and 2RX tests can be skipped.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454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PDSCH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Issue 1: Additional soft buffer test for PDSCH mapping type </a:t>
            </a:r>
            <a:r>
              <a:rPr lang="en-GB" dirty="0" smtClean="0"/>
              <a:t>A</a:t>
            </a:r>
          </a:p>
          <a:p>
            <a:pPr lvl="1"/>
            <a:r>
              <a:rPr lang="en-US" dirty="0" smtClean="0"/>
              <a:t>Previous agreement</a:t>
            </a:r>
          </a:p>
          <a:p>
            <a:pPr lvl="2"/>
            <a:r>
              <a:rPr lang="en-US" sz="1600" i="1" dirty="0"/>
              <a:t>Requirement with 70% test point and 8 HARQ process for FDD and 16 HARQ process for TDD: (FFS whether needed or not)</a:t>
            </a:r>
            <a:endParaRPr lang="en-GB" sz="1600" dirty="0"/>
          </a:p>
          <a:p>
            <a:pPr lvl="3"/>
            <a:r>
              <a:rPr lang="en-US" sz="1400" i="1" dirty="0"/>
              <a:t>Option 1: No tests</a:t>
            </a:r>
            <a:endParaRPr lang="en-GB" sz="1400" dirty="0"/>
          </a:p>
          <a:p>
            <a:pPr lvl="3"/>
            <a:r>
              <a:rPr lang="en-US" sz="1400" i="1" dirty="0"/>
              <a:t>Option 2 (simulation purpose)</a:t>
            </a:r>
            <a:endParaRPr lang="en-GB" sz="1400" dirty="0"/>
          </a:p>
          <a:p>
            <a:pPr lvl="4"/>
            <a:r>
              <a:rPr lang="en-US" sz="1400" i="1" dirty="0"/>
              <a:t>MCS #19 and rank 2 for FR1, FDD and TDD (7D1S2U) for both 2Rx and 4Rx</a:t>
            </a:r>
            <a:endParaRPr lang="en-GB" sz="1400" dirty="0"/>
          </a:p>
          <a:p>
            <a:pPr lvl="4"/>
            <a:r>
              <a:rPr lang="en-US" sz="1400" i="1" dirty="0"/>
              <a:t>MCS #13 and rank 2 (2Rx) for TDD (DDDSU) FR2</a:t>
            </a:r>
            <a:endParaRPr lang="en-GB" sz="1400" dirty="0"/>
          </a:p>
          <a:p>
            <a:pPr lvl="3"/>
            <a:r>
              <a:rPr lang="en-US" sz="1400" i="1" dirty="0"/>
              <a:t>Other options not excluded</a:t>
            </a:r>
            <a:endParaRPr lang="en-GB" sz="1400" dirty="0"/>
          </a:p>
          <a:p>
            <a:pPr lvl="3"/>
            <a:r>
              <a:rPr lang="en-US" sz="1400" i="1" dirty="0"/>
              <a:t>Interested companies are encourage to bring more analysis with simulation results to further decide the necessity of introducing such test cases in next RAN4 meeting.</a:t>
            </a:r>
            <a:endParaRPr lang="en-GB" sz="1400" dirty="0"/>
          </a:p>
          <a:p>
            <a:pPr lvl="1"/>
            <a:r>
              <a:rPr lang="en-US" dirty="0"/>
              <a:t>Proposal: </a:t>
            </a:r>
          </a:p>
          <a:p>
            <a:pPr lvl="2"/>
            <a:r>
              <a:rPr lang="en-US" altLang="zh-CN" sz="2000" dirty="0"/>
              <a:t>Option </a:t>
            </a:r>
            <a:r>
              <a:rPr lang="en-US" altLang="zh-CN" sz="2000" dirty="0"/>
              <a:t>1: No Test (Intel, QC)</a:t>
            </a:r>
            <a:endParaRPr lang="zh-CN" altLang="zh-CN" sz="2000" dirty="0"/>
          </a:p>
          <a:p>
            <a:pPr lvl="2"/>
            <a:r>
              <a:rPr lang="en-US" altLang="zh-CN" sz="2000" dirty="0"/>
              <a:t>Option 2: Have test cases for normal test cases meanwhile for SDR test using 8 HARQ for TDD and 4 for FDD (NTT </a:t>
            </a:r>
            <a:r>
              <a:rPr lang="en-US" altLang="zh-CN" sz="2000" dirty="0"/>
              <a:t>DoCoMo, Huawei)</a:t>
            </a:r>
            <a:endParaRPr lang="zh-CN" altLang="zh-CN" sz="2000" dirty="0"/>
          </a:p>
          <a:p>
            <a:pPr lvl="2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1426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PDSCH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Issue 2: LTE-NR co-existence test case (duration length</a:t>
            </a:r>
            <a:r>
              <a:rPr lang="en-GB" dirty="0" smtClean="0"/>
              <a:t>)</a:t>
            </a:r>
          </a:p>
          <a:p>
            <a:pPr lvl="1"/>
            <a:r>
              <a:rPr lang="en-US" dirty="0"/>
              <a:t>Previous agreements:</a:t>
            </a:r>
            <a:endParaRPr lang="en-GB" dirty="0"/>
          </a:p>
          <a:p>
            <a:pPr lvl="2"/>
            <a:r>
              <a:rPr lang="en-US" sz="1400" i="1" dirty="0"/>
              <a:t>PDSCH Type A</a:t>
            </a:r>
            <a:endParaRPr lang="en-GB" sz="1400" dirty="0"/>
          </a:p>
          <a:p>
            <a:pPr lvl="2"/>
            <a:r>
              <a:rPr lang="en-US" sz="1400" i="1" dirty="0"/>
              <a:t>Start symbol (S): 3</a:t>
            </a:r>
            <a:endParaRPr lang="en-GB" sz="1400" dirty="0"/>
          </a:p>
          <a:p>
            <a:pPr lvl="2"/>
            <a:r>
              <a:rPr lang="en-US" sz="1400" i="1" dirty="0"/>
              <a:t>Duration (L): [9 or 11]</a:t>
            </a:r>
            <a:endParaRPr lang="en-GB" sz="1400" dirty="0"/>
          </a:p>
          <a:p>
            <a:pPr lvl="3"/>
            <a:r>
              <a:rPr lang="en-US" sz="1050" i="1" dirty="0"/>
              <a:t>Note: Use 11 if RAN1 agreement on changes of additional DMRS position for Type A is confirmed</a:t>
            </a:r>
            <a:endParaRPr lang="en-GB" sz="1050" dirty="0"/>
          </a:p>
          <a:p>
            <a:pPr lvl="2"/>
            <a:r>
              <a:rPr lang="en-US" sz="1400" i="1" dirty="0"/>
              <a:t>Number of additional DMRS: 1</a:t>
            </a:r>
            <a:endParaRPr lang="en-GB" sz="1400" dirty="0"/>
          </a:p>
          <a:p>
            <a:pPr lvl="2"/>
            <a:r>
              <a:rPr lang="en-US" sz="1400" i="1" dirty="0"/>
              <a:t>Duplex mode: FDD only</a:t>
            </a:r>
            <a:endParaRPr lang="en-GB" sz="1400" dirty="0"/>
          </a:p>
          <a:p>
            <a:pPr lvl="2"/>
            <a:r>
              <a:rPr lang="en-US" sz="1400" i="1" dirty="0"/>
              <a:t>FRC: MCS4 Rank 1 for 2Rx and 4 Rx</a:t>
            </a:r>
            <a:endParaRPr lang="en-GB" sz="1400" dirty="0"/>
          </a:p>
          <a:p>
            <a:pPr lvl="2"/>
            <a:r>
              <a:rPr lang="en-US" sz="1400" i="1" dirty="0"/>
              <a:t>Overhead for TBS determination: 18</a:t>
            </a:r>
            <a:endParaRPr lang="en-GB" sz="1400" dirty="0"/>
          </a:p>
          <a:p>
            <a:pPr lvl="1"/>
            <a:r>
              <a:rPr lang="en-US" dirty="0" smtClean="0"/>
              <a:t>Proposals</a:t>
            </a:r>
            <a:endParaRPr lang="en-GB" dirty="0"/>
          </a:p>
          <a:p>
            <a:pPr lvl="2"/>
            <a:r>
              <a:rPr lang="en-GB" dirty="0"/>
              <a:t>Option 1: Introduce </a:t>
            </a:r>
            <a:r>
              <a:rPr lang="en-GB" dirty="0"/>
              <a:t>both test cases for duration 9 and 11</a:t>
            </a:r>
            <a:r>
              <a:rPr lang="en-GB" dirty="0"/>
              <a:t>. (E///, Intel, QC, AT&amp;T)</a:t>
            </a:r>
            <a:endParaRPr lang="en-GB" dirty="0"/>
          </a:p>
          <a:p>
            <a:pPr lvl="2"/>
            <a:r>
              <a:rPr lang="en-GB" dirty="0"/>
              <a:t>Option </a:t>
            </a:r>
            <a:r>
              <a:rPr lang="en-GB" dirty="0"/>
              <a:t>2: </a:t>
            </a:r>
            <a:r>
              <a:rPr lang="en-GB" dirty="0"/>
              <a:t>Introduce test cases for time duration </a:t>
            </a:r>
            <a:r>
              <a:rPr lang="en-GB" dirty="0"/>
              <a:t>9. Further discuss additional requirements for symbol </a:t>
            </a:r>
            <a:r>
              <a:rPr lang="en-GB" dirty="0"/>
              <a:t>duration </a:t>
            </a:r>
            <a:r>
              <a:rPr lang="en-GB" dirty="0"/>
              <a:t>11 </a:t>
            </a:r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0176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PDSCH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Issue </a:t>
            </a:r>
            <a:r>
              <a:rPr lang="en-GB" dirty="0"/>
              <a:t>3: Dynamic TDD DL-UL configuration </a:t>
            </a:r>
            <a:r>
              <a:rPr lang="en-GB" dirty="0" smtClean="0"/>
              <a:t>test</a:t>
            </a:r>
          </a:p>
          <a:p>
            <a:pPr lvl="1"/>
            <a:r>
              <a:rPr lang="en-US" sz="1800" dirty="0"/>
              <a:t>Option 1: Use dynamic UL/DL determination for some existing PDSCH demodulation test case(s).</a:t>
            </a:r>
            <a:endParaRPr lang="en-GB" sz="1800" dirty="0"/>
          </a:p>
          <a:p>
            <a:pPr lvl="1"/>
            <a:r>
              <a:rPr lang="en-US" sz="1800" dirty="0"/>
              <a:t>Option 2: Do not define </a:t>
            </a:r>
            <a:r>
              <a:rPr lang="en-US" sz="1800" dirty="0"/>
              <a:t>test</a:t>
            </a:r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3237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17c5c574-4f42-45b3-8a7f-77d8e859d074"/>
    <ds:schemaRef ds:uri="66EEDB98-F073-460B-B9B0-9643F9FE785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16921</TotalTime>
  <Words>931</Words>
  <Application>Microsoft Office PowerPoint</Application>
  <PresentationFormat>On-screen Show (4:3)</PresentationFormat>
  <Paragraphs>109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Office Theme</vt:lpstr>
      <vt:lpstr>Way forward on NR UE PDSCH demodulation requirements and General aspects</vt:lpstr>
      <vt:lpstr>EN-DC performance requirements</vt:lpstr>
      <vt:lpstr>EN-DC performance requirements</vt:lpstr>
      <vt:lpstr>EN-DC performance requirements</vt:lpstr>
      <vt:lpstr>Requirements Applicability </vt:lpstr>
      <vt:lpstr>Requirements Applicability </vt:lpstr>
      <vt:lpstr>PDSCH</vt:lpstr>
      <vt:lpstr>PDSCH</vt:lpstr>
      <vt:lpstr>PDSCH</vt:lpstr>
      <vt:lpstr>PDSCH</vt:lpstr>
      <vt:lpstr>PDSCH</vt:lpstr>
      <vt:lpstr>PDSCH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user</cp:lastModifiedBy>
  <cp:revision>1187</cp:revision>
  <dcterms:created xsi:type="dcterms:W3CDTF">2013-05-13T16:02:00Z</dcterms:created>
  <dcterms:modified xsi:type="dcterms:W3CDTF">2018-11-15T02:38:35Z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3452e4ab-98b8-4531-9730-fb24cb457745</vt:lpwstr>
  </property>
  <property fmtid="{D5CDD505-2E9C-101B-9397-08002B2CF9AE}" pid="7" name="CTP_TimeStamp">
    <vt:lpwstr>2018-11-15 02:38:35Z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</Properties>
</file>