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1" r:id="rId4"/>
    <p:sldId id="273" r:id="rId5"/>
    <p:sldId id="272" r:id="rId6"/>
    <p:sldId id="27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176" autoAdjust="0"/>
  </p:normalViewPr>
  <p:slideViewPr>
    <p:cSldViewPr>
      <p:cViewPr varScale="1">
        <p:scale>
          <a:sx n="63" d="100"/>
          <a:sy n="63" d="100"/>
        </p:scale>
        <p:origin x="159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88632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#89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de-D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Spokane, Washington, USA, 12 – 16 November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80777" y="4149080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NR PUCCH demodulation performance in Rel-15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236296" y="62068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R4-1816348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R4-1808025  Way forward on PUCCH demodulation requirements, RAN4#87</a:t>
            </a:r>
            <a:br>
              <a:rPr lang="en-US" dirty="0"/>
            </a:br>
            <a:endParaRPr lang="en-US" dirty="0"/>
          </a:p>
          <a:p>
            <a:r>
              <a:rPr lang="en-US" dirty="0"/>
              <a:t>R4-1809556  Way forward for NR PUCCH demodulation performance requirements, RAN4#1807</a:t>
            </a:r>
          </a:p>
          <a:p>
            <a:endParaRPr lang="en-US" dirty="0"/>
          </a:p>
          <a:p>
            <a:r>
              <a:rPr lang="en-US" dirty="0"/>
              <a:t>R4-1811727 Way forward for NR PUCCH demodulation performance requirements, RAN4#88</a:t>
            </a:r>
          </a:p>
          <a:p>
            <a:endParaRPr lang="en-US" dirty="0"/>
          </a:p>
          <a:p>
            <a:r>
              <a:rPr lang="en-US" dirty="0"/>
              <a:t>R4-1813943 Way forward on NR PUCCH demodulation requirements, RAN4#88Bis 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Hopping</a:t>
            </a:r>
          </a:p>
          <a:p>
            <a:pPr lvl="1"/>
            <a:r>
              <a:rPr lang="en-US" dirty="0"/>
              <a:t>Intra-slot frequency hopping: enable</a:t>
            </a:r>
          </a:p>
          <a:p>
            <a:pPr lvl="2"/>
            <a:r>
              <a:rPr lang="en-GB" i="1" dirty="0" err="1"/>
              <a:t>startingPRB</a:t>
            </a:r>
            <a:r>
              <a:rPr lang="en-GB" dirty="0"/>
              <a:t> = 0</a:t>
            </a:r>
          </a:p>
          <a:p>
            <a:pPr lvl="2"/>
            <a:r>
              <a:rPr lang="en-GB" i="1" dirty="0" err="1"/>
              <a:t>secondHopPRB</a:t>
            </a:r>
            <a:r>
              <a:rPr lang="en-GB" dirty="0"/>
              <a:t> = the largest PRB index – </a:t>
            </a:r>
            <a:r>
              <a:rPr lang="en-GB" i="1" dirty="0" err="1"/>
              <a:t>nrofPRBs</a:t>
            </a:r>
            <a:r>
              <a:rPr lang="en-GB" i="1" dirty="0"/>
              <a:t> </a:t>
            </a:r>
          </a:p>
          <a:p>
            <a:pPr lvl="1" hangingPunct="0"/>
            <a:r>
              <a:rPr lang="en-US" altLang="zh-CN" i="1" dirty="0" err="1"/>
              <a:t>hoppingId</a:t>
            </a:r>
            <a:r>
              <a:rPr lang="en-US" altLang="zh-CN" i="1" dirty="0"/>
              <a:t> </a:t>
            </a:r>
            <a:r>
              <a:rPr lang="en-US" dirty="0"/>
              <a:t>= 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Time mask impact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GB" altLang="zh-CN" dirty="0" smtClean="0"/>
              <a:t>Further investigation </a:t>
            </a:r>
            <a:r>
              <a:rPr lang="en-GB" altLang="zh-CN" dirty="0"/>
              <a:t>is needed to check the performance impact due to UE transient period  when frequency hopping enabled for 60kHz SCS for FR1 and 120kHz SCS for FR2.</a:t>
            </a:r>
            <a:endParaRPr lang="zh-CN" altLang="zh-CN" dirty="0"/>
          </a:p>
          <a:p>
            <a:r>
              <a:rPr lang="en-GB" altLang="zh-CN" dirty="0"/>
              <a:t>FFS: whether frequency hopping enabled is needed or not for PUCCH </a:t>
            </a:r>
            <a:r>
              <a:rPr lang="en-GB" altLang="zh-CN" dirty="0" smtClean="0"/>
              <a:t>performance with 120kHz SCS considering the time mask impact to the PUCCH performances.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2938242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997152"/>
          </a:xfrm>
        </p:spPr>
        <p:txBody>
          <a:bodyPr>
            <a:normAutofit/>
          </a:bodyPr>
          <a:lstStyle/>
          <a:p>
            <a:pPr algn="just"/>
            <a:r>
              <a:rPr lang="en-GB" dirty="0"/>
              <a:t>Test metric</a:t>
            </a:r>
          </a:p>
          <a:p>
            <a:pPr lvl="1" algn="just"/>
            <a:r>
              <a:rPr lang="en-GB" dirty="0"/>
              <a:t>If number of bits &lt;= 11</a:t>
            </a:r>
            <a:endParaRPr lang="en-US" altLang="zh-CN" dirty="0"/>
          </a:p>
          <a:p>
            <a:pPr lvl="2" algn="just"/>
            <a:r>
              <a:rPr lang="en-US" altLang="zh-CN" dirty="0"/>
              <a:t>DTX to Ack probability &lt;1% and Missed Ack probability &lt; 1%</a:t>
            </a:r>
          </a:p>
          <a:p>
            <a:pPr lvl="1" algn="just"/>
            <a:r>
              <a:rPr lang="en-GB" dirty="0"/>
              <a:t>If number of bits &gt; 11: </a:t>
            </a:r>
            <a:r>
              <a:rPr lang="en-US" altLang="zh-CN" dirty="0"/>
              <a:t>BLER &lt; 1%</a:t>
            </a:r>
          </a:p>
        </p:txBody>
      </p:sp>
    </p:spTree>
    <p:extLst>
      <p:ext uri="{BB962C8B-B14F-4D97-AF65-F5344CB8AC3E}">
        <p14:creationId xmlns:p14="http://schemas.microsoft.com/office/powerpoint/2010/main" val="251594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288032"/>
          </a:xfrm>
        </p:spPr>
        <p:txBody>
          <a:bodyPr>
            <a:noAutofit/>
          </a:bodyPr>
          <a:lstStyle/>
          <a:p>
            <a:r>
              <a:rPr lang="en-US" sz="2400" dirty="0"/>
              <a:t>Initial Simulation Assumptions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4731427"/>
              </p:ext>
            </p:extLst>
          </p:nvPr>
        </p:nvGraphicFramePr>
        <p:xfrm>
          <a:off x="179512" y="188641"/>
          <a:ext cx="8867610" cy="6648078"/>
        </p:xfrm>
        <a:graphic>
          <a:graphicData uri="http://schemas.openxmlformats.org/drawingml/2006/table">
            <a:tbl>
              <a:tblPr/>
              <a:tblGrid>
                <a:gridCol w="5760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413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6319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758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79398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Parameters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1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2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3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4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082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 err="1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BandWidth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/SCS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FR1: 10MHz/15kHz; 40MHz/30kHz;</a:t>
                      </a:r>
                      <a:r>
                        <a:rPr lang="en-US" sz="1100" baseline="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FR2: 100MHz/60kHz; 100MHz/120kHz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082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Antenna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1T2R, 1T4R and 1T8R for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FR1; 1T2R for FR2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082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Propagation condition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FR1: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TDLC300-100;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FR2: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TDLA30-300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082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Carrier frequency (GHz)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FR1: 4GHz;</a:t>
                      </a:r>
                      <a:r>
                        <a:rPr lang="en-US" sz="1100" baseline="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FR2: 30GHz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2708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(#Bits, #Symbols, #PRBs)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(1, 1, 1)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(1, 2, 1)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(2, 14,1)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(4, 1, 4)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(22, 2, 9)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(16, 14, 1)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(16,</a:t>
                      </a:r>
                      <a:r>
                        <a:rPr lang="en-US" sz="1100" baseline="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4, 3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(22, 14, 1)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804109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DMRS pattern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FR1: </a:t>
                      </a:r>
                    </a:p>
                    <a:p>
                      <a:pPr marL="174625" marR="0" indent="-174625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l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Without additional DMRS for all cases </a:t>
                      </a:r>
                    </a:p>
                    <a:p>
                      <a:pPr marL="174625" marR="0" indent="-174625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l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With additional DMRS for cases with the number of OFDM symbols more than 9</a:t>
                      </a:r>
                    </a:p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FR2: Without additional DMRS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3163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Modulaiton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QPSK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QPSK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QPSK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63163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initialCyclicShift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44739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StartingSymbolIndex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13 for 1 symbol;</a:t>
                      </a:r>
                      <a:r>
                        <a:rPr lang="en-US" altLang="zh-CN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12 for 2 symbols;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13 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for 1 symbol;</a:t>
                      </a:r>
                      <a:r>
                        <a:rPr lang="en-US" altLang="zh-CN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12 for 2 </a:t>
                      </a:r>
                      <a:r>
                        <a:rPr lang="en-US" altLang="zh-CN" sz="1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symbols;</a:t>
                      </a:r>
                      <a:endParaRPr lang="en-US" altLang="zh-CN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82465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Index of </a:t>
                      </a:r>
                      <a:r>
                        <a:rPr lang="en-GB" altLang="zh-CN" sz="1100" dirty="0">
                          <a:solidFill>
                            <a:schemeClr val="tx1"/>
                          </a:solidFill>
                        </a:rPr>
                        <a:t>orthogonal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sequence (time-domain-OCC)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63163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occ-Length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n2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63163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occ-Index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n0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21643"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Test metric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DTX to </a:t>
                      </a:r>
                      <a:r>
                        <a:rPr lang="en-US" sz="1100" dirty="0" err="1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Ack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probability &lt;1%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r>
                        <a:rPr lang="en-US" alt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for bits &lt;=11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216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Missed </a:t>
                      </a:r>
                      <a:r>
                        <a:rPr lang="en-GB" sz="1100" dirty="0" err="1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Ack</a:t>
                      </a:r>
                      <a:r>
                        <a:rPr lang="en-GB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probability &lt; 1%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r>
                        <a:rPr lang="en-US" alt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endParaRPr lang="en-US" sz="1100" strike="sngStrike" baseline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3216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NACK2ACK &lt; 0.1%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alt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altLang="zh-CN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793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BLER &lt; 1%</a:t>
                      </a: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r>
                        <a:rPr lang="en-US" alt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for bits &gt;11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35738</TotalTime>
  <Words>397</Words>
  <Application>Microsoft Office PowerPoint</Application>
  <PresentationFormat>全屏显示(4:3)</PresentationFormat>
  <Paragraphs>98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Unicode MS</vt:lpstr>
      <vt:lpstr>SimSun</vt:lpstr>
      <vt:lpstr>SimSun</vt:lpstr>
      <vt:lpstr>Arial</vt:lpstr>
      <vt:lpstr>Calibri</vt:lpstr>
      <vt:lpstr>Wingdings</vt:lpstr>
      <vt:lpstr>Office 主题</vt:lpstr>
      <vt:lpstr>3GPP TSG-RAN WG4 Meeting #89   Spokane, Washington, USA, 12 – 16 November 2018</vt:lpstr>
      <vt:lpstr>Background</vt:lpstr>
      <vt:lpstr>Background</vt:lpstr>
      <vt:lpstr>Time mask impact</vt:lpstr>
      <vt:lpstr>Simulation assumption for format 2</vt:lpstr>
      <vt:lpstr>Initial Simulation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481</cp:revision>
  <dcterms:created xsi:type="dcterms:W3CDTF">2016-01-12T08:39:50Z</dcterms:created>
  <dcterms:modified xsi:type="dcterms:W3CDTF">2018-11-15T15:43:31Z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(3)dgc51QsNhMoCLlZv+YNICTEeo8eGWdzCRJU6LIVpdLbp4OAOmzGRbeKK93bGG/4MIqBHrr5b
wFMIec4NUxvDjq+CsLuQUPhYx0vuZz2D15RxbWMxX6LTBPL30Fo7dwSg9ITE7JRjv+LUx0Mp
MNGaXcYbccD9kE84UDOVyIDL+oiyhyOr88WPmbG0OTCAOrZcpXN+DJLAX7IKoDYY8sxHCq2m
1LXrFxacn7i1+V4T4Z</vt:lpwstr>
  </property>
  <property fmtid="{D5CDD505-2E9C-101B-9397-08002B2CF9AE}" pid="3" name="_2015_ms_pID_7253431">
    <vt:lpwstr>jP4Ci5aRlVtMb2u0T0o2Wrr0M/YneU7b7oSLrx/h+ZVJxDdhbCLVC3
fCvou+dF7eDemFhae1OsQj3Uffd4CgHLVf4OCu/rJkytiiX0USwJNLnxrEuBBG+brCzlRv48
BeW7vweC7f1IyORcMbCF+HE96PqajyM1miV7drDV5hFyUdRbyD4+HRGqadmHeQhy4h77+Ppf
nF7wS8f/z7F39nq2blFL61L3f5/6sG2f7k62</vt:lpwstr>
  </property>
  <property fmtid="{D5CDD505-2E9C-101B-9397-08002B2CF9AE}" pid="4" name="_2015_ms_pID_7253432">
    <vt:lpwstr>PDrWpdlmlSjhWlImQcMPueaVRO+LZfSq+F6u
HJqAqEZWKTdijAp4AwyO2OkwALhq9sIasOhPMrU99iWlqw0BSF0=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1539307738</vt:lpwstr>
  </property>
</Properties>
</file>