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2" r:id="rId3"/>
    <p:sldId id="273" r:id="rId4"/>
    <p:sldId id="274" r:id="rId5"/>
    <p:sldId id="275" r:id="rId6"/>
    <p:sldId id="277" r:id="rId7"/>
    <p:sldId id="264" r:id="rId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Chen C" initials="JCC" lastIdx="1" clrIdx="0">
    <p:extLst>
      <p:ext uri="{19B8F6BF-5375-455C-9EA6-DF929625EA0E}">
        <p15:presenceInfo xmlns:p15="http://schemas.microsoft.com/office/powerpoint/2012/main" userId="S-1-5-21-1538607324-3213881460-940295383-436616" providerId="AD"/>
      </p:ext>
    </p:extLst>
  </p:cmAuthor>
  <p:cmAuthor id="2" name="Lo, Anthony (Nokia - GB/Bristol)" initials="LA(-G" lastIdx="1" clrIdx="1">
    <p:extLst>
      <p:ext uri="{19B8F6BF-5375-455C-9EA6-DF929625EA0E}">
        <p15:presenceInfo xmlns:p15="http://schemas.microsoft.com/office/powerpoint/2012/main" userId="S-1-5-21-1593251271-2640304127-1825641215-22300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40" autoAdjust="0"/>
  </p:normalViewPr>
  <p:slideViewPr>
    <p:cSldViewPr>
      <p:cViewPr varScale="1">
        <p:scale>
          <a:sx n="64" d="100"/>
          <a:sy n="64" d="100"/>
        </p:scale>
        <p:origin x="1578" y="7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2018/11/14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2018/11/14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51520" y="188640"/>
            <a:ext cx="5616624" cy="1470025"/>
          </a:xfrm>
        </p:spPr>
        <p:txBody>
          <a:bodyPr>
            <a:normAutofit/>
          </a:bodyPr>
          <a:lstStyle/>
          <a:p>
            <a:pPr algn="l"/>
            <a:r>
              <a:rPr lang="en-US" altLang="zh-CN" sz="1800" dirty="0">
                <a:latin typeface="Arial Unicode MS" pitchFamily="50" charset="-127"/>
                <a:ea typeface="Arial Unicode MS" pitchFamily="50" charset="-127"/>
                <a:cs typeface="Arial Unicode MS" pitchFamily="50" charset="-127"/>
              </a:rPr>
              <a:t>3GPP TSG-RAN WG4 Meeting #</a:t>
            </a:r>
            <a:r>
              <a:rPr lang="en-US" altLang="zh-CN" sz="1800" dirty="0" smtClean="0">
                <a:latin typeface="Arial Unicode MS" pitchFamily="50" charset="-127"/>
                <a:ea typeface="Arial Unicode MS" pitchFamily="50" charset="-127"/>
                <a:cs typeface="Arial Unicode MS" pitchFamily="50" charset="-127"/>
              </a:rPr>
              <a:t>89 </a:t>
            </a:r>
            <a:r>
              <a:rPr lang="en-US" altLang="zh-CN" sz="1800" dirty="0">
                <a:latin typeface="Arial Unicode MS" pitchFamily="50" charset="-127"/>
                <a:ea typeface="Arial Unicode MS" pitchFamily="50" charset="-127"/>
                <a:cs typeface="Arial Unicode MS" pitchFamily="50" charset="-127"/>
              </a:rPr>
              <a:t/>
            </a:r>
            <a:br>
              <a:rPr lang="en-US" altLang="zh-CN" sz="1800" dirty="0">
                <a:latin typeface="Arial Unicode MS" pitchFamily="50" charset="-127"/>
                <a:ea typeface="Arial Unicode MS" pitchFamily="50" charset="-127"/>
                <a:cs typeface="Arial Unicode MS" pitchFamily="50" charset="-127"/>
              </a:rPr>
            </a:br>
            <a:r>
              <a:rPr lang="de-DE" altLang="zh-CN" sz="1800" dirty="0" smtClean="0">
                <a:latin typeface="Arial Unicode MS" pitchFamily="50" charset="-127"/>
                <a:ea typeface="Arial Unicode MS" pitchFamily="50" charset="-127"/>
                <a:cs typeface="Arial Unicode MS" pitchFamily="50" charset="-127"/>
              </a:rPr>
              <a:t>Spokane, Washington, USA, 12 </a:t>
            </a:r>
            <a:r>
              <a:rPr lang="de-DE" altLang="zh-CN" sz="1800" dirty="0">
                <a:latin typeface="Arial Unicode MS" pitchFamily="50" charset="-127"/>
                <a:ea typeface="Arial Unicode MS" pitchFamily="50" charset="-127"/>
                <a:cs typeface="Arial Unicode MS" pitchFamily="50" charset="-127"/>
              </a:rPr>
              <a:t>– </a:t>
            </a:r>
            <a:r>
              <a:rPr lang="de-DE" altLang="zh-CN" sz="1800" dirty="0" smtClean="0">
                <a:latin typeface="Arial Unicode MS" pitchFamily="50" charset="-127"/>
                <a:ea typeface="Arial Unicode MS" pitchFamily="50" charset="-127"/>
                <a:cs typeface="Arial Unicode MS" pitchFamily="50" charset="-127"/>
              </a:rPr>
              <a:t>16 November </a:t>
            </a:r>
            <a:r>
              <a:rPr lang="de-DE" altLang="zh-CN" sz="1800" dirty="0">
                <a:latin typeface="Arial Unicode MS" pitchFamily="50" charset="-127"/>
                <a:ea typeface="Arial Unicode MS" pitchFamily="50" charset="-127"/>
                <a:cs typeface="Arial Unicode MS" pitchFamily="50" charset="-127"/>
              </a:rPr>
              <a:t>2018</a:t>
            </a:r>
            <a:endParaRPr lang="zh-CN" altLang="en-US" sz="18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1371600" y="4797152"/>
            <a:ext cx="6400800" cy="1296144"/>
          </a:xfrm>
        </p:spPr>
        <p:txBody>
          <a:bodyPr/>
          <a:lstStyle/>
          <a:p>
            <a:r>
              <a:rPr lang="en-US" altLang="zh-CN" dirty="0">
                <a:solidFill>
                  <a:schemeClr val="tx1"/>
                </a:solidFill>
              </a:rPr>
              <a:t>Huawei, …</a:t>
            </a:r>
            <a:endParaRPr lang="zh-CN" altLang="en-US" dirty="0">
              <a:solidFill>
                <a:schemeClr val="tx1"/>
              </a:solidFill>
            </a:endParaRPr>
          </a:p>
        </p:txBody>
      </p:sp>
      <p:sp>
        <p:nvSpPr>
          <p:cNvPr id="4" name="TextBox 3"/>
          <p:cNvSpPr txBox="1"/>
          <p:nvPr/>
        </p:nvSpPr>
        <p:spPr>
          <a:xfrm>
            <a:off x="395536" y="2420888"/>
            <a:ext cx="8640960" cy="1446550"/>
          </a:xfrm>
          <a:prstGeom prst="rect">
            <a:avLst/>
          </a:prstGeom>
          <a:noFill/>
        </p:spPr>
        <p:txBody>
          <a:bodyPr wrap="square" rtlCol="0">
            <a:spAutoFit/>
          </a:bodyPr>
          <a:lstStyle/>
          <a:p>
            <a:pPr algn="ctr"/>
            <a:r>
              <a:rPr lang="en-US" altLang="zh-CN" sz="4400" dirty="0"/>
              <a:t>Way forward on General part of NR BS demodulation performance</a:t>
            </a:r>
            <a:endParaRPr lang="zh-CN" altLang="en-US" sz="4400" dirty="0"/>
          </a:p>
        </p:txBody>
      </p:sp>
      <p:sp>
        <p:nvSpPr>
          <p:cNvPr id="5" name="TextBox 4"/>
          <p:cNvSpPr txBox="1"/>
          <p:nvPr/>
        </p:nvSpPr>
        <p:spPr>
          <a:xfrm>
            <a:off x="7308304" y="620688"/>
            <a:ext cx="1512168" cy="369332"/>
          </a:xfrm>
          <a:prstGeom prst="rect">
            <a:avLst/>
          </a:prstGeom>
          <a:noFill/>
        </p:spPr>
        <p:txBody>
          <a:bodyPr wrap="square" rtlCol="0">
            <a:spAutoFit/>
          </a:bodyPr>
          <a:lstStyle/>
          <a:p>
            <a:r>
              <a:rPr lang="en-US" altLang="zh-CN" dirty="0" smtClean="0">
                <a:latin typeface="Arial Unicode MS" pitchFamily="50" charset="-127"/>
                <a:ea typeface="Arial Unicode MS" pitchFamily="50" charset="-127"/>
                <a:cs typeface="Arial Unicode MS" pitchFamily="50" charset="-127"/>
              </a:rPr>
              <a:t>R4-1816346</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lnSpcReduction="10000"/>
          </a:bodyPr>
          <a:lstStyle/>
          <a:p>
            <a:r>
              <a:rPr lang="en-US" dirty="0"/>
              <a:t>The following WFs were approved:</a:t>
            </a:r>
          </a:p>
          <a:p>
            <a:pPr lvl="1"/>
            <a:r>
              <a:rPr lang="en-US" dirty="0"/>
              <a:t>R4-1808022  Way forward on general part for NR BS demodulation requirements, RAN4#87</a:t>
            </a:r>
          </a:p>
          <a:p>
            <a:pPr lvl="1"/>
            <a:r>
              <a:rPr lang="en-US" dirty="0"/>
              <a:t>R4-1809370  Way forward on general parameters for BS demodulation performance requirements, RAN4#AH1807</a:t>
            </a:r>
          </a:p>
          <a:p>
            <a:pPr lvl="1"/>
            <a:r>
              <a:rPr lang="en-US" dirty="0"/>
              <a:t>R4-1811726 Way forward on general part of NR BS demodulation performance, </a:t>
            </a:r>
            <a:r>
              <a:rPr lang="en-US" dirty="0" smtClean="0"/>
              <a:t>RAN4#88</a:t>
            </a:r>
          </a:p>
          <a:p>
            <a:pPr lvl="1"/>
            <a:r>
              <a:rPr lang="en-US" dirty="0" smtClean="0"/>
              <a:t>R4-1813755</a:t>
            </a:r>
            <a:r>
              <a:rPr lang="en-GB" dirty="0"/>
              <a:t> </a:t>
            </a:r>
            <a:r>
              <a:rPr lang="en-GB" altLang="zh-CN" dirty="0" smtClean="0"/>
              <a:t>Way </a:t>
            </a:r>
            <a:r>
              <a:rPr lang="en-GB" altLang="zh-CN" dirty="0"/>
              <a:t>forward on NR BS demodulation general </a:t>
            </a:r>
            <a:r>
              <a:rPr lang="en-GB" altLang="zh-CN" dirty="0" smtClean="0"/>
              <a:t>part, RAN4#88Bis</a:t>
            </a:r>
            <a:endParaRPr lang="en-US" dirty="0"/>
          </a:p>
          <a:p>
            <a:pPr>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1705" y="116632"/>
            <a:ext cx="8229600" cy="1143000"/>
          </a:xfrm>
        </p:spPr>
        <p:txBody>
          <a:bodyPr/>
          <a:lstStyle/>
          <a:p>
            <a:r>
              <a:rPr lang="en-US" altLang="zh-CN" dirty="0" smtClean="0"/>
              <a:t>Test Applicability -1</a:t>
            </a:r>
            <a:endParaRPr lang="zh-CN" altLang="en-US" dirty="0"/>
          </a:p>
        </p:txBody>
      </p:sp>
      <p:sp>
        <p:nvSpPr>
          <p:cNvPr id="3" name="内容占位符 2"/>
          <p:cNvSpPr>
            <a:spLocks noGrp="1"/>
          </p:cNvSpPr>
          <p:nvPr>
            <p:ph idx="1"/>
          </p:nvPr>
        </p:nvSpPr>
        <p:spPr>
          <a:xfrm>
            <a:off x="457200" y="1417638"/>
            <a:ext cx="8229600" cy="5107706"/>
          </a:xfrm>
        </p:spPr>
        <p:txBody>
          <a:bodyPr>
            <a:normAutofit fontScale="92500"/>
          </a:bodyPr>
          <a:lstStyle/>
          <a:p>
            <a:r>
              <a:rPr lang="fr-FR" altLang="zh-CN" dirty="0" smtClean="0"/>
              <a:t>Different PUCCH formats</a:t>
            </a:r>
          </a:p>
          <a:p>
            <a:pPr lvl="1"/>
            <a:r>
              <a:rPr lang="en-US" altLang="zh-CN" dirty="0"/>
              <a:t>BS is only required to test the PUCCH format(s) declared to </a:t>
            </a:r>
            <a:r>
              <a:rPr lang="en-US" altLang="zh-CN" dirty="0" smtClean="0"/>
              <a:t>support</a:t>
            </a:r>
          </a:p>
          <a:p>
            <a:r>
              <a:rPr lang="en-GB" altLang="zh-CN" dirty="0" smtClean="0"/>
              <a:t>PUSCH and declared supported PUCCH format(s) tests with different SCS and CBW combinations</a:t>
            </a:r>
          </a:p>
          <a:p>
            <a:pPr lvl="1"/>
            <a:r>
              <a:rPr lang="en-US" altLang="zh-CN" dirty="0"/>
              <a:t>Test all declared SCS, for each declared SCS, BS is required to test </a:t>
            </a:r>
            <a:r>
              <a:rPr lang="en-US" altLang="zh-CN" dirty="0" smtClean="0"/>
              <a:t>on the </a:t>
            </a:r>
            <a:r>
              <a:rPr lang="en-US" altLang="zh-CN" dirty="0"/>
              <a:t>highest CBW declared. </a:t>
            </a:r>
            <a:endParaRPr lang="zh-CN" altLang="zh-CN" sz="4000" dirty="0"/>
          </a:p>
          <a:p>
            <a:pPr lvl="2"/>
            <a:r>
              <a:rPr lang="en-US" altLang="zh-CN" dirty="0"/>
              <a:t>If the largest CBW declared is no in the subset with defined performance requirements, BS will be tested on the nearest lower BW (i.e. reference BW) in the subset, the reference BW will be placed in the middle of the channel BW during the test.</a:t>
            </a:r>
            <a:endParaRPr lang="zh-CN" altLang="zh-CN" sz="3600" dirty="0"/>
          </a:p>
        </p:txBody>
      </p:sp>
    </p:spTree>
    <p:extLst>
      <p:ext uri="{BB962C8B-B14F-4D97-AF65-F5344CB8AC3E}">
        <p14:creationId xmlns:p14="http://schemas.microsoft.com/office/powerpoint/2010/main" val="3166889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Test Applicability - 2</a:t>
            </a:r>
            <a:endParaRPr lang="zh-CN" altLang="en-US" dirty="0"/>
          </a:p>
        </p:txBody>
      </p:sp>
      <p:sp>
        <p:nvSpPr>
          <p:cNvPr id="3" name="内容占位符 2"/>
          <p:cNvSpPr>
            <a:spLocks noGrp="1"/>
          </p:cNvSpPr>
          <p:nvPr>
            <p:ph idx="1"/>
          </p:nvPr>
        </p:nvSpPr>
        <p:spPr/>
        <p:txBody>
          <a:bodyPr/>
          <a:lstStyle/>
          <a:p>
            <a:r>
              <a:rPr lang="en-GB" altLang="zh-CN" dirty="0"/>
              <a:t>D</a:t>
            </a:r>
            <a:r>
              <a:rPr lang="en-GB" altLang="zh-CN" dirty="0" smtClean="0"/>
              <a:t>ifferent </a:t>
            </a:r>
            <a:r>
              <a:rPr lang="en-GB" altLang="zh-CN" dirty="0"/>
              <a:t>PRACH formats with requirements </a:t>
            </a:r>
            <a:r>
              <a:rPr lang="en-GB" altLang="zh-CN" dirty="0" smtClean="0"/>
              <a:t>defined, i.e.</a:t>
            </a:r>
            <a:r>
              <a:rPr lang="en-US" altLang="zh-CN" dirty="0" smtClean="0"/>
              <a:t> </a:t>
            </a:r>
            <a:r>
              <a:rPr lang="en-US" altLang="zh-CN" dirty="0"/>
              <a:t>short sequence format A1, A2, A3, B4, C0 and C2 and long sequence format </a:t>
            </a:r>
            <a:r>
              <a:rPr lang="en-US" altLang="zh-CN" dirty="0" smtClean="0"/>
              <a:t>0:</a:t>
            </a:r>
          </a:p>
          <a:p>
            <a:pPr lvl="1"/>
            <a:r>
              <a:rPr lang="en-US" altLang="zh-CN" dirty="0" smtClean="0"/>
              <a:t>BS </a:t>
            </a:r>
            <a:r>
              <a:rPr lang="en-US" altLang="zh-CN" dirty="0"/>
              <a:t>is tested on all </a:t>
            </a:r>
            <a:r>
              <a:rPr lang="en-US" altLang="zh-CN" dirty="0" smtClean="0"/>
              <a:t>preamble formats declared to support, but just </a:t>
            </a:r>
            <a:r>
              <a:rPr lang="en-US" altLang="zh-CN" dirty="0"/>
              <a:t>choose one of the supported PRACH SCS </a:t>
            </a:r>
            <a:r>
              <a:rPr lang="en-US" altLang="zh-CN" dirty="0" smtClean="0"/>
              <a:t>per FR </a:t>
            </a:r>
            <a:r>
              <a:rPr lang="en-US" altLang="zh-CN" dirty="0"/>
              <a:t>for each supported </a:t>
            </a:r>
            <a:r>
              <a:rPr lang="en-US" altLang="zh-CN" dirty="0" smtClean="0"/>
              <a:t>PRACH </a:t>
            </a:r>
            <a:r>
              <a:rPr lang="en-US" altLang="zh-CN" dirty="0" smtClean="0"/>
              <a:t>format(s) with short sequence.</a:t>
            </a:r>
            <a:endParaRPr lang="zh-CN" altLang="en-US" dirty="0"/>
          </a:p>
        </p:txBody>
      </p:sp>
    </p:spTree>
    <p:extLst>
      <p:ext uri="{BB962C8B-B14F-4D97-AF65-F5344CB8AC3E}">
        <p14:creationId xmlns:p14="http://schemas.microsoft.com/office/powerpoint/2010/main" val="418858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smtClean="0"/>
              <a:t>Addition of New Test</a:t>
            </a:r>
            <a:endParaRPr lang="zh-CN" altLang="en-US" dirty="0"/>
          </a:p>
        </p:txBody>
      </p:sp>
      <p:sp>
        <p:nvSpPr>
          <p:cNvPr id="3" name="内容占位符 2"/>
          <p:cNvSpPr>
            <a:spLocks noGrp="1"/>
          </p:cNvSpPr>
          <p:nvPr>
            <p:ph idx="1"/>
          </p:nvPr>
        </p:nvSpPr>
        <p:spPr/>
        <p:txBody>
          <a:bodyPr>
            <a:normAutofit/>
          </a:bodyPr>
          <a:lstStyle/>
          <a:p>
            <a:pPr>
              <a:lnSpc>
                <a:spcPct val="107000"/>
              </a:lnSpc>
              <a:spcBef>
                <a:spcPts val="600"/>
              </a:spcBef>
              <a:spcAft>
                <a:spcPts val="600"/>
              </a:spcAft>
            </a:pPr>
            <a:r>
              <a:rPr lang="en-GB" altLang="zh-CN"/>
              <a:t>No new test cases will be introduced for this meeting, and new requirements for other declared supported configurations shall be introduced after Nov.</a:t>
            </a:r>
            <a:endParaRPr lang="en-GB" altLang="zh-CN" dirty="0">
              <a:highlight>
                <a:srgbClr val="00FF00"/>
              </a:highlight>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098723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TP drafting</a:t>
            </a:r>
            <a:endParaRPr lang="zh-CN" altLang="en-US" dirty="0"/>
          </a:p>
        </p:txBody>
      </p:sp>
      <p:sp>
        <p:nvSpPr>
          <p:cNvPr id="3" name="内容占位符 2"/>
          <p:cNvSpPr>
            <a:spLocks noGrp="1"/>
          </p:cNvSpPr>
          <p:nvPr>
            <p:ph idx="1"/>
          </p:nvPr>
        </p:nvSpPr>
        <p:spPr/>
        <p:txBody>
          <a:bodyPr/>
          <a:lstStyle/>
          <a:p>
            <a:r>
              <a:rPr lang="en-US" altLang="zh-CN" dirty="0"/>
              <a:t>Use the common sub-clause structure for TS 38.141-2 test cases drafting.</a:t>
            </a:r>
            <a:endParaRPr lang="zh-CN" altLang="zh-CN" dirty="0"/>
          </a:p>
          <a:p>
            <a:r>
              <a:rPr lang="en-US" altLang="zh-CN" dirty="0" smtClean="0"/>
              <a:t>TS </a:t>
            </a:r>
            <a:r>
              <a:rPr lang="en-US" altLang="zh-CN" dirty="0"/>
              <a:t>38.104 OTA part and TS 38.141-2, "RX antennas" should be replaced with "demodulation branches".</a:t>
            </a:r>
            <a:endParaRPr lang="zh-CN" altLang="en-US" dirty="0"/>
          </a:p>
        </p:txBody>
      </p:sp>
    </p:spTree>
    <p:extLst>
      <p:ext uri="{BB962C8B-B14F-4D97-AF65-F5344CB8AC3E}">
        <p14:creationId xmlns:p14="http://schemas.microsoft.com/office/powerpoint/2010/main" val="39415123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a:bodyPr>
          <a:lstStyle/>
          <a:p>
            <a:r>
              <a:rPr lang="en-US" smtClean="0"/>
              <a:t>Phase Noise </a:t>
            </a:r>
            <a:r>
              <a:rPr lang="en-US" dirty="0" smtClean="0"/>
              <a:t>model</a:t>
            </a:r>
            <a:endParaRPr lang="en-US" dirty="0"/>
          </a:p>
        </p:txBody>
      </p:sp>
      <p:sp>
        <p:nvSpPr>
          <p:cNvPr id="3" name="Content Placeholder 2"/>
          <p:cNvSpPr>
            <a:spLocks noGrp="1"/>
          </p:cNvSpPr>
          <p:nvPr>
            <p:ph idx="1"/>
          </p:nvPr>
        </p:nvSpPr>
        <p:spPr>
          <a:xfrm>
            <a:off x="323528" y="1412776"/>
            <a:ext cx="8363272" cy="4896544"/>
          </a:xfrm>
        </p:spPr>
        <p:txBody>
          <a:bodyPr>
            <a:noAutofit/>
          </a:bodyPr>
          <a:lstStyle/>
          <a:p>
            <a:r>
              <a:rPr lang="en-GB" sz="2800" dirty="0" smtClean="0"/>
              <a:t>No Phase noise model for FR2 QPSK</a:t>
            </a:r>
          </a:p>
          <a:p>
            <a:r>
              <a:rPr lang="en-GB" sz="2800" dirty="0" smtClean="0"/>
              <a:t>Phase Noise model for FR2 16QAM and 64QAM</a:t>
            </a:r>
            <a:endParaRPr lang="en-GB" sz="2800" dirty="0"/>
          </a:p>
          <a:p>
            <a:pPr lvl="1"/>
            <a:r>
              <a:rPr lang="en-US" sz="2400" dirty="0"/>
              <a:t>FFS whether PN is </a:t>
            </a:r>
            <a:r>
              <a:rPr lang="en-US" sz="2400" dirty="0" err="1"/>
              <a:t>modelled</a:t>
            </a:r>
            <a:r>
              <a:rPr lang="en-US" sz="2400" dirty="0"/>
              <a:t> in FR2 simulation</a:t>
            </a:r>
          </a:p>
          <a:p>
            <a:pPr lvl="2"/>
            <a:r>
              <a:rPr lang="fr-FR" sz="2000" dirty="0"/>
              <a:t>Option 1: Yes, and select one of the two </a:t>
            </a:r>
            <a:r>
              <a:rPr lang="fr-FR" sz="2000" dirty="0" smtClean="0"/>
              <a:t>PN model options </a:t>
            </a:r>
            <a:r>
              <a:rPr lang="fr-FR" sz="2000" dirty="0"/>
              <a:t>from the TR.</a:t>
            </a:r>
            <a:endParaRPr lang="en-US" sz="2800" dirty="0"/>
          </a:p>
          <a:p>
            <a:pPr lvl="2"/>
            <a:r>
              <a:rPr lang="fr-FR" sz="2000" dirty="0"/>
              <a:t>Option 2: No, and </a:t>
            </a:r>
            <a:r>
              <a:rPr lang="fr-FR" sz="2000" dirty="0" err="1"/>
              <a:t>add</a:t>
            </a:r>
            <a:r>
              <a:rPr lang="fr-FR" sz="2000" dirty="0"/>
              <a:t> a certain </a:t>
            </a:r>
            <a:r>
              <a:rPr lang="fr-FR" sz="2000" dirty="0" err="1"/>
              <a:t>amount</a:t>
            </a:r>
            <a:r>
              <a:rPr lang="fr-FR" sz="2000" dirty="0"/>
              <a:t> of </a:t>
            </a:r>
            <a:r>
              <a:rPr lang="fr-FR" sz="2000" dirty="0" err="1"/>
              <a:t>margin</a:t>
            </a:r>
            <a:r>
              <a:rPr lang="fr-FR" sz="2000" dirty="0"/>
              <a:t> on top of the  </a:t>
            </a:r>
            <a:r>
              <a:rPr lang="fr-FR" sz="2000" dirty="0" err="1"/>
              <a:t>impairment</a:t>
            </a:r>
            <a:r>
              <a:rPr lang="fr-FR" sz="2000" dirty="0"/>
              <a:t> </a:t>
            </a:r>
            <a:r>
              <a:rPr lang="fr-FR" sz="2000" dirty="0" err="1"/>
              <a:t>results</a:t>
            </a:r>
            <a:r>
              <a:rPr lang="fr-FR" sz="2000" dirty="0"/>
              <a:t> </a:t>
            </a:r>
            <a:r>
              <a:rPr lang="fr-FR" sz="2000" dirty="0" err="1"/>
              <a:t>provided</a:t>
            </a:r>
            <a:r>
              <a:rPr lang="fr-FR" sz="2000" dirty="0"/>
              <a:t> by </a:t>
            </a:r>
            <a:r>
              <a:rPr lang="fr-FR" sz="2000" dirty="0" err="1"/>
              <a:t>companies</a:t>
            </a:r>
            <a:r>
              <a:rPr lang="fr-FR" sz="2000" dirty="0"/>
              <a:t>. The exact margin to be added is up to company’s implementation</a:t>
            </a:r>
            <a:r>
              <a:rPr lang="fr-FR" sz="2000" dirty="0" smtClean="0"/>
              <a:t>.</a:t>
            </a:r>
            <a:endParaRPr lang="en-US" sz="2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2864</TotalTime>
  <Words>389</Words>
  <Application>Microsoft Office PowerPoint</Application>
  <PresentationFormat>全屏显示(4:3)</PresentationFormat>
  <Paragraphs>30</Paragraphs>
  <Slides>7</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7</vt:i4>
      </vt:variant>
    </vt:vector>
  </HeadingPairs>
  <TitlesOfParts>
    <vt:vector size="14" baseType="lpstr">
      <vt:lpstr>Arial Unicode MS</vt:lpstr>
      <vt:lpstr>SimSun</vt:lpstr>
      <vt:lpstr>SimSun</vt:lpstr>
      <vt:lpstr>Arial</vt:lpstr>
      <vt:lpstr>Calibri</vt:lpstr>
      <vt:lpstr>Times New Roman</vt:lpstr>
      <vt:lpstr>Office 主题</vt:lpstr>
      <vt:lpstr>3GPP TSG-RAN WG4 Meeting #89  Spokane, Washington, USA, 12 – 16 November 2018</vt:lpstr>
      <vt:lpstr>Background</vt:lpstr>
      <vt:lpstr>Test Applicability -1</vt:lpstr>
      <vt:lpstr>Test Applicability - 2</vt:lpstr>
      <vt:lpstr>Addition of New Test</vt:lpstr>
      <vt:lpstr>TP drafting</vt:lpstr>
      <vt:lpstr>Phase Noise model</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403</cp:revision>
  <dcterms:created xsi:type="dcterms:W3CDTF">2016-01-12T08:39:50Z</dcterms:created>
  <dcterms:modified xsi:type="dcterms:W3CDTF">2018-11-15T07:13:27Z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(3)rRg7qMIAvgG67NI/vKGMxpk+fGFLhNwJTZ+gaAReoNFpjJ33tZWPAswXqcWr+TGOv6Dn/5gF
ylEy5cl5btlLxqsNFvgnQnsJMaAyclkr4QHMQ9mrO8EPj0sZT8igT+jzO1dKBjAXB2qpNAln
yIWUiD7mJ/6sNjGDQ3GOcpW4Fr9zom+/5Y58IXaGxeZJ8c/yoUMq3ySmzzQUeKvTawi6zQZu
asTV9LXdy6NVbH+k4w</vt:lpwstr>
  </property>
  <property fmtid="{D5CDD505-2E9C-101B-9397-08002B2CF9AE}" pid="3" name="_2015_ms_pID_7253431">
    <vt:lpwstr>ApxsWWySJOKWCfuel0/C90VncEqFwPVQO6RXlVkR8Eb+lJiCjriRkt
M4gSHwu3s2qoO2BQ7gU9aTCOvnjqH7NEf3/BgsmdsnRhOm1qiXXTYytY4y6CLN3zyxoo8EGO
Jpxl2kHDptbvWL6KijQWxvFMCzbS0ccL7LHfkObJv85Z9Ij/HX6IzGsm9gGYk4y5wnvqnwVJ
CemcD2V/tGTW4wApAIiPJw6n9ZYBBAnnaoOu</vt:lpwstr>
  </property>
  <property fmtid="{D5CDD505-2E9C-101B-9397-08002B2CF9AE}" pid="4" name="_2015_ms_pID_7253432">
    <vt:lpwstr>jp/NtG07KxKm3MbOL5DTa/TSZkVzv6OUAesL
BBExAtM4q9cc00hZj7fk/wM4moaYQTQdjeYb8bWCrGeSqHz819s=</vt:lpwstr>
  </property>
  <property fmtid="{D5CDD505-2E9C-101B-9397-08002B2CF9AE}" pid="5" name="_NewReviewCycle">
    <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1539122061</vt:lpwstr>
  </property>
</Properties>
</file>