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78" y="1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ABD42A-9674-40AE-BC80-FF71E1F0E256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504617-1BE5-4FC5-852C-584BAC1480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04617-1BE5-4FC5-852C-584BAC14805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04617-1BE5-4FC5-852C-584BAC148056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504617-1BE5-4FC5-852C-584BAC148056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54E8B-D8FD-47B6-BB92-F9CAD9BFEE79}" type="datetimeFigureOut">
              <a:rPr lang="zh-CN" altLang="en-US" smtClean="0"/>
              <a:pPr/>
              <a:t>2018/11/16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D9774-6DE2-46BD-AB92-B82A19432F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altLang="zh-CN" b="1" dirty="0"/>
              <a:t>WF on OTA OFF power and transient time for FR2</a:t>
            </a:r>
            <a:endParaRPr lang="zh-CN" alt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CATT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10480" y="548680"/>
            <a:ext cx="25619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3600" b="1" dirty="0"/>
              <a:t>R4-1816314 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During RAN4#89 meeting, OTA OFF power and transient time was discussed based on [1-8]. However no consensus was reached.</a:t>
            </a:r>
          </a:p>
          <a:p>
            <a:r>
              <a:rPr lang="en-US" altLang="zh-CN" sz="2400" dirty="0"/>
              <a:t>This paper aims to give a WF on how to handle this issue in future meetings.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Derivation of EIRP OFF power </a:t>
            </a:r>
          </a:p>
          <a:p>
            <a:pPr>
              <a:buNone/>
            </a:pPr>
            <a:r>
              <a:rPr lang="en-US" altLang="zh-CN" sz="2400" dirty="0"/>
              <a:t>	The relation between EIRP and TRP in the OFF-period can be expressed as,</a:t>
            </a:r>
          </a:p>
          <a:p>
            <a:pPr>
              <a:buNone/>
            </a:pPr>
            <a:r>
              <a:rPr lang="en-GB" altLang="zh-CN" sz="2400" i="1" dirty="0"/>
              <a:t>			               EIRP</a:t>
            </a:r>
            <a:r>
              <a:rPr lang="en-GB" altLang="zh-CN" sz="2400" i="1" baseline="-25000" dirty="0"/>
              <a:t>OFF</a:t>
            </a:r>
            <a:r>
              <a:rPr lang="en-GB" altLang="zh-CN" sz="2400" i="1" dirty="0"/>
              <a:t>=TRP</a:t>
            </a:r>
            <a:r>
              <a:rPr lang="en-GB" altLang="zh-CN" sz="2400" i="1" baseline="-25000" dirty="0"/>
              <a:t>OFF</a:t>
            </a:r>
            <a:r>
              <a:rPr lang="en-GB" altLang="zh-CN" sz="2400" i="1" dirty="0"/>
              <a:t>+D</a:t>
            </a:r>
            <a:r>
              <a:rPr lang="en-GB" altLang="zh-CN" sz="2400" i="1" baseline="-25000" dirty="0"/>
              <a:t>OFF</a:t>
            </a:r>
            <a:endParaRPr lang="zh-CN" altLang="zh-CN" sz="2400" dirty="0"/>
          </a:p>
          <a:p>
            <a:pPr lvl="1">
              <a:buNone/>
            </a:pPr>
            <a:r>
              <a:rPr lang="fi-FI" altLang="zh-CN" sz="2400" dirty="0"/>
              <a:t>The following opotions was discussed for </a:t>
            </a:r>
            <a:r>
              <a:rPr lang="fi-FI" altLang="zh-CN" sz="2400" i="1" dirty="0"/>
              <a:t>D</a:t>
            </a:r>
            <a:r>
              <a:rPr lang="fi-FI" altLang="zh-CN" sz="2400" i="1" baseline="-25000" dirty="0"/>
              <a:t>OFF</a:t>
            </a:r>
            <a:r>
              <a:rPr lang="fi-FI" altLang="zh-CN" sz="2400" dirty="0"/>
              <a:t> but no consensus reached.</a:t>
            </a:r>
            <a:endParaRPr lang="fi-FI" altLang="zh-CN" sz="2400" i="1" dirty="0"/>
          </a:p>
          <a:p>
            <a:pPr lvl="1"/>
            <a:r>
              <a:rPr lang="fi-FI" altLang="zh-CN" sz="2400" dirty="0"/>
              <a:t>Option 1: Declare directivity in OFF state</a:t>
            </a:r>
            <a:endParaRPr lang="zh-CN" altLang="zh-CN" sz="2400" dirty="0"/>
          </a:p>
          <a:p>
            <a:pPr lvl="1"/>
            <a:r>
              <a:rPr lang="fi-FI" altLang="zh-CN" sz="2400" dirty="0"/>
              <a:t>Option 2: Agree common assumption for directivity in OFF state</a:t>
            </a:r>
          </a:p>
          <a:p>
            <a:pPr lvl="2"/>
            <a:r>
              <a:rPr lang="fi-FI" altLang="zh-CN" sz="2000" dirty="0"/>
              <a:t>2a  The </a:t>
            </a:r>
            <a:r>
              <a:rPr lang="en-GB" altLang="zh-CN" sz="2000" dirty="0"/>
              <a:t>difference between </a:t>
            </a:r>
            <a:r>
              <a:rPr lang="fi-FI" altLang="zh-CN" sz="2000" dirty="0"/>
              <a:t>EIRP</a:t>
            </a:r>
            <a:r>
              <a:rPr lang="fi-FI" altLang="zh-CN" sz="2000" baseline="-25000" dirty="0"/>
              <a:t>ON</a:t>
            </a:r>
            <a:r>
              <a:rPr lang="fi-FI" altLang="zh-CN" sz="2000" dirty="0"/>
              <a:t> and TRP</a:t>
            </a:r>
            <a:r>
              <a:rPr lang="fi-FI" altLang="zh-CN" sz="2000" baseline="-25000" dirty="0"/>
              <a:t>ON</a:t>
            </a:r>
            <a:endParaRPr lang="fi-FI" altLang="zh-CN" sz="2000" dirty="0"/>
          </a:p>
          <a:p>
            <a:pPr lvl="2"/>
            <a:r>
              <a:rPr lang="fi-FI" altLang="zh-CN" sz="2000" dirty="0"/>
              <a:t>2b  Minimum radiator gain for directivity</a:t>
            </a:r>
          </a:p>
          <a:p>
            <a:pPr lvl="1"/>
            <a:r>
              <a:rPr lang="fi-FI" altLang="zh-CN" sz="2400" dirty="0"/>
              <a:t>Option 3: Use results from static TX OFF measurement to derive the directivity.</a:t>
            </a:r>
          </a:p>
          <a:p>
            <a:pPr lvl="1"/>
            <a:r>
              <a:rPr lang="fi-FI" altLang="zh-CN" sz="2400" dirty="0"/>
              <a:t>Option 4: Measure OFF level as TRP</a:t>
            </a:r>
            <a:r>
              <a:rPr lang="fi-FI" altLang="zh-CN" sz="2400" baseline="-25000" dirty="0"/>
              <a:t>OFF </a:t>
            </a:r>
            <a:r>
              <a:rPr lang="fi-FI" altLang="zh-CN" sz="2400" dirty="0"/>
              <a:t>and transient period based on EIRP</a:t>
            </a:r>
            <a:r>
              <a:rPr lang="fi-FI" altLang="zh-CN" sz="2400" baseline="-25000" dirty="0"/>
              <a:t> </a:t>
            </a:r>
          </a:p>
          <a:p>
            <a:pPr>
              <a:spcBef>
                <a:spcPts val="1200"/>
              </a:spcBef>
            </a:pPr>
            <a:r>
              <a:rPr lang="fi-FI" altLang="zh-CN" dirty="0"/>
              <a:t>TE vender’s input for Tx off test is that EIRP with Far Field distance is not feasible at RAN4#89. (Keysight, R&amp;S, Anritsu)</a:t>
            </a:r>
            <a:endParaRPr lang="zh-CN" altLang="en-US" baseline="-25000" dirty="0"/>
          </a:p>
          <a:p>
            <a:pPr lvl="1"/>
            <a:endParaRPr lang="zh-CN" altLang="en-US" sz="2400" baseline="-2500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sz="2800" dirty="0"/>
              <a:t>Based on the inputs and discussion, the following options are proposed for further discussion.</a:t>
            </a:r>
          </a:p>
          <a:p>
            <a:pPr lvl="1">
              <a:buNone/>
            </a:pPr>
            <a:r>
              <a:rPr lang="fi-FI" altLang="zh-CN" dirty="0"/>
              <a:t>O</a:t>
            </a:r>
            <a:r>
              <a:rPr lang="fi-FI" altLang="zh-CN" sz="2900" dirty="0"/>
              <a:t>ption a   The </a:t>
            </a:r>
            <a:r>
              <a:rPr lang="en-GB" altLang="zh-CN" sz="2900" dirty="0"/>
              <a:t>difference between </a:t>
            </a:r>
            <a:r>
              <a:rPr lang="fi-FI" altLang="zh-CN" sz="2900" dirty="0"/>
              <a:t>EIRPON and TRPON is used for </a:t>
            </a:r>
            <a:r>
              <a:rPr lang="en-GB" altLang="zh-CN" sz="3200" i="1" dirty="0"/>
              <a:t>D</a:t>
            </a:r>
            <a:r>
              <a:rPr lang="en-GB" altLang="zh-CN" sz="3200" i="1" baseline="-25000" dirty="0"/>
              <a:t>OFF</a:t>
            </a:r>
            <a:endParaRPr lang="fi-FI" altLang="zh-CN" sz="2900" dirty="0"/>
          </a:p>
          <a:p>
            <a:pPr lvl="1">
              <a:buNone/>
            </a:pPr>
            <a:r>
              <a:rPr lang="fi-FI" altLang="zh-CN" sz="2900" dirty="0"/>
              <a:t>Option b   Minimum radiator gain or antenna array gain is used for </a:t>
            </a:r>
            <a:r>
              <a:rPr lang="en-GB" altLang="zh-CN" sz="3200" i="1" dirty="0"/>
              <a:t>D</a:t>
            </a:r>
            <a:r>
              <a:rPr lang="en-GB" altLang="zh-CN" sz="3200" i="1" baseline="-25000" dirty="0"/>
              <a:t>OFF</a:t>
            </a:r>
            <a:endParaRPr lang="fi-FI" altLang="zh-CN" sz="2900" dirty="0"/>
          </a:p>
          <a:p>
            <a:pPr lvl="1">
              <a:buNone/>
            </a:pPr>
            <a:r>
              <a:rPr lang="fi-FI" altLang="zh-CN" sz="2900" dirty="0"/>
              <a:t>Option c    Measure TRP (gated in the near-fieild)</a:t>
            </a:r>
          </a:p>
          <a:p>
            <a:pPr lvl="1">
              <a:buNone/>
            </a:pPr>
            <a:r>
              <a:rPr lang="fi-FI" altLang="zh-CN" sz="2900" dirty="0"/>
              <a:t>Option d   Show compliance via OTA sensitivity</a:t>
            </a:r>
          </a:p>
          <a:p>
            <a:pPr>
              <a:spcBef>
                <a:spcPts val="1200"/>
              </a:spcBef>
            </a:pPr>
            <a:r>
              <a:rPr lang="en-US" altLang="zh-CN" sz="2800" dirty="0"/>
              <a:t>TE vendors are encouraged to further contribute on test method and testability aspects in RAN4#90. Specifically,</a:t>
            </a:r>
            <a:endParaRPr lang="en-US" altLang="zh-CN" sz="2800" dirty="0">
              <a:solidFill>
                <a:srgbClr val="FF0000"/>
              </a:solidFill>
            </a:endParaRPr>
          </a:p>
          <a:p>
            <a:pPr lvl="1"/>
            <a:r>
              <a:rPr lang="en-GB" altLang="zh-CN" sz="2600" dirty="0"/>
              <a:t>The noise of the conducted measurement part </a:t>
            </a:r>
            <a:r>
              <a:rPr lang="en-US" altLang="en-GB" sz="2600" dirty="0"/>
              <a:t>and dynamic range of TE.</a:t>
            </a:r>
            <a:endParaRPr lang="en-GB" altLang="zh-CN" sz="2600" dirty="0"/>
          </a:p>
          <a:p>
            <a:pPr lvl="1"/>
            <a:r>
              <a:rPr lang="en-GB" altLang="zh-CN" sz="2600" dirty="0"/>
              <a:t>Test system budget considering far field distance associated path loss and potential errors due to coming closer than EIRP Far Field criteria.</a:t>
            </a:r>
            <a:endParaRPr lang="en-US" altLang="zh-CN" sz="2600" dirty="0"/>
          </a:p>
          <a:p>
            <a:pPr>
              <a:spcBef>
                <a:spcPts val="1200"/>
              </a:spcBef>
            </a:pPr>
            <a:r>
              <a:rPr lang="en-US" altLang="zh-CN" sz="2900" dirty="0"/>
              <a:t>Test procedures for OFF power and transient period in 38.141-2 are removed in RAN4#89 meeting.</a:t>
            </a:r>
          </a:p>
          <a:p>
            <a:pPr>
              <a:spcBef>
                <a:spcPts val="1200"/>
              </a:spcBef>
            </a:pPr>
            <a:r>
              <a:rPr lang="en-US" altLang="zh-CN" sz="2900" dirty="0"/>
              <a:t>Treat this issue under Rel-15 TEI  agenda as an exception in future meetings.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864" y="16002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altLang="zh-CN" sz="2000" dirty="0"/>
              <a:t>[1]	R4-1814450	Further discussion on FR2 OTA TDD transient time  ZTE</a:t>
            </a:r>
          </a:p>
          <a:p>
            <a:pPr>
              <a:buNone/>
            </a:pPr>
            <a:r>
              <a:rPr lang="en-GB" altLang="zh-CN" sz="2000" dirty="0"/>
              <a:t>[2]	R4-1814753	Discussion on OTA TDD transient time for FR2  CATT</a:t>
            </a:r>
          </a:p>
          <a:p>
            <a:pPr>
              <a:buNone/>
            </a:pPr>
            <a:r>
              <a:rPr lang="en-GB" altLang="zh-CN" sz="2000" dirty="0"/>
              <a:t>[3]	R4-1814753	Discussion on OTA TDD transient time for FR2  CMCC</a:t>
            </a:r>
          </a:p>
          <a:p>
            <a:pPr>
              <a:buNone/>
            </a:pPr>
            <a:r>
              <a:rPr lang="en-GB" altLang="zh-CN" sz="2000" dirty="0"/>
              <a:t>[4]	R4-1814888	FR2 OTA transmit ON/OFF power test system concerns		Keysight</a:t>
            </a:r>
          </a:p>
          <a:p>
            <a:pPr>
              <a:buNone/>
            </a:pPr>
            <a:r>
              <a:rPr lang="en-GB" altLang="zh-CN" sz="2000" dirty="0"/>
              <a:t>[5] R4-1815008	TP to 38.141-2: Corrections to co-location requirements		Nokia, Nokia Shanghai Bell</a:t>
            </a:r>
          </a:p>
          <a:p>
            <a:pPr>
              <a:buNone/>
            </a:pPr>
            <a:r>
              <a:rPr lang="en-GB" altLang="zh-CN" sz="2000" dirty="0"/>
              <a:t>[6]	R4-1815031	NR BS FR2 TDD transmitter OFF power and transient 			period  NTT </a:t>
            </a:r>
            <a:r>
              <a:rPr lang="en-GB" altLang="zh-CN" sz="2000" dirty="0" err="1"/>
              <a:t>DoCoMo</a:t>
            </a:r>
            <a:endParaRPr lang="en-GB" altLang="zh-CN" sz="2000" dirty="0"/>
          </a:p>
          <a:p>
            <a:pPr>
              <a:buNone/>
            </a:pPr>
            <a:r>
              <a:rPr lang="en-GB" altLang="zh-CN" sz="2000" dirty="0"/>
              <a:t>[7]	R4-1815315	On test aspects for FR2 TDD OFF power and transient 		period  Ericsson</a:t>
            </a:r>
          </a:p>
          <a:p>
            <a:pPr>
              <a:buNone/>
            </a:pPr>
            <a:r>
              <a:rPr lang="en-GB" altLang="zh-CN" sz="2000" dirty="0"/>
              <a:t>[8]	R4-1815606	Discuss FR2 TX OFF and ON/OFF transient  </a:t>
            </a:r>
            <a:r>
              <a:rPr lang="en-GB" altLang="zh-CN" sz="2000" dirty="0" err="1"/>
              <a:t>Huawei</a:t>
            </a:r>
            <a:endParaRPr lang="en-GB" altLang="zh-CN" sz="2000" dirty="0"/>
          </a:p>
          <a:p>
            <a:endParaRPr lang="en-GB" altLang="zh-CN" sz="2000" b="1" dirty="0"/>
          </a:p>
          <a:p>
            <a:endParaRPr lang="en-GB" altLang="zh-CN" b="1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210</Words>
  <Application>Microsoft Office PowerPoint</Application>
  <PresentationFormat>全屏显示(4:3)</PresentationFormat>
  <Paragraphs>42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OTA OFF power and transient time for FR2</vt:lpstr>
      <vt:lpstr>Background</vt:lpstr>
      <vt:lpstr>Background</vt:lpstr>
      <vt:lpstr>Way Forward</vt:lpstr>
      <vt:lpstr>Reference</vt:lpstr>
    </vt:vector>
  </TitlesOfParts>
  <Company>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OTA OFF power and transient time for FR2</dc:title>
  <dc:creator>CATT'</dc:creator>
  <cp:lastModifiedBy>CATT'</cp:lastModifiedBy>
  <cp:revision>32</cp:revision>
  <dcterms:created xsi:type="dcterms:W3CDTF">2018-11-14T19:54:00Z</dcterms:created>
  <dcterms:modified xsi:type="dcterms:W3CDTF">2018-11-15T19:30:39Z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2052-10.8.2.6613</vt:lpwstr>
  </property>
</Properties>
</file>