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85" r:id="rId4"/>
    <p:sldId id="279" r:id="rId5"/>
    <p:sldId id="287" r:id="rId6"/>
    <p:sldId id="280" r:id="rId7"/>
    <p:sldId id="281" r:id="rId8"/>
    <p:sldId id="260" r:id="rId9"/>
    <p:sldId id="257" r:id="rId10"/>
    <p:sldId id="275" r:id="rId11"/>
    <p:sldId id="277" r:id="rId12"/>
    <p:sldId id="274" r:id="rId13"/>
    <p:sldId id="270" r:id="rId14"/>
    <p:sldId id="272" r:id="rId15"/>
    <p:sldId id="276" r:id="rId16"/>
    <p:sldId id="282" r:id="rId17"/>
    <p:sldId id="283" r:id="rId18"/>
    <p:sldId id="286" r:id="rId19"/>
    <p:sldId id="284" r:id="rId20"/>
    <p:sldId id="26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8D3C8-F9B9-4706-86EE-6234B3FC59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0527FC0-4CDA-49C9-A2CE-958D5C5991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52009F-49B0-4B65-B48C-9D13B194D919}"/>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5" name="Footer Placeholder 4">
            <a:extLst>
              <a:ext uri="{FF2B5EF4-FFF2-40B4-BE49-F238E27FC236}">
                <a16:creationId xmlns:a16="http://schemas.microsoft.com/office/drawing/2014/main" id="{80B6F490-90DD-4371-A65B-1573D2BAEE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EE55E0-CA1B-4CF6-8F04-8DD070A64C9A}"/>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3626006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790BD-243F-4096-9F82-830CF2E4B7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5A33C7C-2CAF-4760-A8D2-CB7AB7292F9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4445FE-F936-414D-B60A-4B54A35BBD47}"/>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5" name="Footer Placeholder 4">
            <a:extLst>
              <a:ext uri="{FF2B5EF4-FFF2-40B4-BE49-F238E27FC236}">
                <a16:creationId xmlns:a16="http://schemas.microsoft.com/office/drawing/2014/main" id="{0EAB09AA-09B8-4745-9407-DE7F4A5ACC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A80980-1BD6-4181-A118-7C056DC4787E}"/>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2810246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CA9A7EF-F811-440B-B561-3B20D6F6FB1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544AB7F-17A3-4B19-82C2-6732D92D41A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598C5F-42BA-4F69-9BEE-921AD653CDD8}"/>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5" name="Footer Placeholder 4">
            <a:extLst>
              <a:ext uri="{FF2B5EF4-FFF2-40B4-BE49-F238E27FC236}">
                <a16:creationId xmlns:a16="http://schemas.microsoft.com/office/drawing/2014/main" id="{578704FB-0F69-4295-BA3D-0AE50073CD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F7876B-6B08-4EA8-BC7B-DC606DEF29EC}"/>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2620914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2BBEC-5752-4687-A538-A0DFD463D0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CECF0E-BD62-4D0A-91E2-0FF20FD299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CB6ABC-7CFE-4233-ACB3-4616A8FB9ED0}"/>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5" name="Footer Placeholder 4">
            <a:extLst>
              <a:ext uri="{FF2B5EF4-FFF2-40B4-BE49-F238E27FC236}">
                <a16:creationId xmlns:a16="http://schemas.microsoft.com/office/drawing/2014/main" id="{8529682F-C90C-40D8-BF47-6968A19D96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3BC378-CA95-4B0B-8CAD-7AAD5F3F7F51}"/>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3534847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1F9CF-E0F3-49F7-8306-ADECA398ED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319256-E780-4521-9202-289C663FC0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B26A692-C0F0-46B0-B24E-5A345467D020}"/>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5" name="Footer Placeholder 4">
            <a:extLst>
              <a:ext uri="{FF2B5EF4-FFF2-40B4-BE49-F238E27FC236}">
                <a16:creationId xmlns:a16="http://schemas.microsoft.com/office/drawing/2014/main" id="{1A732A7F-F78E-44A8-A623-3CBF3B7071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B75C53-6CEE-43E8-9538-F640A7BBBC77}"/>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2729008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2028D-2FA3-4E13-874C-B2570AED284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502ECD-E4D4-4069-9DFD-282539D5AD0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AEDFEF5-1B1D-412A-89C0-827944AF1FA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4F3051-9250-494B-87D0-C067FB3F89AD}"/>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6" name="Footer Placeholder 5">
            <a:extLst>
              <a:ext uri="{FF2B5EF4-FFF2-40B4-BE49-F238E27FC236}">
                <a16:creationId xmlns:a16="http://schemas.microsoft.com/office/drawing/2014/main" id="{ED1DDAFD-1E27-49FE-B76B-BDC24484EE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5B7915-E53B-4E5F-BDEA-8E65E17CC004}"/>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4276553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A519D-62F9-4EE4-B337-5DFD9C8D761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1921B0-1D61-42EC-B51E-5644F5822D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AB69960-453F-4BF2-A78E-9035DDF3F3B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6676FF-E203-40E8-B6E7-4D76B4F948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1E4AD0A-B4D6-4970-93BE-2B22C02398F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7A32B5E-9945-4881-B250-F0F126C84AE7}"/>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8" name="Footer Placeholder 7">
            <a:extLst>
              <a:ext uri="{FF2B5EF4-FFF2-40B4-BE49-F238E27FC236}">
                <a16:creationId xmlns:a16="http://schemas.microsoft.com/office/drawing/2014/main" id="{F251E890-3539-410A-877A-C2A873B021B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74106C9-07F1-42F6-959A-25B2C2C4883F}"/>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2848503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695F3-0B5F-4A86-A7E4-80CA7548ED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2004E1-9C89-46AF-A24A-D86655E3BD2A}"/>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4" name="Footer Placeholder 3">
            <a:extLst>
              <a:ext uri="{FF2B5EF4-FFF2-40B4-BE49-F238E27FC236}">
                <a16:creationId xmlns:a16="http://schemas.microsoft.com/office/drawing/2014/main" id="{39278AC0-C118-43ED-AE9B-D88983DE4E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56851F-CDFD-478E-90E6-57EE41D3EE5A}"/>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45724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80496A-1A8F-4F2F-A946-12B5ABB387FC}"/>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3" name="Footer Placeholder 2">
            <a:extLst>
              <a:ext uri="{FF2B5EF4-FFF2-40B4-BE49-F238E27FC236}">
                <a16:creationId xmlns:a16="http://schemas.microsoft.com/office/drawing/2014/main" id="{8C76074B-B966-4754-842E-AD8C7C4DEE9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C18DC4-A939-4BAC-93D3-05615FBE255B}"/>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1009579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8FBA5-6D09-4297-8A84-F91E239574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8FFD0E-C81C-488A-9E88-CD9DA38B9A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FD04CC7-3B3C-48F8-A2F5-6E0736D8DE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83B0045-D2CF-4184-8C8D-5A74D777BA24}"/>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6" name="Footer Placeholder 5">
            <a:extLst>
              <a:ext uri="{FF2B5EF4-FFF2-40B4-BE49-F238E27FC236}">
                <a16:creationId xmlns:a16="http://schemas.microsoft.com/office/drawing/2014/main" id="{AA367FEA-B285-4B47-B1F4-B838347BAB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B820D9-A092-4DDF-A564-DA04D57371B5}"/>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1438447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4884-9B60-4CB7-8D41-C402125168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3C6CE9-F3D2-4D86-8B3A-05001339A6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2B9AC8-C7F8-4EB9-A39E-5FF24643D1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5C77BF9-8D7F-45F6-BBF1-E11345E1D445}"/>
              </a:ext>
            </a:extLst>
          </p:cNvPr>
          <p:cNvSpPr>
            <a:spLocks noGrp="1"/>
          </p:cNvSpPr>
          <p:nvPr>
            <p:ph type="dt" sz="half" idx="10"/>
          </p:nvPr>
        </p:nvSpPr>
        <p:spPr/>
        <p:txBody>
          <a:bodyPr/>
          <a:lstStyle/>
          <a:p>
            <a:fld id="{23D9903F-AA57-48A0-AB05-DF4DA75F1095}" type="datetimeFigureOut">
              <a:rPr lang="en-US" smtClean="0"/>
              <a:t>11/08/2018</a:t>
            </a:fld>
            <a:endParaRPr lang="en-US"/>
          </a:p>
        </p:txBody>
      </p:sp>
      <p:sp>
        <p:nvSpPr>
          <p:cNvPr id="6" name="Footer Placeholder 5">
            <a:extLst>
              <a:ext uri="{FF2B5EF4-FFF2-40B4-BE49-F238E27FC236}">
                <a16:creationId xmlns:a16="http://schemas.microsoft.com/office/drawing/2014/main" id="{0C1BED9A-CDA7-4BEE-B6F0-2AF9065C2E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9DB396-8DF4-4BFD-8F1D-E0CBC5662DAF}"/>
              </a:ext>
            </a:extLst>
          </p:cNvPr>
          <p:cNvSpPr>
            <a:spLocks noGrp="1"/>
          </p:cNvSpPr>
          <p:nvPr>
            <p:ph type="sldNum" sz="quarter" idx="12"/>
          </p:nvPr>
        </p:nvSpPr>
        <p:spPr/>
        <p:txBody>
          <a:bodyPr/>
          <a:lstStyle/>
          <a:p>
            <a:fld id="{83EAC9C1-3167-4A9D-A67B-65E729F93429}" type="slidenum">
              <a:rPr lang="en-US" smtClean="0"/>
              <a:t>‹#›</a:t>
            </a:fld>
            <a:endParaRPr lang="en-US"/>
          </a:p>
        </p:txBody>
      </p:sp>
    </p:spTree>
    <p:extLst>
      <p:ext uri="{BB962C8B-B14F-4D97-AF65-F5344CB8AC3E}">
        <p14:creationId xmlns:p14="http://schemas.microsoft.com/office/powerpoint/2010/main" val="1530471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C7EB1F-F97A-4BA9-B89D-5021A6524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C38BE45-917D-4817-9F33-89756E5142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A21CDB-2BA6-43F0-AA1D-DB40BE42CE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D9903F-AA57-48A0-AB05-DF4DA75F1095}" type="datetimeFigureOut">
              <a:rPr lang="en-US" smtClean="0"/>
              <a:t>11/08/2018</a:t>
            </a:fld>
            <a:endParaRPr lang="en-US"/>
          </a:p>
        </p:txBody>
      </p:sp>
      <p:sp>
        <p:nvSpPr>
          <p:cNvPr id="5" name="Footer Placeholder 4">
            <a:extLst>
              <a:ext uri="{FF2B5EF4-FFF2-40B4-BE49-F238E27FC236}">
                <a16:creationId xmlns:a16="http://schemas.microsoft.com/office/drawing/2014/main" id="{3136747A-D0A8-4D9B-9E66-57E8D4A9D9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C206AF-540E-4382-AA7C-34814DD095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EAC9C1-3167-4A9D-A67B-65E729F93429}" type="slidenum">
              <a:rPr lang="en-US" smtClean="0"/>
              <a:t>‹#›</a:t>
            </a:fld>
            <a:endParaRPr lang="en-US"/>
          </a:p>
        </p:txBody>
      </p:sp>
    </p:spTree>
    <p:extLst>
      <p:ext uri="{BB962C8B-B14F-4D97-AF65-F5344CB8AC3E}">
        <p14:creationId xmlns:p14="http://schemas.microsoft.com/office/powerpoint/2010/main" val="3199732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A38D7-0D4D-44EE-935A-58E4160A6F32}"/>
              </a:ext>
            </a:extLst>
          </p:cNvPr>
          <p:cNvSpPr>
            <a:spLocks noGrp="1"/>
          </p:cNvSpPr>
          <p:nvPr>
            <p:ph type="ctrTitle"/>
          </p:nvPr>
        </p:nvSpPr>
        <p:spPr/>
        <p:txBody>
          <a:bodyPr>
            <a:normAutofit/>
          </a:bodyPr>
          <a:lstStyle/>
          <a:p>
            <a:r>
              <a:rPr lang="en-US" sz="5400" dirty="0"/>
              <a:t>P</a:t>
            </a:r>
            <a:r>
              <a:rPr lang="en-US" sz="5400" baseline="-25000" dirty="0"/>
              <a:t>CMAX </a:t>
            </a:r>
            <a:r>
              <a:rPr lang="en-US" sz="5400" dirty="0"/>
              <a:t>for Inter-band EN-DC</a:t>
            </a:r>
          </a:p>
        </p:txBody>
      </p:sp>
      <p:sp>
        <p:nvSpPr>
          <p:cNvPr id="3" name="Subtitle 2">
            <a:extLst>
              <a:ext uri="{FF2B5EF4-FFF2-40B4-BE49-F238E27FC236}">
                <a16:creationId xmlns:a16="http://schemas.microsoft.com/office/drawing/2014/main" id="{859FA0C1-1D93-40C3-A088-3E956FA9ADAA}"/>
              </a:ext>
            </a:extLst>
          </p:cNvPr>
          <p:cNvSpPr>
            <a:spLocks noGrp="1"/>
          </p:cNvSpPr>
          <p:nvPr>
            <p:ph type="subTitle" idx="1"/>
          </p:nvPr>
        </p:nvSpPr>
        <p:spPr/>
        <p:txBody>
          <a:bodyPr>
            <a:normAutofit/>
          </a:bodyPr>
          <a:lstStyle/>
          <a:p>
            <a:r>
              <a:rPr lang="en-US" sz="3200" dirty="0"/>
              <a:t>Sprint, BT</a:t>
            </a:r>
          </a:p>
          <a:p>
            <a:r>
              <a:rPr lang="en-US" sz="3200" dirty="0"/>
              <a:t>Agenda Item 7.6.4.3.1</a:t>
            </a:r>
          </a:p>
        </p:txBody>
      </p:sp>
      <p:sp>
        <p:nvSpPr>
          <p:cNvPr id="4" name="Rectangle 3">
            <a:extLst>
              <a:ext uri="{FF2B5EF4-FFF2-40B4-BE49-F238E27FC236}">
                <a16:creationId xmlns:a16="http://schemas.microsoft.com/office/drawing/2014/main" id="{429B0EF4-6A12-4D09-A1BC-237CAF52ADD4}"/>
              </a:ext>
            </a:extLst>
          </p:cNvPr>
          <p:cNvSpPr/>
          <p:nvPr/>
        </p:nvSpPr>
        <p:spPr>
          <a:xfrm>
            <a:off x="506818" y="476032"/>
            <a:ext cx="11178363" cy="64633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a:t>
            </a:r>
            <a:r>
              <a:rPr lang="en-GB" b="1" dirty="0">
                <a:latin typeface="Arial" panose="020B0604020202020204" pitchFamily="34" charset="0"/>
                <a:cs typeface="Times New Roman" panose="02020603050405020304" pitchFamily="18" charset="0"/>
              </a:rPr>
              <a:t> #81 	                      					R4-1815889</a:t>
            </a:r>
            <a:endParaRPr lang="sv-SE" b="1" dirty="0">
              <a:latin typeface="Arial" panose="020B0604020202020204" pitchFamily="34"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Spokane, USA, 12 – 16 November 2018					</a:t>
            </a:r>
          </a:p>
        </p:txBody>
      </p:sp>
    </p:spTree>
    <p:extLst>
      <p:ext uri="{BB962C8B-B14F-4D97-AF65-F5344CB8AC3E}">
        <p14:creationId xmlns:p14="http://schemas.microsoft.com/office/powerpoint/2010/main" val="2685738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a:xfrm>
            <a:off x="838199" y="208275"/>
            <a:ext cx="10515600" cy="1325563"/>
          </a:xfrm>
        </p:spPr>
        <p:txBody>
          <a:bodyPr/>
          <a:lstStyle/>
          <a:p>
            <a:r>
              <a:rPr lang="en-US" dirty="0">
                <a:solidFill>
                  <a:prstClr val="black"/>
                </a:solidFill>
              </a:rPr>
              <a:t>P</a:t>
            </a:r>
            <a:r>
              <a:rPr lang="en-US" baseline="-25000" dirty="0">
                <a:solidFill>
                  <a:prstClr val="black"/>
                </a:solidFill>
              </a:rPr>
              <a:t>CMAX_EN-DC_L</a:t>
            </a:r>
            <a:r>
              <a:rPr lang="en-US" dirty="0">
                <a:solidFill>
                  <a:prstClr val="black"/>
                </a:solidFill>
              </a:rPr>
              <a:t> with o</a:t>
            </a:r>
            <a:r>
              <a:rPr lang="en-US" dirty="0"/>
              <a:t>verlapping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a:bodyPr>
          <a:lstStyle/>
          <a:p>
            <a:r>
              <a:rPr lang="en-US" dirty="0"/>
              <a:t>At the beginning of NR slot q, the UE should set NR power</a:t>
            </a:r>
            <a:r>
              <a:rPr lang="en-US" dirty="0">
                <a:solidFill>
                  <a:prstClr val="black"/>
                </a:solidFill>
              </a:rPr>
              <a:t> (P</a:t>
            </a:r>
            <a:r>
              <a:rPr lang="en-US" baseline="-25000" dirty="0">
                <a:solidFill>
                  <a:prstClr val="black"/>
                </a:solidFill>
              </a:rPr>
              <a:t>SCG</a:t>
            </a:r>
            <a:r>
              <a:rPr lang="en-US" dirty="0">
                <a:solidFill>
                  <a:prstClr val="black"/>
                </a:solidFill>
              </a:rPr>
              <a:t>(q))</a:t>
            </a:r>
            <a:r>
              <a:rPr lang="en-US" dirty="0"/>
              <a:t> based both on the P</a:t>
            </a:r>
            <a:r>
              <a:rPr lang="en-US" baseline="-25000" dirty="0"/>
              <a:t>MCG</a:t>
            </a:r>
            <a:r>
              <a:rPr lang="en-US" dirty="0"/>
              <a:t>(p) as well as P</a:t>
            </a:r>
            <a:r>
              <a:rPr lang="en-US" baseline="-25000" dirty="0"/>
              <a:t>MCG</a:t>
            </a:r>
            <a:r>
              <a:rPr lang="en-US" dirty="0"/>
              <a:t>(p+1) to ensure that P</a:t>
            </a:r>
            <a:r>
              <a:rPr lang="en-US" baseline="-25000" dirty="0"/>
              <a:t>EN-</a:t>
            </a:r>
            <a:r>
              <a:rPr lang="en-US" baseline="-25000" dirty="0" err="1"/>
              <a:t>DC_Total</a:t>
            </a:r>
            <a:r>
              <a:rPr lang="en-US" dirty="0"/>
              <a:t> = Min(P</a:t>
            </a:r>
            <a:r>
              <a:rPr lang="en-US" baseline="-25000" dirty="0"/>
              <a:t>POWERCLASS</a:t>
            </a:r>
            <a:r>
              <a:rPr lang="en-US" dirty="0"/>
              <a:t>, P</a:t>
            </a:r>
            <a:r>
              <a:rPr lang="en-US" baseline="-25000" dirty="0"/>
              <a:t>EMAX</a:t>
            </a:r>
            <a:r>
              <a:rPr lang="en-US" dirty="0"/>
              <a:t>) is never exceeded</a:t>
            </a:r>
          </a:p>
          <a:p>
            <a:pPr lvl="0"/>
            <a:r>
              <a:rPr lang="en-US" dirty="0">
                <a:solidFill>
                  <a:prstClr val="black"/>
                </a:solidFill>
              </a:rPr>
              <a:t>The proposed equation for </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CMAX_EN-DC </a:t>
            </a:r>
            <a:r>
              <a:rPr lang="en-US" dirty="0">
                <a:solidFill>
                  <a:prstClr val="black"/>
                </a:solidFill>
              </a:rPr>
              <a:t>doesn’t consider that NR(q) may need to be scaled or dropped either due to </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CMAX_L_</a:t>
            </a:r>
            <a:r>
              <a:rPr lang="en-GB" sz="1800" i="1"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E-</a:t>
            </a:r>
            <a:r>
              <a:rPr lang="en-GB" sz="1800" baseline="-25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UTRA,</a:t>
            </a:r>
            <a:r>
              <a:rPr lang="en-GB" sz="1800" i="1" baseline="-25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a:t>
            </a:r>
            <a:r>
              <a:rPr lang="en-GB"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ea typeface="Times New Roman" panose="02020603050405020304" pitchFamily="18" charset="0"/>
                <a:cs typeface="Times New Roman" panose="02020603050405020304" pitchFamily="18" charset="0"/>
              </a:rPr>
              <a:t>(</a:t>
            </a:r>
            <a:r>
              <a:rPr lang="en-GB" sz="1800" i="1" dirty="0">
                <a:latin typeface="Times New Roman" panose="02020603050405020304" pitchFamily="18" charset="0"/>
                <a:ea typeface="Times New Roman" panose="02020603050405020304" pitchFamily="18" charset="0"/>
                <a:cs typeface="Times New Roman" panose="02020603050405020304" pitchFamily="18" charset="0"/>
              </a:rPr>
              <a:t>p</a:t>
            </a:r>
            <a:r>
              <a:rPr lang="en-GB" sz="1800"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solidFill>
                  <a:prstClr val="black"/>
                </a:solidFill>
              </a:rPr>
              <a:t>or </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CMAX_L_</a:t>
            </a:r>
            <a:r>
              <a:rPr lang="en-GB" sz="1800" i="1"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baseline="-25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E-</a:t>
            </a:r>
            <a:r>
              <a:rPr lang="en-GB" sz="1800" baseline="-25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UTRA,</a:t>
            </a:r>
            <a:r>
              <a:rPr lang="en-GB" sz="1800" i="1" baseline="-250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a:t>
            </a:r>
            <a:r>
              <a:rPr lang="en-GB"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en-GB" sz="180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p+1</a:t>
            </a:r>
            <a:r>
              <a:rPr lang="en-GB" sz="18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r>
              <a:rPr lang="en-US" dirty="0">
                <a:solidFill>
                  <a:prstClr val="black"/>
                </a:solidFill>
              </a:rPr>
              <a:t>   </a:t>
            </a:r>
          </a:p>
        </p:txBody>
      </p:sp>
      <p:sp>
        <p:nvSpPr>
          <p:cNvPr id="4" name="Rectangle 3">
            <a:extLst>
              <a:ext uri="{FF2B5EF4-FFF2-40B4-BE49-F238E27FC236}">
                <a16:creationId xmlns:a16="http://schemas.microsoft.com/office/drawing/2014/main" id="{422ACBDB-358F-4F79-97D5-0EBF90D00B03}"/>
              </a:ext>
            </a:extLst>
          </p:cNvPr>
          <p:cNvSpPr/>
          <p:nvPr/>
        </p:nvSpPr>
        <p:spPr>
          <a:xfrm>
            <a:off x="1174459" y="173044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3548543" y="173044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2357307" y="2284117"/>
            <a:ext cx="2374083"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7" name="Rectangle 6">
            <a:extLst>
              <a:ext uri="{FF2B5EF4-FFF2-40B4-BE49-F238E27FC236}">
                <a16:creationId xmlns:a16="http://schemas.microsoft.com/office/drawing/2014/main" id="{67330BE7-16EE-40F5-A5FB-61524EA149FD}"/>
              </a:ext>
            </a:extLst>
          </p:cNvPr>
          <p:cNvSpPr/>
          <p:nvPr/>
        </p:nvSpPr>
        <p:spPr>
          <a:xfrm>
            <a:off x="7383712" y="1730444"/>
            <a:ext cx="1157680" cy="8511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8D542D9-174B-4F54-BB52-07C2557CD182}"/>
              </a:ext>
            </a:extLst>
          </p:cNvPr>
          <p:cNvSpPr/>
          <p:nvPr/>
        </p:nvSpPr>
        <p:spPr>
          <a:xfrm>
            <a:off x="8541391" y="1472874"/>
            <a:ext cx="1174458" cy="11087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9BCB02F1-30AB-4069-A50E-148264E63ABC}"/>
              </a:ext>
            </a:extLst>
          </p:cNvPr>
          <p:cNvCxnSpPr/>
          <p:nvPr/>
        </p:nvCxnSpPr>
        <p:spPr>
          <a:xfrm>
            <a:off x="6711193" y="1247771"/>
            <a:ext cx="2910979"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C3408F8-86BB-44C1-A4FF-BCF9BE38DC07}"/>
              </a:ext>
            </a:extLst>
          </p:cNvPr>
          <p:cNvSpPr/>
          <p:nvPr/>
        </p:nvSpPr>
        <p:spPr>
          <a:xfrm>
            <a:off x="7954162" y="1264548"/>
            <a:ext cx="1174458" cy="21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96BE3E41-94E6-431E-A73C-3CE57D202E4A}"/>
              </a:ext>
            </a:extLst>
          </p:cNvPr>
          <p:cNvCxnSpPr/>
          <p:nvPr/>
        </p:nvCxnSpPr>
        <p:spPr>
          <a:xfrm>
            <a:off x="6711193" y="2583018"/>
            <a:ext cx="29109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91E6B5FE-97DE-4FAD-A265-84B0B1FAE2CE}"/>
              </a:ext>
            </a:extLst>
          </p:cNvPr>
          <p:cNvCxnSpPr>
            <a:cxnSpLocks/>
          </p:cNvCxnSpPr>
          <p:nvPr/>
        </p:nvCxnSpPr>
        <p:spPr>
          <a:xfrm flipH="1">
            <a:off x="6903440" y="1264548"/>
            <a:ext cx="1" cy="131707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00F4088B-EECF-42DF-8264-13CC5A91B16D}"/>
              </a:ext>
            </a:extLst>
          </p:cNvPr>
          <p:cNvSpPr txBox="1"/>
          <p:nvPr/>
        </p:nvSpPr>
        <p:spPr>
          <a:xfrm rot="16200000">
            <a:off x="5878762" y="1792279"/>
            <a:ext cx="1664862" cy="261610"/>
          </a:xfrm>
          <a:prstGeom prst="rect">
            <a:avLst/>
          </a:prstGeom>
          <a:noFill/>
        </p:spPr>
        <p:txBody>
          <a:bodyPr wrap="square" rtlCol="0">
            <a:spAutoFit/>
          </a:bodyPr>
          <a:lstStyle/>
          <a:p>
            <a:pPr algn="ctr"/>
            <a:r>
              <a:rPr lang="en-US" sz="1100" dirty="0"/>
              <a:t>P_EN-</a:t>
            </a:r>
            <a:r>
              <a:rPr lang="en-US" sz="1100" dirty="0" err="1"/>
              <a:t>DC_Total</a:t>
            </a:r>
            <a:endParaRPr lang="en-US" sz="1100" dirty="0"/>
          </a:p>
        </p:txBody>
      </p:sp>
      <p:cxnSp>
        <p:nvCxnSpPr>
          <p:cNvPr id="21" name="Straight Arrow Connector 20">
            <a:extLst>
              <a:ext uri="{FF2B5EF4-FFF2-40B4-BE49-F238E27FC236}">
                <a16:creationId xmlns:a16="http://schemas.microsoft.com/office/drawing/2014/main" id="{D50F4E50-326D-4D0E-8BBA-3A459BECA6F9}"/>
              </a:ext>
            </a:extLst>
          </p:cNvPr>
          <p:cNvCxnSpPr>
            <a:cxnSpLocks/>
          </p:cNvCxnSpPr>
          <p:nvPr/>
        </p:nvCxnSpPr>
        <p:spPr>
          <a:xfrm flipH="1">
            <a:off x="7877962" y="1730444"/>
            <a:ext cx="1" cy="8511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3AE142B-3188-491C-A5B8-0C63F4E0D087}"/>
              </a:ext>
            </a:extLst>
          </p:cNvPr>
          <p:cNvSpPr txBox="1"/>
          <p:nvPr/>
        </p:nvSpPr>
        <p:spPr>
          <a:xfrm rot="16200000">
            <a:off x="7430934" y="2025532"/>
            <a:ext cx="632448" cy="261610"/>
          </a:xfrm>
          <a:prstGeom prst="rect">
            <a:avLst/>
          </a:prstGeom>
          <a:noFill/>
        </p:spPr>
        <p:txBody>
          <a:bodyPr wrap="square" rtlCol="0">
            <a:spAutoFit/>
          </a:bodyPr>
          <a:lstStyle/>
          <a:p>
            <a:pPr algn="ctr"/>
            <a:r>
              <a:rPr lang="en-US" sz="1100" dirty="0"/>
              <a:t>P</a:t>
            </a:r>
            <a:r>
              <a:rPr lang="en-US" sz="1100" baseline="-25000" dirty="0"/>
              <a:t>MCG</a:t>
            </a:r>
            <a:r>
              <a:rPr lang="en-US" sz="1100" dirty="0"/>
              <a:t>(p)</a:t>
            </a:r>
          </a:p>
        </p:txBody>
      </p:sp>
      <p:cxnSp>
        <p:nvCxnSpPr>
          <p:cNvPr id="24" name="Straight Arrow Connector 23">
            <a:extLst>
              <a:ext uri="{FF2B5EF4-FFF2-40B4-BE49-F238E27FC236}">
                <a16:creationId xmlns:a16="http://schemas.microsoft.com/office/drawing/2014/main" id="{034D4D4D-A328-464F-9363-0D2AA5641CD3}"/>
              </a:ext>
            </a:extLst>
          </p:cNvPr>
          <p:cNvCxnSpPr>
            <a:cxnSpLocks/>
          </p:cNvCxnSpPr>
          <p:nvPr/>
        </p:nvCxnSpPr>
        <p:spPr>
          <a:xfrm>
            <a:off x="9229562" y="1456098"/>
            <a:ext cx="0" cy="111713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3EC65AA4-A911-44C9-B1AF-E415C1AD7DB6}"/>
              </a:ext>
            </a:extLst>
          </p:cNvPr>
          <p:cNvSpPr txBox="1"/>
          <p:nvPr/>
        </p:nvSpPr>
        <p:spPr>
          <a:xfrm rot="16200000">
            <a:off x="8648428" y="1885201"/>
            <a:ext cx="851176" cy="261610"/>
          </a:xfrm>
          <a:prstGeom prst="rect">
            <a:avLst/>
          </a:prstGeom>
          <a:noFill/>
        </p:spPr>
        <p:txBody>
          <a:bodyPr wrap="square" rtlCol="0">
            <a:spAutoFit/>
          </a:bodyPr>
          <a:lstStyle/>
          <a:p>
            <a:pPr algn="ctr"/>
            <a:r>
              <a:rPr lang="en-US" sz="1100" dirty="0"/>
              <a:t>P</a:t>
            </a:r>
            <a:r>
              <a:rPr lang="en-US" sz="1100" baseline="-25000" dirty="0"/>
              <a:t>MCG</a:t>
            </a:r>
            <a:r>
              <a:rPr lang="en-US" sz="1100" dirty="0"/>
              <a:t>(p+1)</a:t>
            </a:r>
          </a:p>
        </p:txBody>
      </p:sp>
    </p:spTree>
    <p:extLst>
      <p:ext uri="{BB962C8B-B14F-4D97-AF65-F5344CB8AC3E}">
        <p14:creationId xmlns:p14="http://schemas.microsoft.com/office/powerpoint/2010/main" val="157871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a:xfrm>
            <a:off x="838200" y="151256"/>
            <a:ext cx="10515600" cy="1325563"/>
          </a:xfrm>
        </p:spPr>
        <p:txBody>
          <a:bodyPr/>
          <a:lstStyle/>
          <a:p>
            <a:r>
              <a:rPr lang="en-US" dirty="0">
                <a:solidFill>
                  <a:prstClr val="black"/>
                </a:solidFill>
              </a:rPr>
              <a:t>P</a:t>
            </a:r>
            <a:r>
              <a:rPr lang="en-US" baseline="-25000" dirty="0">
                <a:solidFill>
                  <a:prstClr val="black"/>
                </a:solidFill>
              </a:rPr>
              <a:t>CMAX_EN-DC_L</a:t>
            </a:r>
            <a:r>
              <a:rPr lang="en-US" dirty="0">
                <a:solidFill>
                  <a:prstClr val="black"/>
                </a:solidFill>
              </a:rPr>
              <a:t> with overlapping slots</a:t>
            </a:r>
            <a:endParaRPr lang="en-US" dirty="0"/>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737531" y="3245714"/>
            <a:ext cx="10126211" cy="3089814"/>
          </a:xfrm>
        </p:spPr>
        <p:txBody>
          <a:bodyPr>
            <a:normAutofit/>
          </a:bodyPr>
          <a:lstStyle/>
          <a:p>
            <a:pPr lvl="0"/>
            <a:r>
              <a:rPr lang="en-US" dirty="0">
                <a:solidFill>
                  <a:prstClr val="black"/>
                </a:solidFill>
              </a:rPr>
              <a:t>If the UE chose P</a:t>
            </a:r>
            <a:r>
              <a:rPr lang="en-US" baseline="-25000" dirty="0">
                <a:solidFill>
                  <a:prstClr val="black"/>
                </a:solidFill>
              </a:rPr>
              <a:t>SCG</a:t>
            </a:r>
            <a:r>
              <a:rPr lang="en-US" dirty="0">
                <a:solidFill>
                  <a:prstClr val="black"/>
                </a:solidFill>
              </a:rPr>
              <a:t>(q) only based on P</a:t>
            </a:r>
            <a:r>
              <a:rPr lang="en-US" baseline="-25000" dirty="0">
                <a:solidFill>
                  <a:prstClr val="black"/>
                </a:solidFill>
              </a:rPr>
              <a:t>MCG</a:t>
            </a:r>
            <a:r>
              <a:rPr lang="en-US" dirty="0">
                <a:solidFill>
                  <a:prstClr val="black"/>
                </a:solidFill>
              </a:rPr>
              <a:t>(p), then P</a:t>
            </a:r>
            <a:r>
              <a:rPr lang="en-US" baseline="-25000" dirty="0">
                <a:solidFill>
                  <a:prstClr val="black"/>
                </a:solidFill>
              </a:rPr>
              <a:t>EN-</a:t>
            </a:r>
            <a:r>
              <a:rPr lang="en-US" baseline="-25000" dirty="0" err="1">
                <a:solidFill>
                  <a:prstClr val="black"/>
                </a:solidFill>
              </a:rPr>
              <a:t>DC_Total</a:t>
            </a:r>
            <a:r>
              <a:rPr lang="en-US" dirty="0">
                <a:solidFill>
                  <a:prstClr val="black"/>
                </a:solidFill>
              </a:rPr>
              <a:t> may be exceeded during the overlap of E-UTRA subframe p+1 and NR slot q, which is not allowed. </a:t>
            </a:r>
          </a:p>
          <a:p>
            <a:pPr lvl="0"/>
            <a:r>
              <a:rPr lang="en-US" dirty="0">
                <a:solidFill>
                  <a:prstClr val="black"/>
                </a:solidFill>
              </a:rPr>
              <a:t>Since this behavior is NOT allowed based on 38.213, the equations for P</a:t>
            </a:r>
            <a:r>
              <a:rPr lang="en-US" baseline="-25000" dirty="0">
                <a:solidFill>
                  <a:prstClr val="black"/>
                </a:solidFill>
              </a:rPr>
              <a:t>CMAX_EN-DC_L</a:t>
            </a:r>
            <a:r>
              <a:rPr lang="en-US" dirty="0">
                <a:solidFill>
                  <a:prstClr val="black"/>
                </a:solidFill>
              </a:rPr>
              <a:t> have to consider both E-UTRA subframes that overlap with an NR slot in determining if the power in NR slot q was scaled or dropped. </a:t>
            </a:r>
            <a:endParaRPr lang="en-US" dirty="0"/>
          </a:p>
        </p:txBody>
      </p:sp>
      <p:sp>
        <p:nvSpPr>
          <p:cNvPr id="4" name="Rectangle 3">
            <a:extLst>
              <a:ext uri="{FF2B5EF4-FFF2-40B4-BE49-F238E27FC236}">
                <a16:creationId xmlns:a16="http://schemas.microsoft.com/office/drawing/2014/main" id="{422ACBDB-358F-4F79-97D5-0EBF90D00B03}"/>
              </a:ext>
            </a:extLst>
          </p:cNvPr>
          <p:cNvSpPr/>
          <p:nvPr/>
        </p:nvSpPr>
        <p:spPr>
          <a:xfrm>
            <a:off x="1174459"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3548543"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2360878" y="2244361"/>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14" name="Rectangle 13">
            <a:extLst>
              <a:ext uri="{FF2B5EF4-FFF2-40B4-BE49-F238E27FC236}">
                <a16:creationId xmlns:a16="http://schemas.microsoft.com/office/drawing/2014/main" id="{29818E84-F7ED-4144-BDCE-DC1023BEE2EE}"/>
              </a:ext>
            </a:extLst>
          </p:cNvPr>
          <p:cNvSpPr/>
          <p:nvPr/>
        </p:nvSpPr>
        <p:spPr>
          <a:xfrm>
            <a:off x="7383712" y="1690688"/>
            <a:ext cx="1157680" cy="8511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0F875E5-017F-401A-A73F-CDEEA20154F4}"/>
              </a:ext>
            </a:extLst>
          </p:cNvPr>
          <p:cNvSpPr/>
          <p:nvPr/>
        </p:nvSpPr>
        <p:spPr>
          <a:xfrm>
            <a:off x="8541391" y="1684788"/>
            <a:ext cx="1174458" cy="11087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0E00AE42-A428-4E1B-B4A8-FD31542D8EC7}"/>
              </a:ext>
            </a:extLst>
          </p:cNvPr>
          <p:cNvCxnSpPr/>
          <p:nvPr/>
        </p:nvCxnSpPr>
        <p:spPr>
          <a:xfrm>
            <a:off x="6711193" y="1208015"/>
            <a:ext cx="2910979"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C86A165B-3AFE-455F-8D88-027826F86B89}"/>
              </a:ext>
            </a:extLst>
          </p:cNvPr>
          <p:cNvSpPr/>
          <p:nvPr/>
        </p:nvSpPr>
        <p:spPr>
          <a:xfrm>
            <a:off x="7954162" y="1224791"/>
            <a:ext cx="1174458" cy="4644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0854CBC3-A4F8-4A03-94FA-F2D61E8326B5}"/>
              </a:ext>
            </a:extLst>
          </p:cNvPr>
          <p:cNvCxnSpPr/>
          <p:nvPr/>
        </p:nvCxnSpPr>
        <p:spPr>
          <a:xfrm>
            <a:off x="6711193" y="2543262"/>
            <a:ext cx="29109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DD48274-C31C-477B-98F7-D2FDD2B94919}"/>
              </a:ext>
            </a:extLst>
          </p:cNvPr>
          <p:cNvCxnSpPr>
            <a:cxnSpLocks/>
          </p:cNvCxnSpPr>
          <p:nvPr/>
        </p:nvCxnSpPr>
        <p:spPr>
          <a:xfrm flipH="1">
            <a:off x="6903440" y="1224792"/>
            <a:ext cx="1" cy="131707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1324483-3067-4D79-8B7E-7F2EFB0C94FF}"/>
              </a:ext>
            </a:extLst>
          </p:cNvPr>
          <p:cNvSpPr txBox="1"/>
          <p:nvPr/>
        </p:nvSpPr>
        <p:spPr>
          <a:xfrm rot="16200000">
            <a:off x="5878762" y="1752523"/>
            <a:ext cx="1664862" cy="261610"/>
          </a:xfrm>
          <a:prstGeom prst="rect">
            <a:avLst/>
          </a:prstGeom>
          <a:noFill/>
        </p:spPr>
        <p:txBody>
          <a:bodyPr wrap="square" rtlCol="0">
            <a:spAutoFit/>
          </a:bodyPr>
          <a:lstStyle/>
          <a:p>
            <a:pPr algn="ctr"/>
            <a:r>
              <a:rPr lang="en-US" sz="1100" dirty="0"/>
              <a:t>P_EN-</a:t>
            </a:r>
            <a:r>
              <a:rPr lang="en-US" sz="1100" dirty="0" err="1"/>
              <a:t>DC_Total</a:t>
            </a:r>
            <a:endParaRPr lang="en-US" sz="1100" dirty="0"/>
          </a:p>
        </p:txBody>
      </p:sp>
      <p:cxnSp>
        <p:nvCxnSpPr>
          <p:cNvPr id="23" name="Straight Arrow Connector 22">
            <a:extLst>
              <a:ext uri="{FF2B5EF4-FFF2-40B4-BE49-F238E27FC236}">
                <a16:creationId xmlns:a16="http://schemas.microsoft.com/office/drawing/2014/main" id="{3C256E35-BE7C-413F-880C-AE80B065F793}"/>
              </a:ext>
            </a:extLst>
          </p:cNvPr>
          <p:cNvCxnSpPr>
            <a:cxnSpLocks/>
          </p:cNvCxnSpPr>
          <p:nvPr/>
        </p:nvCxnSpPr>
        <p:spPr>
          <a:xfrm flipH="1">
            <a:off x="7877962" y="1690688"/>
            <a:ext cx="1" cy="8511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A63041D-FE86-4906-93F4-96BBF3678F0C}"/>
              </a:ext>
            </a:extLst>
          </p:cNvPr>
          <p:cNvSpPr txBox="1"/>
          <p:nvPr/>
        </p:nvSpPr>
        <p:spPr>
          <a:xfrm rot="16200000">
            <a:off x="7430934" y="1985776"/>
            <a:ext cx="632448" cy="261610"/>
          </a:xfrm>
          <a:prstGeom prst="rect">
            <a:avLst/>
          </a:prstGeom>
          <a:noFill/>
        </p:spPr>
        <p:txBody>
          <a:bodyPr wrap="square" rtlCol="0">
            <a:spAutoFit/>
          </a:bodyPr>
          <a:lstStyle/>
          <a:p>
            <a:pPr algn="ctr"/>
            <a:r>
              <a:rPr lang="en-US" sz="1100" dirty="0"/>
              <a:t>P</a:t>
            </a:r>
            <a:r>
              <a:rPr lang="en-US" sz="1100" baseline="-25000" dirty="0"/>
              <a:t>MCG</a:t>
            </a:r>
            <a:r>
              <a:rPr lang="en-US" sz="1100" dirty="0"/>
              <a:t>(p)</a:t>
            </a:r>
          </a:p>
        </p:txBody>
      </p:sp>
      <p:cxnSp>
        <p:nvCxnSpPr>
          <p:cNvPr id="25" name="Straight Arrow Connector 24">
            <a:extLst>
              <a:ext uri="{FF2B5EF4-FFF2-40B4-BE49-F238E27FC236}">
                <a16:creationId xmlns:a16="http://schemas.microsoft.com/office/drawing/2014/main" id="{E97B1867-A82E-4026-9B59-EB2915B43281}"/>
              </a:ext>
            </a:extLst>
          </p:cNvPr>
          <p:cNvCxnSpPr>
            <a:cxnSpLocks/>
          </p:cNvCxnSpPr>
          <p:nvPr/>
        </p:nvCxnSpPr>
        <p:spPr>
          <a:xfrm>
            <a:off x="9229562" y="1668012"/>
            <a:ext cx="0" cy="111713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578EE217-40A6-4425-9A79-198C7B19C8E0}"/>
              </a:ext>
            </a:extLst>
          </p:cNvPr>
          <p:cNvSpPr txBox="1"/>
          <p:nvPr/>
        </p:nvSpPr>
        <p:spPr>
          <a:xfrm rot="16200000">
            <a:off x="8648428" y="2097115"/>
            <a:ext cx="851176" cy="261610"/>
          </a:xfrm>
          <a:prstGeom prst="rect">
            <a:avLst/>
          </a:prstGeom>
          <a:noFill/>
        </p:spPr>
        <p:txBody>
          <a:bodyPr wrap="square" rtlCol="0">
            <a:spAutoFit/>
          </a:bodyPr>
          <a:lstStyle/>
          <a:p>
            <a:pPr algn="ctr"/>
            <a:r>
              <a:rPr lang="en-US" sz="1100" dirty="0"/>
              <a:t>P</a:t>
            </a:r>
            <a:r>
              <a:rPr lang="en-US" sz="1100" baseline="-25000" dirty="0"/>
              <a:t>MCG</a:t>
            </a:r>
            <a:r>
              <a:rPr lang="en-US" sz="1100" dirty="0"/>
              <a:t>(p+1)</a:t>
            </a:r>
          </a:p>
        </p:txBody>
      </p:sp>
      <p:cxnSp>
        <p:nvCxnSpPr>
          <p:cNvPr id="27" name="Straight Arrow Connector 26">
            <a:extLst>
              <a:ext uri="{FF2B5EF4-FFF2-40B4-BE49-F238E27FC236}">
                <a16:creationId xmlns:a16="http://schemas.microsoft.com/office/drawing/2014/main" id="{DEDC2CCA-8DA6-452A-9B89-6FA00A532A6B}"/>
              </a:ext>
            </a:extLst>
          </p:cNvPr>
          <p:cNvCxnSpPr>
            <a:cxnSpLocks/>
            <a:endCxn id="18" idx="2"/>
          </p:cNvCxnSpPr>
          <p:nvPr/>
        </p:nvCxnSpPr>
        <p:spPr>
          <a:xfrm flipH="1">
            <a:off x="8541391" y="1172783"/>
            <a:ext cx="4" cy="51650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085AE842-7F8F-4617-8A4D-BAC81F189DA6}"/>
              </a:ext>
            </a:extLst>
          </p:cNvPr>
          <p:cNvSpPr txBox="1"/>
          <p:nvPr/>
        </p:nvSpPr>
        <p:spPr>
          <a:xfrm rot="16200000">
            <a:off x="8081992" y="1326234"/>
            <a:ext cx="632448" cy="261610"/>
          </a:xfrm>
          <a:prstGeom prst="rect">
            <a:avLst/>
          </a:prstGeom>
          <a:noFill/>
        </p:spPr>
        <p:txBody>
          <a:bodyPr wrap="square" rtlCol="0">
            <a:spAutoFit/>
          </a:bodyPr>
          <a:lstStyle/>
          <a:p>
            <a:pPr algn="ctr"/>
            <a:r>
              <a:rPr lang="en-US" sz="1100" dirty="0"/>
              <a:t>P</a:t>
            </a:r>
            <a:r>
              <a:rPr lang="en-US" sz="1100" baseline="-25000" dirty="0"/>
              <a:t>SCG</a:t>
            </a:r>
            <a:r>
              <a:rPr lang="en-US" sz="1100" dirty="0"/>
              <a:t>(q)</a:t>
            </a:r>
          </a:p>
        </p:txBody>
      </p:sp>
    </p:spTree>
    <p:extLst>
      <p:ext uri="{BB962C8B-B14F-4D97-AF65-F5344CB8AC3E}">
        <p14:creationId xmlns:p14="http://schemas.microsoft.com/office/powerpoint/2010/main" val="1068257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lstStyle/>
          <a:p>
            <a:r>
              <a:rPr lang="en-US" dirty="0"/>
              <a:t>Potential problem with partially overlapped LTE subframes and NR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fontScale="70000" lnSpcReduction="20000"/>
          </a:bodyPr>
          <a:lstStyle/>
          <a:p>
            <a:pPr lvl="0"/>
            <a:r>
              <a:rPr lang="en-US" dirty="0">
                <a:solidFill>
                  <a:prstClr val="black"/>
                </a:solidFill>
              </a:rPr>
              <a:t>The proposed equations for P</a:t>
            </a:r>
            <a:r>
              <a:rPr lang="en-US" baseline="-25000" dirty="0">
                <a:solidFill>
                  <a:prstClr val="black"/>
                </a:solidFill>
              </a:rPr>
              <a:t>CMAX_EN-DC_L</a:t>
            </a:r>
            <a:r>
              <a:rPr lang="en-US" dirty="0">
                <a:solidFill>
                  <a:prstClr val="black"/>
                </a:solidFill>
              </a:rPr>
              <a:t> do not consider the adjacent E-UTRA </a:t>
            </a:r>
            <a:r>
              <a:rPr lang="en-US" dirty="0" err="1">
                <a:solidFill>
                  <a:prstClr val="black"/>
                </a:solidFill>
              </a:rPr>
              <a:t>subfames</a:t>
            </a:r>
            <a:r>
              <a:rPr lang="en-US" dirty="0">
                <a:solidFill>
                  <a:prstClr val="black"/>
                </a:solidFill>
              </a:rPr>
              <a:t> (p-1) and (p+1) when determining if scaling or dropping is required, only E-UTRA </a:t>
            </a:r>
            <a:r>
              <a:rPr lang="en-US" dirty="0" err="1">
                <a:solidFill>
                  <a:prstClr val="black"/>
                </a:solidFill>
              </a:rPr>
              <a:t>subfame</a:t>
            </a:r>
            <a:r>
              <a:rPr lang="en-US" dirty="0">
                <a:solidFill>
                  <a:prstClr val="black"/>
                </a:solidFill>
              </a:rPr>
              <a:t> p:</a:t>
            </a:r>
          </a:p>
          <a:p>
            <a:pPr marL="0" marR="0">
              <a:lnSpc>
                <a:spcPct val="106000"/>
              </a:lnSpc>
              <a:spcBef>
                <a:spcPts val="0"/>
              </a:spcBef>
              <a:spcAft>
                <a:spcPts val="800"/>
              </a:spcAft>
            </a:pPr>
            <a:r>
              <a:rPr lang="en-US" dirty="0">
                <a:latin typeface="Times New Roman" panose="02020603050405020304" pitchFamily="18" charset="0"/>
                <a:ea typeface="Calibri" panose="020F0502020204030204" pitchFamily="34" charset="0"/>
                <a:cs typeface="Times New Roman" panose="02020603050405020304" pitchFamily="18" charset="0"/>
              </a:rPr>
              <a:t>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CMAX_L </a:t>
            </a:r>
            <a:r>
              <a:rPr lang="en-GB" dirty="0">
                <a:latin typeface="Times New Roman" panose="02020603050405020304" pitchFamily="18" charset="0"/>
                <a:ea typeface="Times New Roman" panose="02020603050405020304" pitchFamily="18" charset="0"/>
                <a:cs typeface="Times New Roman" panose="02020603050405020304" pitchFamily="18" charset="0"/>
              </a:rPr>
              <a:t>= MIN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err="1">
                <a:latin typeface="Times New Roman" panose="02020603050405020304" pitchFamily="18" charset="0"/>
                <a:ea typeface="Times New Roman" panose="02020603050405020304" pitchFamily="18" charset="0"/>
                <a:cs typeface="Times New Roman" panose="02020603050405020304" pitchFamily="18" charset="0"/>
              </a:rPr>
              <a:t>p,q</a:t>
            </a:r>
            <a:r>
              <a:rPr lang="en-GB" dirty="0">
                <a:latin typeface="Times New Roman" panose="02020603050405020304" pitchFamily="18" charset="0"/>
                <a:ea typeface="Times New Roman" panose="02020603050405020304" pitchFamily="18" charset="0"/>
                <a:cs typeface="Times New Roman" panose="02020603050405020304" pitchFamily="18" charset="0"/>
              </a:rPr>
              <a:t>)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a:latin typeface="Times New Roman" panose="02020603050405020304" pitchFamily="18" charset="0"/>
                <a:ea typeface="Times New Roman" panose="02020603050405020304" pitchFamily="18" charset="0"/>
                <a:cs typeface="Times New Roman" panose="02020603050405020304" pitchFamily="18" charset="0"/>
              </a:rPr>
              <a:t>p,q+1</a:t>
            </a:r>
            <a:r>
              <a:rPr lang="en-GB" dirty="0">
                <a:latin typeface="Times New Roman" panose="02020603050405020304" pitchFamily="18" charset="0"/>
                <a:ea typeface="Times New Roman" panose="02020603050405020304" pitchFamily="18" charset="0"/>
                <a:cs typeface="Times New Roman" panose="02020603050405020304" pitchFamily="18" charset="0"/>
              </a:rPr>
              <a:t>), …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err="1">
                <a:latin typeface="Times New Roman" panose="02020603050405020304" pitchFamily="18" charset="0"/>
                <a:ea typeface="Times New Roman" panose="02020603050405020304" pitchFamily="18" charset="0"/>
                <a:cs typeface="Times New Roman" panose="02020603050405020304" pitchFamily="18" charset="0"/>
              </a:rPr>
              <a:t>p,q+n</a:t>
            </a:r>
            <a:r>
              <a:rPr lang="en-GB" dirty="0">
                <a:latin typeface="Times New Roman" panose="02020603050405020304" pitchFamily="18" charset="0"/>
                <a:ea typeface="Times New Roman" panose="02020603050405020304" pitchFamily="18" charset="0"/>
                <a:cs typeface="Times New Roman" panose="02020603050405020304" pitchFamily="18" charset="0"/>
              </a:rPr>
              <a:t>)}</a:t>
            </a:r>
            <a:r>
              <a:rPr lang="en-US" sz="3600" dirty="0">
                <a:latin typeface="Calibri" panose="020F0502020204030204" pitchFamily="34"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where </a:t>
            </a:r>
            <a:r>
              <a:rPr lang="en-GB" dirty="0">
                <a:latin typeface="Times New Roman" panose="02020603050405020304" pitchFamily="18" charset="0"/>
                <a:ea typeface="Times New Roman" panose="02020603050405020304" pitchFamily="18" charset="0"/>
                <a:cs typeface="Times New Roman" panose="02020603050405020304" pitchFamily="18" charset="0"/>
              </a:rPr>
              <a:t>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CMAX_EN-DC_L</a:t>
            </a:r>
            <a:r>
              <a:rPr lang="en-US" dirty="0">
                <a:latin typeface="Times New Roman" panose="02020603050405020304" pitchFamily="18" charset="0"/>
                <a:ea typeface="Calibri" panose="020F0502020204030204" pitchFamily="34" charset="0"/>
                <a:cs typeface="Times New Roman" panose="02020603050405020304" pitchFamily="18" charset="0"/>
              </a:rPr>
              <a:t> are the applicable lower limits for each overlapping scheduling unit pairs </a:t>
            </a:r>
            <a:r>
              <a:rPr lang="en-US" i="1" dirty="0">
                <a:latin typeface="Times New Roman" panose="02020603050405020304" pitchFamily="18" charset="0"/>
                <a:ea typeface="Calibri" panose="020F0502020204030204" pitchFamily="34" charset="0"/>
                <a:cs typeface="Times New Roman" panose="02020603050405020304" pitchFamily="18" charset="0"/>
              </a:rPr>
              <a:t>(</a:t>
            </a:r>
            <a:r>
              <a:rPr lang="en-US" i="1" dirty="0" err="1">
                <a:latin typeface="Times New Roman" panose="02020603050405020304" pitchFamily="18" charset="0"/>
                <a:ea typeface="Calibri" panose="020F0502020204030204" pitchFamily="34" charset="0"/>
                <a:cs typeface="Times New Roman" panose="02020603050405020304" pitchFamily="18" charset="0"/>
              </a:rPr>
              <a:t>p,q</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i="1" dirty="0">
                <a:latin typeface="Times New Roman" panose="02020603050405020304" pitchFamily="18" charset="0"/>
                <a:ea typeface="Calibri" panose="020F0502020204030204" pitchFamily="34" charset="0"/>
                <a:cs typeface="Times New Roman" panose="02020603050405020304" pitchFamily="18" charset="0"/>
              </a:rPr>
              <a:t>p, q+1</a:t>
            </a:r>
            <a:r>
              <a:rPr lang="en-US" dirty="0">
                <a:latin typeface="Times New Roman" panose="02020603050405020304" pitchFamily="18" charset="0"/>
                <a:ea typeface="Calibri" panose="020F0502020204030204" pitchFamily="34" charset="0"/>
                <a:cs typeface="Times New Roman" panose="02020603050405020304" pitchFamily="18" charset="0"/>
              </a:rPr>
              <a:t>) , up to </a:t>
            </a:r>
            <a:r>
              <a:rPr lang="en-US" i="1" dirty="0">
                <a:latin typeface="Times New Roman" panose="02020603050405020304" pitchFamily="18" charset="0"/>
                <a:ea typeface="Calibri" panose="020F0502020204030204" pitchFamily="34" charset="0"/>
                <a:cs typeface="Times New Roman" panose="02020603050405020304" pitchFamily="18" charset="0"/>
              </a:rPr>
              <a:t>(p, </a:t>
            </a:r>
            <a:r>
              <a:rPr lang="en-US" i="1" dirty="0" err="1">
                <a:latin typeface="Times New Roman" panose="02020603050405020304" pitchFamily="18" charset="0"/>
                <a:ea typeface="Calibri" panose="020F0502020204030204" pitchFamily="34" charset="0"/>
                <a:cs typeface="Times New Roman" panose="02020603050405020304" pitchFamily="18" charset="0"/>
              </a:rPr>
              <a:t>q+n</a:t>
            </a:r>
            <a:r>
              <a:rPr lang="en-US" dirty="0">
                <a:latin typeface="Times New Roman" panose="02020603050405020304" pitchFamily="18" charset="0"/>
                <a:ea typeface="Calibri" panose="020F0502020204030204" pitchFamily="34" charset="0"/>
                <a:cs typeface="Times New Roman" panose="02020603050405020304" pitchFamily="18" charset="0"/>
              </a:rPr>
              <a:t>) for each applicable </a:t>
            </a:r>
            <a:r>
              <a:rPr lang="en-GB" dirty="0" err="1">
                <a:latin typeface="Times New Roman" panose="02020603050405020304" pitchFamily="18" charset="0"/>
                <a:ea typeface="SimSun" panose="02010600030101010101" pitchFamily="2" charset="-122"/>
                <a:cs typeface="Times New Roman" panose="02020603050405020304" pitchFamily="18" charset="0"/>
              </a:rPr>
              <a:t>T</a:t>
            </a:r>
            <a:r>
              <a:rPr lang="en-GB" baseline="-25000" dirty="0" err="1">
                <a:latin typeface="Times New Roman" panose="02020603050405020304" pitchFamily="18" charset="0"/>
                <a:ea typeface="SimSun" panose="02010600030101010101" pitchFamily="2" charset="-122"/>
                <a:cs typeface="Times New Roman" panose="02020603050405020304" pitchFamily="18" charset="0"/>
              </a:rPr>
              <a:t>eval</a:t>
            </a:r>
            <a:r>
              <a:rPr lang="en-US" dirty="0">
                <a:latin typeface="Times New Roman" panose="02020603050405020304" pitchFamily="18" charset="0"/>
                <a:ea typeface="Calibri" panose="020F0502020204030204" pitchFamily="34" charset="0"/>
                <a:cs typeface="Times New Roman" panose="02020603050405020304" pitchFamily="18" charset="0"/>
              </a:rPr>
              <a:t> duration, where </a:t>
            </a:r>
            <a:r>
              <a:rPr lang="en-US" dirty="0" err="1">
                <a:latin typeface="Times New Roman" panose="02020603050405020304" pitchFamily="18" charset="0"/>
                <a:ea typeface="Calibri" panose="020F0502020204030204" pitchFamily="34" charset="0"/>
                <a:cs typeface="Times New Roman" panose="02020603050405020304" pitchFamily="18" charset="0"/>
              </a:rPr>
              <a:t>q+</a:t>
            </a:r>
            <a:r>
              <a:rPr lang="en-US" i="1" dirty="0" err="1">
                <a:latin typeface="Times New Roman" panose="02020603050405020304" pitchFamily="18" charset="0"/>
                <a:ea typeface="Calibri" panose="020F0502020204030204" pitchFamily="34" charset="0"/>
                <a:cs typeface="Times New Roman" panose="02020603050405020304" pitchFamily="18" charset="0"/>
              </a:rPr>
              <a:t>n</a:t>
            </a:r>
            <a:r>
              <a:rPr lang="en-US" dirty="0">
                <a:latin typeface="Times New Roman" panose="02020603050405020304" pitchFamily="18" charset="0"/>
                <a:ea typeface="Calibri" panose="020F0502020204030204" pitchFamily="34" charset="0"/>
                <a:cs typeface="Times New Roman" panose="02020603050405020304" pitchFamily="18" charset="0"/>
              </a:rPr>
              <a:t> is the last NR UL slot overlapping with LTE subframe p,</a:t>
            </a:r>
            <a:endParaRPr lang="en-US" dirty="0">
              <a:solidFill>
                <a:prstClr val="black"/>
              </a:solidFill>
            </a:endParaRPr>
          </a:p>
          <a:p>
            <a:pPr lvl="0"/>
            <a:r>
              <a:rPr lang="en-US" dirty="0">
                <a:solidFill>
                  <a:prstClr val="black"/>
                </a:solidFill>
              </a:rPr>
              <a:t>Even though NR(q) and NR(q+1) don’t need to be scaled or dropped due to P</a:t>
            </a:r>
            <a:r>
              <a:rPr lang="en-US" baseline="-25000" dirty="0">
                <a:solidFill>
                  <a:prstClr val="black"/>
                </a:solidFill>
              </a:rPr>
              <a:t>CMAX_EUTRA</a:t>
            </a:r>
            <a:r>
              <a:rPr lang="en-US" dirty="0">
                <a:solidFill>
                  <a:prstClr val="black"/>
                </a:solidFill>
              </a:rPr>
              <a:t>(p), they may need to be scaled or dropped due to P</a:t>
            </a:r>
            <a:r>
              <a:rPr lang="en-US" baseline="-25000" dirty="0">
                <a:solidFill>
                  <a:prstClr val="black"/>
                </a:solidFill>
              </a:rPr>
              <a:t>CMAX_EUTRA</a:t>
            </a:r>
            <a:r>
              <a:rPr lang="en-US" dirty="0">
                <a:solidFill>
                  <a:prstClr val="black"/>
                </a:solidFill>
              </a:rPr>
              <a:t>(p-1) or </a:t>
            </a:r>
            <a:r>
              <a:rPr lang="en-US" sz="2900" dirty="0">
                <a:solidFill>
                  <a:prstClr val="black"/>
                </a:solidFill>
              </a:rPr>
              <a:t>P</a:t>
            </a:r>
            <a:r>
              <a:rPr lang="en-US" sz="2900" baseline="-25000" dirty="0">
                <a:solidFill>
                  <a:prstClr val="black"/>
                </a:solidFill>
              </a:rPr>
              <a:t>CMAX_EUTRA</a:t>
            </a:r>
            <a:r>
              <a:rPr lang="en-US" sz="2900" dirty="0">
                <a:solidFill>
                  <a:prstClr val="black"/>
                </a:solidFill>
              </a:rPr>
              <a:t>(p+1)</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r>
              <a:rPr lang="en-US" b="1" dirty="0"/>
              <a:t>Observation 3: When an NR slot overlaps with two E-UTRA subframes, the decision to scale or drop in the NR slot depends on the power in each of the E-UTRA subframes that it overlaps with, not just one.</a:t>
            </a:r>
          </a:p>
          <a:p>
            <a:pPr lvl="0"/>
            <a:endParaRPr lang="en-US" dirty="0">
              <a:solidFill>
                <a:prstClr val="black"/>
              </a:solidFill>
            </a:endParaRPr>
          </a:p>
          <a:p>
            <a:endParaRPr lang="en-US" dirty="0"/>
          </a:p>
        </p:txBody>
      </p:sp>
      <p:sp>
        <p:nvSpPr>
          <p:cNvPr id="13" name="Rectangle 12">
            <a:extLst>
              <a:ext uri="{FF2B5EF4-FFF2-40B4-BE49-F238E27FC236}">
                <a16:creationId xmlns:a16="http://schemas.microsoft.com/office/drawing/2014/main" id="{806D8A60-1DFC-4B93-A33A-3303E3974249}"/>
              </a:ext>
            </a:extLst>
          </p:cNvPr>
          <p:cNvSpPr/>
          <p:nvPr/>
        </p:nvSpPr>
        <p:spPr>
          <a:xfrm>
            <a:off x="4597165" y="1690688"/>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14" name="Rectangle 13">
            <a:extLst>
              <a:ext uri="{FF2B5EF4-FFF2-40B4-BE49-F238E27FC236}">
                <a16:creationId xmlns:a16="http://schemas.microsoft.com/office/drawing/2014/main" id="{FC6CFCD9-965A-4ED8-903A-47C21C02AFAC}"/>
              </a:ext>
            </a:extLst>
          </p:cNvPr>
          <p:cNvSpPr/>
          <p:nvPr/>
        </p:nvSpPr>
        <p:spPr>
          <a:xfrm>
            <a:off x="6971251"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
        <p:nvSpPr>
          <p:cNvPr id="15" name="Rectangle 14">
            <a:extLst>
              <a:ext uri="{FF2B5EF4-FFF2-40B4-BE49-F238E27FC236}">
                <a16:creationId xmlns:a16="http://schemas.microsoft.com/office/drawing/2014/main" id="{7866041F-9C3D-4CDD-A237-24B08B7D0AD0}"/>
              </a:ext>
            </a:extLst>
          </p:cNvPr>
          <p:cNvSpPr/>
          <p:nvPr/>
        </p:nvSpPr>
        <p:spPr>
          <a:xfrm>
            <a:off x="3461157" y="2244361"/>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16" name="Rectangle 15">
            <a:extLst>
              <a:ext uri="{FF2B5EF4-FFF2-40B4-BE49-F238E27FC236}">
                <a16:creationId xmlns:a16="http://schemas.microsoft.com/office/drawing/2014/main" id="{B8063DA2-162A-408F-94DD-2081E8B70037}"/>
              </a:ext>
            </a:extLst>
          </p:cNvPr>
          <p:cNvSpPr/>
          <p:nvPr/>
        </p:nvSpPr>
        <p:spPr>
          <a:xfrm>
            <a:off x="5838738" y="224436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(q+1)</a:t>
            </a:r>
          </a:p>
        </p:txBody>
      </p:sp>
      <p:sp>
        <p:nvSpPr>
          <p:cNvPr id="17" name="Rectangle 16">
            <a:extLst>
              <a:ext uri="{FF2B5EF4-FFF2-40B4-BE49-F238E27FC236}">
                <a16:creationId xmlns:a16="http://schemas.microsoft.com/office/drawing/2014/main" id="{72D95EFE-ED7B-4D20-B9AE-3FE754DDE19E}"/>
              </a:ext>
            </a:extLst>
          </p:cNvPr>
          <p:cNvSpPr/>
          <p:nvPr/>
        </p:nvSpPr>
        <p:spPr>
          <a:xfrm>
            <a:off x="2219586" y="168819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Tree>
    <p:extLst>
      <p:ext uri="{BB962C8B-B14F-4D97-AF65-F5344CB8AC3E}">
        <p14:creationId xmlns:p14="http://schemas.microsoft.com/office/powerpoint/2010/main" val="3258254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lstStyle/>
          <a:p>
            <a:r>
              <a:rPr lang="en-US" dirty="0"/>
              <a:t>Potential problem with partially overlapped LTE subframes and NR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fontScale="70000" lnSpcReduction="20000"/>
          </a:bodyPr>
          <a:lstStyle/>
          <a:p>
            <a:pPr lvl="0"/>
            <a:r>
              <a:rPr lang="en-US" dirty="0">
                <a:solidFill>
                  <a:prstClr val="black"/>
                </a:solidFill>
              </a:rPr>
              <a:t>E-UTRA MPR/A-MPR (p+1) may be very low (and thus,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_</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rPr>
              <a:t>(</a:t>
            </a:r>
            <a:r>
              <a:rPr lang="en-US" i="1" dirty="0">
                <a:solidFill>
                  <a:prstClr val="black"/>
                </a:solidFill>
              </a:rPr>
              <a:t>p+1</a:t>
            </a:r>
            <a:r>
              <a:rPr lang="en-US" dirty="0">
                <a:solidFill>
                  <a:prstClr val="black"/>
                </a:solidFill>
              </a:rPr>
              <a:t>) very high) so that the equation for dropping NR: </a:t>
            </a:r>
            <a:r>
              <a:rPr lang="en-GB" sz="2400" dirty="0">
                <a:latin typeface="Times New Roman" panose="02020603050405020304" pitchFamily="18" charset="0"/>
                <a:ea typeface="Calibri" panose="020F0502020204030204" pitchFamily="34" charset="0"/>
                <a:cs typeface="Times New Roman" panose="02020603050405020304" pitchFamily="18" charset="0"/>
              </a:rPr>
              <a:t>b= 10 log</a:t>
            </a:r>
            <a:r>
              <a:rPr lang="en-GB" sz="2400"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GB" sz="24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err="1">
                <a:latin typeface="Times New Roman" panose="02020603050405020304" pitchFamily="18" charset="0"/>
                <a:ea typeface="Calibri" panose="020F0502020204030204" pitchFamily="34" charset="0"/>
                <a:cs typeface="Times New Roman" panose="02020603050405020304" pitchFamily="18" charset="0"/>
              </a:rPr>
              <a:t>p</a:t>
            </a:r>
            <a:r>
              <a:rPr lang="en-GB" sz="2400"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sz="2400" baseline="-25000" dirty="0">
                <a:latin typeface="Times New Roman" panose="02020603050405020304" pitchFamily="18" charset="0"/>
                <a:ea typeface="Calibri" panose="020F0502020204030204" pitchFamily="34" charset="0"/>
                <a:cs typeface="Times New Roman" panose="02020603050405020304" pitchFamily="18" charset="0"/>
              </a:rPr>
              <a:t>_</a:t>
            </a:r>
            <a:r>
              <a:rPr lang="en-GB" sz="2400"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sz="2400"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sz="2400"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sz="2400"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sz="2400"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a:latin typeface="Times New Roman" panose="02020603050405020304" pitchFamily="18" charset="0"/>
                <a:ea typeface="Calibri" panose="020F0502020204030204" pitchFamily="34" charset="0"/>
                <a:cs typeface="Times New Roman" panose="02020603050405020304" pitchFamily="18" charset="0"/>
              </a:rPr>
              <a:t>(</a:t>
            </a:r>
            <a:r>
              <a:rPr lang="en-GB" sz="2400" i="1" dirty="0">
                <a:latin typeface="Times New Roman" panose="02020603050405020304" pitchFamily="18" charset="0"/>
                <a:ea typeface="Calibri" panose="020F0502020204030204" pitchFamily="34" charset="0"/>
                <a:cs typeface="Times New Roman" panose="02020603050405020304" pitchFamily="18" charset="0"/>
              </a:rPr>
              <a:t>p+1</a:t>
            </a:r>
            <a:r>
              <a:rPr lang="en-GB" sz="24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err="1">
                <a:latin typeface="Times New Roman" panose="02020603050405020304" pitchFamily="18" charset="0"/>
                <a:ea typeface="Calibri" panose="020F0502020204030204" pitchFamily="34" charset="0"/>
                <a:cs typeface="Times New Roman" panose="02020603050405020304" pitchFamily="18" charset="0"/>
              </a:rPr>
              <a:t>p</a:t>
            </a:r>
            <a:r>
              <a:rPr lang="en-GB" sz="2400" baseline="-25000" dirty="0" err="1">
                <a:latin typeface="Times New Roman" panose="02020603050405020304" pitchFamily="18" charset="0"/>
                <a:ea typeface="Calibri" panose="020F0502020204030204" pitchFamily="34" charset="0"/>
                <a:cs typeface="Times New Roman" panose="02020603050405020304" pitchFamily="18" charset="0"/>
              </a:rPr>
              <a:t>CMAX,f,</a:t>
            </a:r>
            <a:r>
              <a:rPr lang="en-GB" sz="2400"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GB" sz="2400"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a:latin typeface="Times New Roman" panose="02020603050405020304" pitchFamily="18" charset="0"/>
                <a:ea typeface="Calibri" panose="020F0502020204030204" pitchFamily="34" charset="0"/>
                <a:cs typeface="Times New Roman" panose="02020603050405020304" pitchFamily="18" charset="0"/>
              </a:rPr>
              <a:t>(</a:t>
            </a:r>
            <a:r>
              <a:rPr lang="en-GB" sz="2400" i="1" dirty="0">
                <a:latin typeface="Times New Roman" panose="02020603050405020304" pitchFamily="18" charset="0"/>
                <a:ea typeface="Calibri" panose="020F0502020204030204" pitchFamily="34" charset="0"/>
                <a:cs typeface="Times New Roman" panose="02020603050405020304" pitchFamily="18" charset="0"/>
              </a:rPr>
              <a:t>q</a:t>
            </a:r>
            <a:r>
              <a:rPr lang="en-GB" sz="24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err="1">
                <a:latin typeface="Times New Roman" panose="02020603050405020304" pitchFamily="18" charset="0"/>
                <a:ea typeface="Calibri" panose="020F0502020204030204" pitchFamily="34" charset="0"/>
                <a:cs typeface="Times New Roman" panose="02020603050405020304" pitchFamily="18" charset="0"/>
              </a:rPr>
              <a:t>X_scale</a:t>
            </a:r>
            <a:r>
              <a:rPr lang="en-GB" sz="2400" dirty="0">
                <a:latin typeface="Times New Roman" panose="02020603050405020304" pitchFamily="18" charset="0"/>
                <a:ea typeface="Calibri" panose="020F0502020204030204" pitchFamily="34" charset="0"/>
                <a:cs typeface="Times New Roman" panose="02020603050405020304" pitchFamily="18" charset="0"/>
              </a:rPr>
              <a:t>] &gt; P_EN-</a:t>
            </a:r>
            <a:r>
              <a:rPr lang="en-GB" sz="2400" dirty="0" err="1">
                <a:latin typeface="Times New Roman" panose="02020603050405020304" pitchFamily="18" charset="0"/>
                <a:ea typeface="Calibri" panose="020F0502020204030204" pitchFamily="34" charset="0"/>
                <a:cs typeface="Times New Roman" panose="02020603050405020304" pitchFamily="18" charset="0"/>
              </a:rPr>
              <a:t>DC_Total</a:t>
            </a:r>
            <a:r>
              <a:rPr lang="en-GB" sz="2400" dirty="0">
                <a:latin typeface="Times New Roman" panose="02020603050405020304" pitchFamily="18" charset="0"/>
                <a:ea typeface="Calibri" panose="020F0502020204030204" pitchFamily="34" charset="0"/>
                <a:cs typeface="Times New Roman" panose="02020603050405020304" pitchFamily="18" charset="0"/>
              </a:rPr>
              <a:t> </a:t>
            </a:r>
            <a:r>
              <a:rPr lang="en-GB" sz="2400" dirty="0" err="1">
                <a:latin typeface="Times New Roman" panose="02020603050405020304" pitchFamily="18" charset="0"/>
                <a:ea typeface="Calibri" panose="020F0502020204030204" pitchFamily="34" charset="0"/>
                <a:cs typeface="Times New Roman" panose="02020603050405020304" pitchFamily="18" charset="0"/>
              </a:rPr>
              <a:t>i</a:t>
            </a:r>
            <a:r>
              <a:rPr lang="en-US" dirty="0">
                <a:solidFill>
                  <a:prstClr val="black"/>
                </a:solidFill>
              </a:rPr>
              <a:t>s true, and NR dropping is allowed for NR(</a:t>
            </a:r>
            <a:r>
              <a:rPr lang="en-US" i="1" dirty="0">
                <a:solidFill>
                  <a:prstClr val="black"/>
                </a:solidFill>
              </a:rPr>
              <a:t>q</a:t>
            </a:r>
            <a:r>
              <a:rPr lang="en-US" dirty="0">
                <a:solidFill>
                  <a:prstClr val="black"/>
                </a:solidFill>
              </a:rPr>
              <a:t>), even if NR dropping would not be allowed for NR(q) based on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_</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p</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US" dirty="0">
                <a:solidFill>
                  <a:prstClr val="black"/>
                </a:solidFill>
              </a:rPr>
              <a:t>. </a:t>
            </a:r>
          </a:p>
          <a:p>
            <a:pPr lvl="0"/>
            <a:r>
              <a:rPr lang="en-US" dirty="0">
                <a:solidFill>
                  <a:prstClr val="black"/>
                </a:solidFill>
              </a:rPr>
              <a:t>However, the proposed equation for scaling and dropping considers dropping in E-UTRA subframe </a:t>
            </a:r>
            <a:r>
              <a:rPr lang="en-US" i="1" dirty="0">
                <a:solidFill>
                  <a:prstClr val="black"/>
                </a:solidFill>
              </a:rPr>
              <a:t>p</a:t>
            </a:r>
            <a:r>
              <a:rPr lang="en-US" dirty="0">
                <a:solidFill>
                  <a:prstClr val="black"/>
                </a:solidFill>
              </a:rPr>
              <a:t> and NR slot </a:t>
            </a:r>
            <a:r>
              <a:rPr lang="en-US" i="1" dirty="0">
                <a:solidFill>
                  <a:prstClr val="black"/>
                </a:solidFill>
              </a:rPr>
              <a:t>q</a:t>
            </a:r>
            <a:r>
              <a:rPr lang="en-US" dirty="0">
                <a:solidFill>
                  <a:prstClr val="black"/>
                </a:solidFill>
              </a:rPr>
              <a:t> through </a:t>
            </a:r>
            <a:r>
              <a:rPr lang="en-US" sz="2900" i="1" dirty="0" err="1">
                <a:solidFill>
                  <a:prstClr val="black"/>
                </a:solidFill>
              </a:rPr>
              <a:t>q+n</a:t>
            </a:r>
            <a:r>
              <a:rPr lang="en-US" dirty="0">
                <a:solidFill>
                  <a:prstClr val="black"/>
                </a:solidFill>
              </a:rPr>
              <a:t> but not NR dropping in slot </a:t>
            </a:r>
            <a:r>
              <a:rPr lang="en-US" i="1" dirty="0">
                <a:solidFill>
                  <a:prstClr val="black"/>
                </a:solidFill>
              </a:rPr>
              <a:t>q</a:t>
            </a:r>
            <a:r>
              <a:rPr lang="en-US" dirty="0">
                <a:solidFill>
                  <a:prstClr val="black"/>
                </a:solidFill>
              </a:rPr>
              <a:t> due to E-UTRA subframe </a:t>
            </a:r>
            <a:r>
              <a:rPr lang="en-US" i="1" dirty="0">
                <a:solidFill>
                  <a:prstClr val="black"/>
                </a:solidFill>
              </a:rPr>
              <a:t>p</a:t>
            </a:r>
            <a:r>
              <a:rPr lang="en-US" dirty="0">
                <a:solidFill>
                  <a:prstClr val="black"/>
                </a:solidFill>
              </a:rPr>
              <a:t>+1</a:t>
            </a:r>
            <a:r>
              <a:rPr lang="en-US" i="1" dirty="0">
                <a:solidFill>
                  <a:prstClr val="black"/>
                </a:solidFill>
              </a:rPr>
              <a:t> </a:t>
            </a:r>
            <a:r>
              <a:rPr lang="en-US" dirty="0">
                <a:solidFill>
                  <a:prstClr val="black"/>
                </a:solidFill>
              </a:rPr>
              <a:t>(or </a:t>
            </a:r>
            <a:r>
              <a:rPr lang="en-US" i="1" dirty="0">
                <a:solidFill>
                  <a:prstClr val="black"/>
                </a:solidFill>
              </a:rPr>
              <a:t>p</a:t>
            </a:r>
            <a:r>
              <a:rPr lang="en-US" dirty="0">
                <a:solidFill>
                  <a:prstClr val="black"/>
                </a:solidFill>
              </a:rPr>
              <a:t>-1).    </a:t>
            </a:r>
          </a:p>
          <a:p>
            <a:pPr lvl="0"/>
            <a:r>
              <a:rPr lang="en-US" dirty="0">
                <a:solidFill>
                  <a:srgbClr val="FF0000"/>
                </a:solidFill>
              </a:rPr>
              <a:t>With the proposed equations for P</a:t>
            </a:r>
            <a:r>
              <a:rPr lang="en-US" baseline="-25000" dirty="0">
                <a:solidFill>
                  <a:srgbClr val="FF0000"/>
                </a:solidFill>
              </a:rPr>
              <a:t>CMAX_EN-DC</a:t>
            </a:r>
            <a:r>
              <a:rPr lang="en-US" dirty="0">
                <a:solidFill>
                  <a:srgbClr val="FF0000"/>
                </a:solidFill>
              </a:rPr>
              <a:t> measured over the 1 </a:t>
            </a:r>
            <a:r>
              <a:rPr lang="en-US" dirty="0" err="1">
                <a:solidFill>
                  <a:srgbClr val="FF0000"/>
                </a:solidFill>
              </a:rPr>
              <a:t>ms</a:t>
            </a:r>
            <a:r>
              <a:rPr lang="en-US" dirty="0">
                <a:solidFill>
                  <a:srgbClr val="FF0000"/>
                </a:solidFill>
              </a:rPr>
              <a:t> E-UTRA subframe, a UE could fail the P</a:t>
            </a:r>
            <a:r>
              <a:rPr lang="en-US" baseline="-25000" dirty="0">
                <a:solidFill>
                  <a:srgbClr val="FF0000"/>
                </a:solidFill>
              </a:rPr>
              <a:t>CMAX</a:t>
            </a:r>
            <a:r>
              <a:rPr lang="en-US" dirty="0">
                <a:solidFill>
                  <a:srgbClr val="FF0000"/>
                </a:solidFill>
              </a:rPr>
              <a:t> tests for subframe </a:t>
            </a:r>
            <a:r>
              <a:rPr lang="en-US" i="1" dirty="0">
                <a:solidFill>
                  <a:srgbClr val="FF0000"/>
                </a:solidFill>
              </a:rPr>
              <a:t>p</a:t>
            </a:r>
            <a:r>
              <a:rPr lang="en-US" dirty="0">
                <a:solidFill>
                  <a:srgbClr val="FF0000"/>
                </a:solidFill>
              </a:rPr>
              <a:t> if it could drop NR in slot </a:t>
            </a:r>
            <a:r>
              <a:rPr lang="en-US" i="1" dirty="0">
                <a:solidFill>
                  <a:srgbClr val="FF0000"/>
                </a:solidFill>
              </a:rPr>
              <a:t>q</a:t>
            </a:r>
            <a:r>
              <a:rPr lang="en-US" dirty="0">
                <a:solidFill>
                  <a:srgbClr val="FF0000"/>
                </a:solidFill>
              </a:rPr>
              <a:t> and/or slot </a:t>
            </a:r>
            <a:r>
              <a:rPr lang="en-US" i="1" dirty="0">
                <a:solidFill>
                  <a:srgbClr val="FF0000"/>
                </a:solidFill>
              </a:rPr>
              <a:t>q+2 </a:t>
            </a:r>
            <a:r>
              <a:rPr lang="en-US" dirty="0">
                <a:solidFill>
                  <a:srgbClr val="FF0000"/>
                </a:solidFill>
              </a:rPr>
              <a:t>due to E-UTRA subframe </a:t>
            </a:r>
            <a:r>
              <a:rPr lang="en-US" i="1" dirty="0">
                <a:solidFill>
                  <a:srgbClr val="FF0000"/>
                </a:solidFill>
              </a:rPr>
              <a:t>p+1</a:t>
            </a:r>
            <a:r>
              <a:rPr lang="en-US" dirty="0">
                <a:solidFill>
                  <a:srgbClr val="FF0000"/>
                </a:solidFill>
              </a:rPr>
              <a:t> and/or </a:t>
            </a:r>
            <a:r>
              <a:rPr lang="en-US" i="1" dirty="0">
                <a:solidFill>
                  <a:srgbClr val="FF0000"/>
                </a:solidFill>
              </a:rPr>
              <a:t>p-1</a:t>
            </a:r>
            <a:r>
              <a:rPr lang="en-US" dirty="0">
                <a:solidFill>
                  <a:srgbClr val="FF0000"/>
                </a:solidFill>
              </a:rPr>
              <a:t>, but not scale or drop for subframe </a:t>
            </a:r>
            <a:r>
              <a:rPr lang="en-US" i="1" dirty="0">
                <a:solidFill>
                  <a:srgbClr val="FF0000"/>
                </a:solidFill>
              </a:rPr>
              <a:t>p</a:t>
            </a:r>
            <a:r>
              <a:rPr lang="en-US" dirty="0">
                <a:solidFill>
                  <a:srgbClr val="FF0000"/>
                </a:solidFill>
              </a:rPr>
              <a:t>. </a:t>
            </a:r>
          </a:p>
          <a:p>
            <a:r>
              <a:rPr lang="en-US" b="1" dirty="0"/>
              <a:t>Observation 4: A UE could fail P</a:t>
            </a:r>
            <a:r>
              <a:rPr lang="en-US" b="1" baseline="-25000" dirty="0"/>
              <a:t>CMAX</a:t>
            </a:r>
            <a:r>
              <a:rPr lang="en-US" b="1" dirty="0"/>
              <a:t> testing if it had to drop NR due to LTE power in LTE </a:t>
            </a:r>
            <a:r>
              <a:rPr lang="en-US" b="1" dirty="0" err="1"/>
              <a:t>subfames</a:t>
            </a:r>
            <a:r>
              <a:rPr lang="en-US" b="1" dirty="0"/>
              <a:t> adjacent to </a:t>
            </a:r>
            <a:r>
              <a:rPr lang="en-US" b="1" dirty="0" err="1"/>
              <a:t>subfame</a:t>
            </a:r>
            <a:r>
              <a:rPr lang="en-US" b="1" dirty="0"/>
              <a:t> </a:t>
            </a:r>
            <a:r>
              <a:rPr lang="en-US" b="1" i="1" dirty="0"/>
              <a:t>p</a:t>
            </a:r>
            <a:r>
              <a:rPr lang="en-US" b="1" dirty="0"/>
              <a:t>. </a:t>
            </a:r>
          </a:p>
        </p:txBody>
      </p:sp>
      <p:sp>
        <p:nvSpPr>
          <p:cNvPr id="4" name="Rectangle 3">
            <a:extLst>
              <a:ext uri="{FF2B5EF4-FFF2-40B4-BE49-F238E27FC236}">
                <a16:creationId xmlns:a16="http://schemas.microsoft.com/office/drawing/2014/main" id="{422ACBDB-358F-4F79-97D5-0EBF90D00B03}"/>
              </a:ext>
            </a:extLst>
          </p:cNvPr>
          <p:cNvSpPr/>
          <p:nvPr/>
        </p:nvSpPr>
        <p:spPr>
          <a:xfrm>
            <a:off x="4597165" y="1690688"/>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5" name="Rectangle 4">
            <a:extLst>
              <a:ext uri="{FF2B5EF4-FFF2-40B4-BE49-F238E27FC236}">
                <a16:creationId xmlns:a16="http://schemas.microsoft.com/office/drawing/2014/main" id="{22C433FA-79E1-4F14-9F6F-1FE1C31F440D}"/>
              </a:ext>
            </a:extLst>
          </p:cNvPr>
          <p:cNvSpPr/>
          <p:nvPr/>
        </p:nvSpPr>
        <p:spPr>
          <a:xfrm>
            <a:off x="6971251"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
        <p:nvSpPr>
          <p:cNvPr id="8" name="Rectangle 7">
            <a:extLst>
              <a:ext uri="{FF2B5EF4-FFF2-40B4-BE49-F238E27FC236}">
                <a16:creationId xmlns:a16="http://schemas.microsoft.com/office/drawing/2014/main" id="{C2F135E6-2D8D-4B14-9F22-C431C37218A9}"/>
              </a:ext>
            </a:extLst>
          </p:cNvPr>
          <p:cNvSpPr/>
          <p:nvPr/>
        </p:nvSpPr>
        <p:spPr>
          <a:xfrm>
            <a:off x="3461157" y="2244361"/>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9" name="Rectangle 8">
            <a:extLst>
              <a:ext uri="{FF2B5EF4-FFF2-40B4-BE49-F238E27FC236}">
                <a16:creationId xmlns:a16="http://schemas.microsoft.com/office/drawing/2014/main" id="{F1B59C23-4B94-4CB4-9D2D-3C6B118E2C02}"/>
              </a:ext>
            </a:extLst>
          </p:cNvPr>
          <p:cNvSpPr/>
          <p:nvPr/>
        </p:nvSpPr>
        <p:spPr>
          <a:xfrm>
            <a:off x="5838738" y="224436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(q+1)</a:t>
            </a:r>
          </a:p>
        </p:txBody>
      </p:sp>
      <p:sp>
        <p:nvSpPr>
          <p:cNvPr id="11" name="Rectangle 10">
            <a:extLst>
              <a:ext uri="{FF2B5EF4-FFF2-40B4-BE49-F238E27FC236}">
                <a16:creationId xmlns:a16="http://schemas.microsoft.com/office/drawing/2014/main" id="{311FBC7D-BF44-4314-BFBB-A2BD07973202}"/>
              </a:ext>
            </a:extLst>
          </p:cNvPr>
          <p:cNvSpPr/>
          <p:nvPr/>
        </p:nvSpPr>
        <p:spPr>
          <a:xfrm>
            <a:off x="2219586" y="168819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Tree>
    <p:extLst>
      <p:ext uri="{BB962C8B-B14F-4D97-AF65-F5344CB8AC3E}">
        <p14:creationId xmlns:p14="http://schemas.microsoft.com/office/powerpoint/2010/main" val="234791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normAutofit fontScale="90000"/>
          </a:bodyPr>
          <a:lstStyle/>
          <a:p>
            <a:r>
              <a:rPr lang="en-US" dirty="0"/>
              <a:t>Potential problem with partially overlapped LTE subframes and NR slots – Numerical example</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fontScale="55000" lnSpcReduction="20000"/>
          </a:bodyPr>
          <a:lstStyle/>
          <a:p>
            <a:r>
              <a:rPr lang="en-US" dirty="0">
                <a:solidFill>
                  <a:prstClr val="black"/>
                </a:solidFill>
              </a:rPr>
              <a:t>P</a:t>
            </a:r>
            <a:r>
              <a:rPr lang="en-US" baseline="-25000" dirty="0">
                <a:solidFill>
                  <a:prstClr val="black"/>
                </a:solidFill>
              </a:rPr>
              <a:t>CMAX_E-UTRA </a:t>
            </a:r>
            <a:r>
              <a:rPr lang="en-US" dirty="0">
                <a:solidFill>
                  <a:prstClr val="black"/>
                </a:solidFill>
              </a:rPr>
              <a:t>= P</a:t>
            </a:r>
            <a:r>
              <a:rPr lang="en-US" baseline="-25000" dirty="0">
                <a:solidFill>
                  <a:prstClr val="black"/>
                </a:solidFill>
              </a:rPr>
              <a:t>CMAX_E-UTRA_L</a:t>
            </a:r>
            <a:r>
              <a:rPr lang="en-US" dirty="0">
                <a:solidFill>
                  <a:prstClr val="black"/>
                </a:solidFill>
              </a:rPr>
              <a:t>   = 20 dBm in subframe p</a:t>
            </a:r>
          </a:p>
          <a:p>
            <a:pPr lvl="0"/>
            <a:r>
              <a:rPr lang="en-US" dirty="0">
                <a:solidFill>
                  <a:prstClr val="black"/>
                </a:solidFill>
              </a:rPr>
              <a:t>P</a:t>
            </a:r>
            <a:r>
              <a:rPr lang="en-US" baseline="-25000" dirty="0">
                <a:solidFill>
                  <a:prstClr val="black"/>
                </a:solidFill>
              </a:rPr>
              <a:t>CMAX_E-UTRA </a:t>
            </a:r>
            <a:r>
              <a:rPr lang="en-US" dirty="0">
                <a:solidFill>
                  <a:prstClr val="black"/>
                </a:solidFill>
              </a:rPr>
              <a:t>= P</a:t>
            </a:r>
            <a:r>
              <a:rPr lang="en-US" baseline="-25000" dirty="0">
                <a:solidFill>
                  <a:prstClr val="black"/>
                </a:solidFill>
              </a:rPr>
              <a:t>CMAX_E-UTRA_L</a:t>
            </a:r>
            <a:r>
              <a:rPr lang="en-US" dirty="0">
                <a:solidFill>
                  <a:prstClr val="black"/>
                </a:solidFill>
              </a:rPr>
              <a:t>   = 23 dBm in subframe p-1 and p+1</a:t>
            </a:r>
          </a:p>
          <a:p>
            <a:r>
              <a:rPr lang="en-US" dirty="0">
                <a:solidFill>
                  <a:prstClr val="black"/>
                </a:solidFill>
              </a:rPr>
              <a:t>P</a:t>
            </a:r>
            <a:r>
              <a:rPr lang="en-US" baseline="-25000" dirty="0">
                <a:solidFill>
                  <a:prstClr val="black"/>
                </a:solidFill>
              </a:rPr>
              <a:t>CMAX_NR </a:t>
            </a:r>
            <a:r>
              <a:rPr lang="en-US" dirty="0">
                <a:solidFill>
                  <a:prstClr val="black"/>
                </a:solidFill>
              </a:rPr>
              <a:t>= P</a:t>
            </a:r>
            <a:r>
              <a:rPr lang="en-US" baseline="-25000" dirty="0">
                <a:solidFill>
                  <a:prstClr val="black"/>
                </a:solidFill>
              </a:rPr>
              <a:t>CMAX_NR_L </a:t>
            </a:r>
            <a:r>
              <a:rPr lang="en-US" dirty="0">
                <a:solidFill>
                  <a:prstClr val="black"/>
                </a:solidFill>
              </a:rPr>
              <a:t>= 19.9 dBm </a:t>
            </a:r>
          </a:p>
          <a:p>
            <a:pPr marL="0" marR="0">
              <a:lnSpc>
                <a:spcPct val="115000"/>
              </a:lnSpc>
              <a:spcBef>
                <a:spcPts val="0"/>
              </a:spcBef>
              <a:spcAft>
                <a:spcPts val="1000"/>
              </a:spcAft>
            </a:pPr>
            <a:r>
              <a:rPr lang="en-US" dirty="0">
                <a:solidFill>
                  <a:prstClr val="black"/>
                </a:solidFill>
              </a:rPr>
              <a:t>No scaling or dropping required/allowed based on (</a:t>
            </a:r>
            <a:r>
              <a:rPr lang="en-US" dirty="0" err="1">
                <a:solidFill>
                  <a:prstClr val="black"/>
                </a:solidFill>
              </a:rPr>
              <a:t>p,q</a:t>
            </a:r>
            <a:r>
              <a:rPr lang="en-US" dirty="0">
                <a:solidFill>
                  <a:prstClr val="black"/>
                </a:solidFill>
              </a:rPr>
              <a:t>), (p,q+1) </a:t>
            </a:r>
          </a:p>
          <a:p>
            <a:pPr marL="457200" lvl="1">
              <a:lnSpc>
                <a:spcPct val="115000"/>
              </a:lnSpc>
              <a:spcBef>
                <a:spcPts val="0"/>
              </a:spcBef>
              <a:spcAft>
                <a:spcPts val="1000"/>
              </a:spcAft>
            </a:pPr>
            <a:r>
              <a:rPr lang="en-GB" dirty="0">
                <a:latin typeface="Times New Roman" panose="02020603050405020304" pitchFamily="18" charset="0"/>
                <a:ea typeface="Calibri" panose="020F0502020204030204" pitchFamily="34" charset="0"/>
                <a:cs typeface="Times New Roman" panose="02020603050405020304" pitchFamily="18" charset="0"/>
              </a:rPr>
              <a:t>a= 10 log</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_</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p</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CMAX,f,</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q</a:t>
            </a:r>
            <a:r>
              <a:rPr lang="en-GB" dirty="0">
                <a:latin typeface="Times New Roman" panose="02020603050405020304" pitchFamily="18" charset="0"/>
                <a:ea typeface="Calibri" panose="020F0502020204030204" pitchFamily="34" charset="0"/>
                <a:cs typeface="Times New Roman" panose="02020603050405020304" pitchFamily="18" charset="0"/>
              </a:rPr>
              <a:t>) ] &gt; P_EN-</a:t>
            </a:r>
            <a:r>
              <a:rPr lang="en-GB" dirty="0" err="1">
                <a:latin typeface="Times New Roman" panose="02020603050405020304" pitchFamily="18" charset="0"/>
                <a:ea typeface="Calibri" panose="020F0502020204030204" pitchFamily="34" charset="0"/>
                <a:cs typeface="Times New Roman" panose="02020603050405020304" pitchFamily="18" charset="0"/>
              </a:rPr>
              <a:t>DC_Total</a:t>
            </a:r>
            <a:r>
              <a:rPr lang="en-GB" dirty="0">
                <a:latin typeface="Times New Roman" panose="02020603050405020304" pitchFamily="18" charset="0"/>
                <a:ea typeface="Calibri" panose="020F0502020204030204" pitchFamily="34" charset="0"/>
                <a:cs typeface="Times New Roman" panose="02020603050405020304" pitchFamily="18" charset="0"/>
              </a:rPr>
              <a:t> is FALSE</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r>
              <a:rPr lang="en-GB" dirty="0">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CMAX_ EN-DC _L</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err="1">
                <a:latin typeface="Times New Roman" panose="02020603050405020304" pitchFamily="18" charset="0"/>
                <a:ea typeface="Calibri" panose="020F0502020204030204" pitchFamily="34" charset="0"/>
                <a:cs typeface="Times New Roman" panose="02020603050405020304" pitchFamily="18" charset="0"/>
              </a:rPr>
              <a:t>p,q</a:t>
            </a:r>
            <a:r>
              <a:rPr lang="en-GB" dirty="0">
                <a:latin typeface="Times New Roman" panose="02020603050405020304" pitchFamily="18" charset="0"/>
                <a:ea typeface="Calibri" panose="020F0502020204030204" pitchFamily="34" charset="0"/>
                <a:cs typeface="Times New Roman" panose="02020603050405020304" pitchFamily="18" charset="0"/>
              </a:rPr>
              <a:t>) = MIN {10 log</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L _</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p</a:t>
            </a:r>
            <a:r>
              <a:rPr lang="en-GB" dirty="0">
                <a:latin typeface="Times New Roman" panose="02020603050405020304" pitchFamily="18" charset="0"/>
                <a:ea typeface="Calibri" panose="020F0502020204030204" pitchFamily="34" charset="0"/>
                <a:cs typeface="Times New Roman" panose="02020603050405020304" pitchFamily="18" charset="0"/>
              </a:rPr>
              <a:t>) +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L,f,</a:t>
            </a:r>
            <a:r>
              <a:rPr lang="en-GB"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i="1" baseline="-25000" dirty="0">
                <a:latin typeface="Times New Roman" panose="02020603050405020304" pitchFamily="18" charset="0"/>
                <a:ea typeface="Calibri" panose="020F0502020204030204" pitchFamily="34" charset="0"/>
                <a:cs typeface="Times New Roman" panose="02020603050405020304" pitchFamily="18" charset="0"/>
              </a:rPr>
              <a:t>c</a:t>
            </a:r>
            <a:r>
              <a:rPr lang="en-GB" dirty="0">
                <a:latin typeface="Times New Roman" panose="02020603050405020304" pitchFamily="18" charset="0"/>
                <a:ea typeface="Calibri" panose="020F0502020204030204" pitchFamily="34" charset="0"/>
                <a:cs typeface="Times New Roman" panose="02020603050405020304" pitchFamily="18" charset="0"/>
              </a:rPr>
              <a:t>(</a:t>
            </a:r>
            <a:r>
              <a:rPr lang="en-GB" i="1" dirty="0">
                <a:latin typeface="Times New Roman" panose="02020603050405020304" pitchFamily="18" charset="0"/>
                <a:ea typeface="Calibri" panose="020F0502020204030204" pitchFamily="34" charset="0"/>
                <a:cs typeface="Times New Roman" panose="02020603050405020304" pitchFamily="18" charset="0"/>
              </a:rPr>
              <a:t>q</a:t>
            </a:r>
            <a:r>
              <a:rPr lang="en-GB" dirty="0">
                <a:latin typeface="Times New Roman" panose="02020603050405020304" pitchFamily="18" charset="0"/>
                <a:ea typeface="Calibri" panose="020F0502020204030204" pitchFamily="34" charset="0"/>
                <a:cs typeface="Times New Roman" panose="02020603050405020304" pitchFamily="18" charset="0"/>
              </a:rPr>
              <a:t>)], P</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EMAX, EN-DC</a:t>
            </a:r>
            <a:r>
              <a:rPr lang="en-GB" dirty="0">
                <a:latin typeface="Times New Roman" panose="02020603050405020304" pitchFamily="18" charset="0"/>
                <a:ea typeface="Calibri" panose="020F0502020204030204" pitchFamily="34" charset="0"/>
                <a:cs typeface="Times New Roman" panose="02020603050405020304" pitchFamily="18" charset="0"/>
              </a:rPr>
              <a:t> ,</a:t>
            </a:r>
            <a:r>
              <a:rPr lang="en-GB" dirty="0" err="1">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latin typeface="Times New Roman" panose="02020603050405020304" pitchFamily="18" charset="0"/>
                <a:ea typeface="Calibri" panose="020F0502020204030204" pitchFamily="34" charset="0"/>
                <a:cs typeface="Times New Roman" panose="02020603050405020304" pitchFamily="18" charset="0"/>
              </a:rPr>
              <a:t>PowerClass</a:t>
            </a:r>
            <a:r>
              <a:rPr lang="en-GB" baseline="-25000" dirty="0">
                <a:latin typeface="Times New Roman" panose="02020603050405020304" pitchFamily="18" charset="0"/>
                <a:ea typeface="Calibri" panose="020F0502020204030204" pitchFamily="34" charset="0"/>
                <a:cs typeface="Times New Roman" panose="02020603050405020304" pitchFamily="18" charset="0"/>
              </a:rPr>
              <a:t>, EN-DC</a:t>
            </a:r>
            <a:r>
              <a:rPr lang="en-GB" dirty="0">
                <a:latin typeface="Times New Roman" panose="02020603050405020304" pitchFamily="18" charset="0"/>
                <a:ea typeface="Calibri" panose="020F0502020204030204" pitchFamily="34" charset="0"/>
                <a:cs typeface="Times New Roman" panose="02020603050405020304" pitchFamily="18" charset="0"/>
              </a:rPr>
              <a:t>}= 22.96 dBm</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r>
              <a:rPr lang="en-US" dirty="0">
                <a:solidFill>
                  <a:prstClr val="black"/>
                </a:solidFill>
              </a:rPr>
              <a:t>Actual NR power in slot q and slot q+1 is zero milliwatts because of NR dropping due to power in E-UTRA  subframe p-1 and p+1.</a:t>
            </a:r>
          </a:p>
          <a:p>
            <a:pPr lvl="0"/>
            <a:r>
              <a:rPr lang="en-US" dirty="0">
                <a:solidFill>
                  <a:srgbClr val="FF0000"/>
                </a:solidFill>
              </a:rPr>
              <a:t>Average EN-DC power measured over LTE </a:t>
            </a:r>
            <a:r>
              <a:rPr lang="en-US" dirty="0" err="1">
                <a:solidFill>
                  <a:srgbClr val="FF0000"/>
                </a:solidFill>
              </a:rPr>
              <a:t>subfame</a:t>
            </a:r>
            <a:r>
              <a:rPr lang="en-US" dirty="0">
                <a:solidFill>
                  <a:srgbClr val="FF0000"/>
                </a:solidFill>
              </a:rPr>
              <a:t> p is 20 dBm, but P</a:t>
            </a:r>
            <a:r>
              <a:rPr lang="en-US" baseline="-25000" dirty="0">
                <a:solidFill>
                  <a:srgbClr val="FF0000"/>
                </a:solidFill>
              </a:rPr>
              <a:t>CMAX_EN-DC_L</a:t>
            </a:r>
            <a:r>
              <a:rPr lang="en-US" dirty="0">
                <a:solidFill>
                  <a:srgbClr val="FF0000"/>
                </a:solidFill>
              </a:rPr>
              <a:t> = 22.96 dBm, so the UE would fail.</a:t>
            </a:r>
          </a:p>
          <a:p>
            <a:pPr lvl="0"/>
            <a:r>
              <a:rPr lang="en-US" dirty="0">
                <a:solidFill>
                  <a:srgbClr val="FF0000"/>
                </a:solidFill>
              </a:rPr>
              <a:t>When an NR slot overlaps with two E-UTRA </a:t>
            </a:r>
            <a:r>
              <a:rPr lang="en-US" dirty="0" err="1">
                <a:solidFill>
                  <a:srgbClr val="FF0000"/>
                </a:solidFill>
              </a:rPr>
              <a:t>subfames</a:t>
            </a:r>
            <a:r>
              <a:rPr lang="en-US" dirty="0">
                <a:solidFill>
                  <a:srgbClr val="FF0000"/>
                </a:solidFill>
              </a:rPr>
              <a:t>, the decision to scale or drop in the NR slots depends on both of the LTE </a:t>
            </a:r>
            <a:r>
              <a:rPr lang="en-US" dirty="0" err="1">
                <a:solidFill>
                  <a:srgbClr val="FF0000"/>
                </a:solidFill>
              </a:rPr>
              <a:t>subfames</a:t>
            </a:r>
            <a:r>
              <a:rPr lang="en-US" dirty="0">
                <a:solidFill>
                  <a:srgbClr val="FF0000"/>
                </a:solidFill>
              </a:rPr>
              <a:t> that it overlaps with, not just one</a:t>
            </a:r>
          </a:p>
        </p:txBody>
      </p:sp>
      <p:sp>
        <p:nvSpPr>
          <p:cNvPr id="4" name="Rectangle 3">
            <a:extLst>
              <a:ext uri="{FF2B5EF4-FFF2-40B4-BE49-F238E27FC236}">
                <a16:creationId xmlns:a16="http://schemas.microsoft.com/office/drawing/2014/main" id="{422ACBDB-358F-4F79-97D5-0EBF90D00B03}"/>
              </a:ext>
            </a:extLst>
          </p:cNvPr>
          <p:cNvSpPr/>
          <p:nvPr/>
        </p:nvSpPr>
        <p:spPr>
          <a:xfrm>
            <a:off x="4605554" y="1690688"/>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5" name="Rectangle 4">
            <a:extLst>
              <a:ext uri="{FF2B5EF4-FFF2-40B4-BE49-F238E27FC236}">
                <a16:creationId xmlns:a16="http://schemas.microsoft.com/office/drawing/2014/main" id="{22C433FA-79E1-4F14-9F6F-1FE1C31F440D}"/>
              </a:ext>
            </a:extLst>
          </p:cNvPr>
          <p:cNvSpPr/>
          <p:nvPr/>
        </p:nvSpPr>
        <p:spPr>
          <a:xfrm>
            <a:off x="6979640"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
        <p:nvSpPr>
          <p:cNvPr id="8" name="Rectangle 7">
            <a:extLst>
              <a:ext uri="{FF2B5EF4-FFF2-40B4-BE49-F238E27FC236}">
                <a16:creationId xmlns:a16="http://schemas.microsoft.com/office/drawing/2014/main" id="{C2F135E6-2D8D-4B14-9F22-C431C37218A9}"/>
              </a:ext>
            </a:extLst>
          </p:cNvPr>
          <p:cNvSpPr/>
          <p:nvPr/>
        </p:nvSpPr>
        <p:spPr>
          <a:xfrm>
            <a:off x="3418510" y="2244361"/>
            <a:ext cx="2374085"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9" name="Rectangle 8">
            <a:extLst>
              <a:ext uri="{FF2B5EF4-FFF2-40B4-BE49-F238E27FC236}">
                <a16:creationId xmlns:a16="http://schemas.microsoft.com/office/drawing/2014/main" id="{F1B59C23-4B94-4CB4-9D2D-3C6B118E2C02}"/>
              </a:ext>
            </a:extLst>
          </p:cNvPr>
          <p:cNvSpPr/>
          <p:nvPr/>
        </p:nvSpPr>
        <p:spPr>
          <a:xfrm>
            <a:off x="5792596" y="2248250"/>
            <a:ext cx="2374083"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(q+1)</a:t>
            </a:r>
          </a:p>
        </p:txBody>
      </p:sp>
      <p:sp>
        <p:nvSpPr>
          <p:cNvPr id="11" name="Rectangle 10">
            <a:extLst>
              <a:ext uri="{FF2B5EF4-FFF2-40B4-BE49-F238E27FC236}">
                <a16:creationId xmlns:a16="http://schemas.microsoft.com/office/drawing/2014/main" id="{311FBC7D-BF44-4314-BFBB-A2BD07973202}"/>
              </a:ext>
            </a:extLst>
          </p:cNvPr>
          <p:cNvSpPr/>
          <p:nvPr/>
        </p:nvSpPr>
        <p:spPr>
          <a:xfrm>
            <a:off x="2227975" y="1688194"/>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p-1</a:t>
            </a:r>
            <a:r>
              <a:rPr lang="en-US" dirty="0">
                <a:solidFill>
                  <a:schemeClr val="tx1"/>
                </a:solidFill>
              </a:rPr>
              <a:t>)</a:t>
            </a:r>
          </a:p>
        </p:txBody>
      </p:sp>
    </p:spTree>
    <p:extLst>
      <p:ext uri="{BB962C8B-B14F-4D97-AF65-F5344CB8AC3E}">
        <p14:creationId xmlns:p14="http://schemas.microsoft.com/office/powerpoint/2010/main" val="1899019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a:xfrm>
            <a:off x="838200" y="163789"/>
            <a:ext cx="10515600" cy="1325563"/>
          </a:xfrm>
        </p:spPr>
        <p:txBody>
          <a:bodyPr/>
          <a:lstStyle/>
          <a:p>
            <a:r>
              <a:rPr lang="en-US" dirty="0"/>
              <a:t>Potential solution for partially overlapped LTE subframes and NR slots </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515600" cy="3089814"/>
          </a:xfrm>
        </p:spPr>
        <p:txBody>
          <a:bodyPr>
            <a:normAutofit/>
          </a:bodyPr>
          <a:lstStyle/>
          <a:p>
            <a:pPr lvl="0"/>
            <a:r>
              <a:rPr lang="en-US" dirty="0">
                <a:solidFill>
                  <a:prstClr val="black"/>
                </a:solidFill>
              </a:rPr>
              <a:t>Here is one potential equation for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dirty="0">
                <a:solidFill>
                  <a:prstClr val="black"/>
                </a:solidFill>
              </a:rPr>
              <a:t>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during NR slot q) when scaling is allowed:</a:t>
            </a:r>
          </a:p>
          <a:p>
            <a:pPr marL="0" lvl="0" indent="0">
              <a:buNone/>
            </a:pP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P</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a:t>
            </a:r>
            <a:r>
              <a:rPr lang="en-US" dirty="0">
                <a:latin typeface="Times New Roman" panose="02020603050405020304" pitchFamily="18" charset="0"/>
                <a:ea typeface="Calibri" panose="020F0502020204030204" pitchFamily="34" charset="0"/>
                <a:cs typeface="Times New Roman" panose="02020603050405020304" pitchFamily="18" charset="0"/>
              </a:rPr>
              <a:t>Min(</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Powerclass</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emax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US"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US"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US"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US"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US"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US"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US"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US"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p+1</a:t>
            </a:r>
            <a:r>
              <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endParaRPr lang="en-US" dirty="0"/>
          </a:p>
        </p:txBody>
      </p:sp>
      <p:sp>
        <p:nvSpPr>
          <p:cNvPr id="4" name="Rectangle 3">
            <a:extLst>
              <a:ext uri="{FF2B5EF4-FFF2-40B4-BE49-F238E27FC236}">
                <a16:creationId xmlns:a16="http://schemas.microsoft.com/office/drawing/2014/main" id="{422ACBDB-358F-4F79-97D5-0EBF90D00B03}"/>
              </a:ext>
            </a:extLst>
          </p:cNvPr>
          <p:cNvSpPr/>
          <p:nvPr/>
        </p:nvSpPr>
        <p:spPr>
          <a:xfrm>
            <a:off x="1174459"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3548543" y="1690688"/>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2357307" y="2244361"/>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12" name="Rectangle 11">
            <a:extLst>
              <a:ext uri="{FF2B5EF4-FFF2-40B4-BE49-F238E27FC236}">
                <a16:creationId xmlns:a16="http://schemas.microsoft.com/office/drawing/2014/main" id="{858E7036-9765-4AB4-8D88-038BF631CC8F}"/>
              </a:ext>
            </a:extLst>
          </p:cNvPr>
          <p:cNvSpPr/>
          <p:nvPr/>
        </p:nvSpPr>
        <p:spPr>
          <a:xfrm>
            <a:off x="7383712" y="1690688"/>
            <a:ext cx="1157680" cy="8511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4629C7C-1152-4667-B48F-BAD08E787E3D}"/>
              </a:ext>
            </a:extLst>
          </p:cNvPr>
          <p:cNvSpPr/>
          <p:nvPr/>
        </p:nvSpPr>
        <p:spPr>
          <a:xfrm>
            <a:off x="8541391" y="1433118"/>
            <a:ext cx="1174458" cy="11087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1AB46528-CB49-4D05-91D2-F8E6156F1542}"/>
              </a:ext>
            </a:extLst>
          </p:cNvPr>
          <p:cNvCxnSpPr/>
          <p:nvPr/>
        </p:nvCxnSpPr>
        <p:spPr>
          <a:xfrm>
            <a:off x="6711193" y="1208015"/>
            <a:ext cx="2910979"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FB1F052F-048C-4F7A-917B-1092742D19F7}"/>
              </a:ext>
            </a:extLst>
          </p:cNvPr>
          <p:cNvSpPr/>
          <p:nvPr/>
        </p:nvSpPr>
        <p:spPr>
          <a:xfrm>
            <a:off x="7954162" y="1224792"/>
            <a:ext cx="1174458" cy="21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168641D7-CFE1-4E84-ACD4-F301C45661D7}"/>
              </a:ext>
            </a:extLst>
          </p:cNvPr>
          <p:cNvCxnSpPr/>
          <p:nvPr/>
        </p:nvCxnSpPr>
        <p:spPr>
          <a:xfrm>
            <a:off x="6711193" y="2543262"/>
            <a:ext cx="29109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6577C98-FF60-44C8-A5C4-ED39409AEE78}"/>
              </a:ext>
            </a:extLst>
          </p:cNvPr>
          <p:cNvCxnSpPr>
            <a:cxnSpLocks/>
          </p:cNvCxnSpPr>
          <p:nvPr/>
        </p:nvCxnSpPr>
        <p:spPr>
          <a:xfrm flipH="1">
            <a:off x="6903440" y="1224792"/>
            <a:ext cx="1" cy="131707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0D46D40-0070-45EB-B61F-14A368A43CF9}"/>
              </a:ext>
            </a:extLst>
          </p:cNvPr>
          <p:cNvSpPr txBox="1"/>
          <p:nvPr/>
        </p:nvSpPr>
        <p:spPr>
          <a:xfrm rot="16200000">
            <a:off x="5878762" y="1752523"/>
            <a:ext cx="1664862" cy="261610"/>
          </a:xfrm>
          <a:prstGeom prst="rect">
            <a:avLst/>
          </a:prstGeom>
          <a:noFill/>
        </p:spPr>
        <p:txBody>
          <a:bodyPr wrap="square" rtlCol="0">
            <a:spAutoFit/>
          </a:bodyPr>
          <a:lstStyle/>
          <a:p>
            <a:pPr algn="ctr"/>
            <a:r>
              <a:rPr lang="en-US" sz="1100" dirty="0"/>
              <a:t>P_EN-</a:t>
            </a:r>
            <a:r>
              <a:rPr lang="en-US" sz="1100" dirty="0" err="1"/>
              <a:t>DC_Total</a:t>
            </a:r>
            <a:endParaRPr lang="en-US" sz="1100" dirty="0"/>
          </a:p>
        </p:txBody>
      </p:sp>
      <p:cxnSp>
        <p:nvCxnSpPr>
          <p:cNvPr id="19" name="Straight Arrow Connector 18">
            <a:extLst>
              <a:ext uri="{FF2B5EF4-FFF2-40B4-BE49-F238E27FC236}">
                <a16:creationId xmlns:a16="http://schemas.microsoft.com/office/drawing/2014/main" id="{5464BCA7-C3C0-429B-84E2-716DFE3D2597}"/>
              </a:ext>
            </a:extLst>
          </p:cNvPr>
          <p:cNvCxnSpPr>
            <a:cxnSpLocks/>
          </p:cNvCxnSpPr>
          <p:nvPr/>
        </p:nvCxnSpPr>
        <p:spPr>
          <a:xfrm flipH="1">
            <a:off x="7877962" y="1690688"/>
            <a:ext cx="1" cy="85117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CBB80E71-E1C0-44AC-93EE-DB1A89AE7C21}"/>
              </a:ext>
            </a:extLst>
          </p:cNvPr>
          <p:cNvSpPr txBox="1"/>
          <p:nvPr/>
        </p:nvSpPr>
        <p:spPr>
          <a:xfrm rot="16200000">
            <a:off x="7430934" y="1985776"/>
            <a:ext cx="632448" cy="261610"/>
          </a:xfrm>
          <a:prstGeom prst="rect">
            <a:avLst/>
          </a:prstGeom>
          <a:noFill/>
        </p:spPr>
        <p:txBody>
          <a:bodyPr wrap="square" rtlCol="0">
            <a:spAutoFit/>
          </a:bodyPr>
          <a:lstStyle/>
          <a:p>
            <a:pPr algn="ctr"/>
            <a:r>
              <a:rPr lang="en-US" sz="1100" dirty="0"/>
              <a:t>P</a:t>
            </a:r>
            <a:r>
              <a:rPr lang="en-US" sz="1100" baseline="-25000" dirty="0"/>
              <a:t>MCG</a:t>
            </a:r>
            <a:r>
              <a:rPr lang="en-US" sz="1100" dirty="0"/>
              <a:t>(p)</a:t>
            </a:r>
          </a:p>
        </p:txBody>
      </p:sp>
      <p:cxnSp>
        <p:nvCxnSpPr>
          <p:cNvPr id="21" name="Straight Arrow Connector 20">
            <a:extLst>
              <a:ext uri="{FF2B5EF4-FFF2-40B4-BE49-F238E27FC236}">
                <a16:creationId xmlns:a16="http://schemas.microsoft.com/office/drawing/2014/main" id="{1885FF8A-75AB-4FF5-8C54-C96B797E1337}"/>
              </a:ext>
            </a:extLst>
          </p:cNvPr>
          <p:cNvCxnSpPr>
            <a:cxnSpLocks/>
          </p:cNvCxnSpPr>
          <p:nvPr/>
        </p:nvCxnSpPr>
        <p:spPr>
          <a:xfrm>
            <a:off x="9229562" y="1416342"/>
            <a:ext cx="0" cy="111713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56AFB25-2D6D-446B-BCBF-FF40C07111AA}"/>
              </a:ext>
            </a:extLst>
          </p:cNvPr>
          <p:cNvSpPr txBox="1"/>
          <p:nvPr/>
        </p:nvSpPr>
        <p:spPr>
          <a:xfrm rot="16200000">
            <a:off x="8648428" y="1845445"/>
            <a:ext cx="851176" cy="261610"/>
          </a:xfrm>
          <a:prstGeom prst="rect">
            <a:avLst/>
          </a:prstGeom>
          <a:noFill/>
        </p:spPr>
        <p:txBody>
          <a:bodyPr wrap="square" rtlCol="0">
            <a:spAutoFit/>
          </a:bodyPr>
          <a:lstStyle/>
          <a:p>
            <a:pPr algn="ctr"/>
            <a:r>
              <a:rPr lang="en-US" sz="1100" dirty="0"/>
              <a:t>P</a:t>
            </a:r>
            <a:r>
              <a:rPr lang="en-US" sz="1100" baseline="-25000" dirty="0"/>
              <a:t>MCG</a:t>
            </a:r>
            <a:r>
              <a:rPr lang="en-US" sz="1100" dirty="0"/>
              <a:t>(p+1)</a:t>
            </a:r>
          </a:p>
        </p:txBody>
      </p:sp>
      <p:cxnSp>
        <p:nvCxnSpPr>
          <p:cNvPr id="23" name="Straight Arrow Connector 22">
            <a:extLst>
              <a:ext uri="{FF2B5EF4-FFF2-40B4-BE49-F238E27FC236}">
                <a16:creationId xmlns:a16="http://schemas.microsoft.com/office/drawing/2014/main" id="{A7E9F986-EDEF-4D83-AC40-1506DF0A8A4D}"/>
              </a:ext>
            </a:extLst>
          </p:cNvPr>
          <p:cNvCxnSpPr>
            <a:cxnSpLocks/>
          </p:cNvCxnSpPr>
          <p:nvPr/>
        </p:nvCxnSpPr>
        <p:spPr>
          <a:xfrm>
            <a:off x="8095376" y="1223394"/>
            <a:ext cx="0" cy="19294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8F3EE09-854B-41BA-B2F9-4246125AB1B6}"/>
              </a:ext>
            </a:extLst>
          </p:cNvPr>
          <p:cNvSpPr txBox="1"/>
          <p:nvPr/>
        </p:nvSpPr>
        <p:spPr>
          <a:xfrm>
            <a:off x="8196319" y="1188822"/>
            <a:ext cx="632448" cy="261610"/>
          </a:xfrm>
          <a:prstGeom prst="rect">
            <a:avLst/>
          </a:prstGeom>
          <a:noFill/>
        </p:spPr>
        <p:txBody>
          <a:bodyPr wrap="square" rtlCol="0">
            <a:spAutoFit/>
          </a:bodyPr>
          <a:lstStyle/>
          <a:p>
            <a:pPr algn="ctr"/>
            <a:r>
              <a:rPr lang="en-US" sz="1100" dirty="0"/>
              <a:t>P</a:t>
            </a:r>
            <a:r>
              <a:rPr lang="en-US" sz="1100" baseline="-25000" dirty="0"/>
              <a:t>SCG</a:t>
            </a:r>
            <a:r>
              <a:rPr lang="en-US" sz="1100" dirty="0"/>
              <a:t>(q)</a:t>
            </a:r>
          </a:p>
        </p:txBody>
      </p:sp>
    </p:spTree>
    <p:extLst>
      <p:ext uri="{BB962C8B-B14F-4D97-AF65-F5344CB8AC3E}">
        <p14:creationId xmlns:p14="http://schemas.microsoft.com/office/powerpoint/2010/main" val="1093856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6E860A7-7EB6-4C6D-9161-B0646C844342}"/>
              </a:ext>
            </a:extLst>
          </p:cNvPr>
          <p:cNvSpPr>
            <a:spLocks noGrp="1"/>
          </p:cNvSpPr>
          <p:nvPr>
            <p:ph type="title"/>
          </p:nvPr>
        </p:nvSpPr>
        <p:spPr>
          <a:xfrm>
            <a:off x="838200" y="365125"/>
            <a:ext cx="10515600" cy="1325563"/>
          </a:xfrm>
        </p:spPr>
        <p:txBody>
          <a:bodyPr/>
          <a:lstStyle/>
          <a:p>
            <a:r>
              <a:rPr lang="en-US" dirty="0"/>
              <a:t>Measurement period for P</a:t>
            </a:r>
            <a:r>
              <a:rPr lang="en-US" baseline="-25000" dirty="0"/>
              <a:t>CMAX_EN-DC_L</a:t>
            </a:r>
            <a:r>
              <a:rPr lang="en-US" dirty="0"/>
              <a:t> with different LTE and NR numerology</a:t>
            </a:r>
          </a:p>
        </p:txBody>
      </p:sp>
      <p:sp>
        <p:nvSpPr>
          <p:cNvPr id="5" name="Content Placeholder 2">
            <a:extLst>
              <a:ext uri="{FF2B5EF4-FFF2-40B4-BE49-F238E27FC236}">
                <a16:creationId xmlns:a16="http://schemas.microsoft.com/office/drawing/2014/main" id="{D62B7ED8-135C-41F6-B9F7-6F8481B029D2}"/>
              </a:ext>
            </a:extLst>
          </p:cNvPr>
          <p:cNvSpPr>
            <a:spLocks noGrp="1"/>
          </p:cNvSpPr>
          <p:nvPr>
            <p:ph idx="1"/>
          </p:nvPr>
        </p:nvSpPr>
        <p:spPr>
          <a:xfrm>
            <a:off x="381349" y="3118410"/>
            <a:ext cx="10972451" cy="3089814"/>
          </a:xfrm>
        </p:spPr>
        <p:txBody>
          <a:bodyPr>
            <a:normAutofit fontScale="85000" lnSpcReduction="10000"/>
          </a:bodyPr>
          <a:lstStyle/>
          <a:p>
            <a:pPr lvl="0"/>
            <a:r>
              <a:rPr lang="en-US" dirty="0">
                <a:solidFill>
                  <a:prstClr val="black"/>
                </a:solidFill>
              </a:rPr>
              <a:t>NR allocations and thus A-MPR could be different in each NR slot</a:t>
            </a:r>
          </a:p>
          <a:p>
            <a:pPr lvl="0"/>
            <a:r>
              <a:rPr lang="en-US" dirty="0">
                <a:solidFill>
                  <a:prstClr val="black"/>
                </a:solidFill>
              </a:rPr>
              <a:t>With measurements only over the 1 </a:t>
            </a:r>
            <a:r>
              <a:rPr lang="en-US" dirty="0" err="1">
                <a:solidFill>
                  <a:prstClr val="black"/>
                </a:solidFill>
              </a:rPr>
              <a:t>ms</a:t>
            </a:r>
            <a:r>
              <a:rPr lang="en-US" dirty="0">
                <a:solidFill>
                  <a:prstClr val="black"/>
                </a:solidFill>
              </a:rPr>
              <a:t> E-UTRA subframe duration, unless the allocation of every NR slot were the same it would be impossible to tell if the power was as high as it should have been in each slot. If NR A-MPR in NR slot 3 is much higher  than the other slots that overlap with E-UTRA subframe p, then the proposed P</a:t>
            </a:r>
            <a:r>
              <a:rPr lang="en-US" baseline="-25000" dirty="0">
                <a:solidFill>
                  <a:prstClr val="black"/>
                </a:solidFill>
              </a:rPr>
              <a:t>CMAX_EN-DC_L</a:t>
            </a:r>
            <a:r>
              <a:rPr lang="en-US" dirty="0">
                <a:solidFill>
                  <a:prstClr val="black"/>
                </a:solidFill>
              </a:rPr>
              <a:t> would be set based on the NR slot 3, but power measured across all of the NR slots that overlap with E-UTRA subframe p</a:t>
            </a:r>
          </a:p>
          <a:p>
            <a:pPr lvl="0"/>
            <a:r>
              <a:rPr lang="en-US" dirty="0">
                <a:solidFill>
                  <a:srgbClr val="FF0000"/>
                </a:solidFill>
              </a:rPr>
              <a:t>Since the power is measured over the entire E-UTRA slot </a:t>
            </a:r>
            <a:r>
              <a:rPr lang="en-US" i="1" dirty="0">
                <a:solidFill>
                  <a:srgbClr val="FF0000"/>
                </a:solidFill>
              </a:rPr>
              <a:t>p</a:t>
            </a:r>
            <a:r>
              <a:rPr lang="en-US" dirty="0">
                <a:solidFill>
                  <a:srgbClr val="FF0000"/>
                </a:solidFill>
              </a:rPr>
              <a:t> there would be no way to tell if the power was high enough in every interval (</a:t>
            </a:r>
            <a:r>
              <a:rPr lang="en-US" i="1" dirty="0" err="1">
                <a:solidFill>
                  <a:srgbClr val="FF0000"/>
                </a:solidFill>
              </a:rPr>
              <a:t>p,q</a:t>
            </a:r>
            <a:r>
              <a:rPr lang="en-US" dirty="0">
                <a:solidFill>
                  <a:srgbClr val="FF0000"/>
                </a:solidFill>
              </a:rPr>
              <a:t>)  </a:t>
            </a:r>
          </a:p>
          <a:p>
            <a:pPr lvl="0"/>
            <a:endParaRPr lang="en-US" dirty="0">
              <a:solidFill>
                <a:prstClr val="black"/>
              </a:solidFill>
            </a:endParaRPr>
          </a:p>
          <a:p>
            <a:pPr lvl="0"/>
            <a:endParaRPr lang="en-US" dirty="0">
              <a:solidFill>
                <a:prstClr val="black"/>
              </a:solidFill>
            </a:endParaRPr>
          </a:p>
          <a:p>
            <a:endParaRPr lang="en-US" dirty="0"/>
          </a:p>
        </p:txBody>
      </p:sp>
      <p:sp>
        <p:nvSpPr>
          <p:cNvPr id="6" name="Rectangle 5">
            <a:extLst>
              <a:ext uri="{FF2B5EF4-FFF2-40B4-BE49-F238E27FC236}">
                <a16:creationId xmlns:a16="http://schemas.microsoft.com/office/drawing/2014/main" id="{75609A05-A306-48D2-9DD8-A02AD4B61D7B}"/>
              </a:ext>
            </a:extLst>
          </p:cNvPr>
          <p:cNvSpPr/>
          <p:nvPr/>
        </p:nvSpPr>
        <p:spPr>
          <a:xfrm>
            <a:off x="3649210" y="1625520"/>
            <a:ext cx="462744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7" name="Rectangle 6">
            <a:extLst>
              <a:ext uri="{FF2B5EF4-FFF2-40B4-BE49-F238E27FC236}">
                <a16:creationId xmlns:a16="http://schemas.microsoft.com/office/drawing/2014/main" id="{0E8BA71D-175C-4DAC-99C3-4B5005B89705}"/>
              </a:ext>
            </a:extLst>
          </p:cNvPr>
          <p:cNvSpPr/>
          <p:nvPr/>
        </p:nvSpPr>
        <p:spPr>
          <a:xfrm>
            <a:off x="5961290" y="2179193"/>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(3)</a:t>
            </a:r>
          </a:p>
        </p:txBody>
      </p:sp>
      <p:sp>
        <p:nvSpPr>
          <p:cNvPr id="8" name="Rectangle 7">
            <a:extLst>
              <a:ext uri="{FF2B5EF4-FFF2-40B4-BE49-F238E27FC236}">
                <a16:creationId xmlns:a16="http://schemas.microsoft.com/office/drawing/2014/main" id="{3E900D87-40BE-4B54-A803-5D7DACC90976}"/>
              </a:ext>
            </a:extLst>
          </p:cNvPr>
          <p:cNvSpPr/>
          <p:nvPr/>
        </p:nvSpPr>
        <p:spPr>
          <a:xfrm>
            <a:off x="480361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(2)</a:t>
            </a:r>
          </a:p>
        </p:txBody>
      </p:sp>
      <p:sp>
        <p:nvSpPr>
          <p:cNvPr id="9" name="Rectangle 8">
            <a:extLst>
              <a:ext uri="{FF2B5EF4-FFF2-40B4-BE49-F238E27FC236}">
                <a16:creationId xmlns:a16="http://schemas.microsoft.com/office/drawing/2014/main" id="{1E88FADA-BD84-451B-8BD5-32CE625540D4}"/>
              </a:ext>
            </a:extLst>
          </p:cNvPr>
          <p:cNvSpPr/>
          <p:nvPr/>
        </p:nvSpPr>
        <p:spPr>
          <a:xfrm>
            <a:off x="364593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(1)</a:t>
            </a:r>
          </a:p>
        </p:txBody>
      </p:sp>
      <p:sp>
        <p:nvSpPr>
          <p:cNvPr id="10" name="Rectangle 9">
            <a:extLst>
              <a:ext uri="{FF2B5EF4-FFF2-40B4-BE49-F238E27FC236}">
                <a16:creationId xmlns:a16="http://schemas.microsoft.com/office/drawing/2014/main" id="{5A499906-4D92-43FA-B1B1-001C3800395A}"/>
              </a:ext>
            </a:extLst>
          </p:cNvPr>
          <p:cNvSpPr/>
          <p:nvPr/>
        </p:nvSpPr>
        <p:spPr>
          <a:xfrm>
            <a:off x="711897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(4)</a:t>
            </a:r>
          </a:p>
        </p:txBody>
      </p:sp>
    </p:spTree>
    <p:extLst>
      <p:ext uri="{BB962C8B-B14F-4D97-AF65-F5344CB8AC3E}">
        <p14:creationId xmlns:p14="http://schemas.microsoft.com/office/powerpoint/2010/main" val="9834027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4E8DD9-D7E7-4763-8A55-75632CD8CBA2}"/>
              </a:ext>
            </a:extLst>
          </p:cNvPr>
          <p:cNvSpPr>
            <a:spLocks noGrp="1"/>
          </p:cNvSpPr>
          <p:nvPr>
            <p:ph type="title"/>
          </p:nvPr>
        </p:nvSpPr>
        <p:spPr>
          <a:xfrm>
            <a:off x="838200" y="365125"/>
            <a:ext cx="10515600" cy="1325563"/>
          </a:xfrm>
        </p:spPr>
        <p:txBody>
          <a:bodyPr/>
          <a:lstStyle/>
          <a:p>
            <a:r>
              <a:rPr lang="en-US" dirty="0"/>
              <a:t>Measurement period for PCMAX_EN-DC_L with different LTE and NR numerology</a:t>
            </a:r>
          </a:p>
        </p:txBody>
      </p:sp>
      <p:sp>
        <p:nvSpPr>
          <p:cNvPr id="5" name="Content Placeholder 2">
            <a:extLst>
              <a:ext uri="{FF2B5EF4-FFF2-40B4-BE49-F238E27FC236}">
                <a16:creationId xmlns:a16="http://schemas.microsoft.com/office/drawing/2014/main" id="{D631D6AE-37F2-4EF3-97B1-E5782DAAFADC}"/>
              </a:ext>
            </a:extLst>
          </p:cNvPr>
          <p:cNvSpPr>
            <a:spLocks noGrp="1"/>
          </p:cNvSpPr>
          <p:nvPr>
            <p:ph idx="1"/>
          </p:nvPr>
        </p:nvSpPr>
        <p:spPr>
          <a:xfrm>
            <a:off x="838199" y="3087149"/>
            <a:ext cx="10126211" cy="3405726"/>
          </a:xfrm>
        </p:spPr>
        <p:txBody>
          <a:bodyPr>
            <a:normAutofit fontScale="70000" lnSpcReduction="20000"/>
          </a:bodyPr>
          <a:lstStyle/>
          <a:p>
            <a:pPr lvl="0"/>
            <a:r>
              <a:rPr lang="en-US" sz="2900" dirty="0">
                <a:solidFill>
                  <a:prstClr val="black"/>
                </a:solidFill>
              </a:rPr>
              <a:t>P</a:t>
            </a:r>
            <a:r>
              <a:rPr lang="en-US" sz="2900" baseline="-25000" dirty="0">
                <a:solidFill>
                  <a:prstClr val="black"/>
                </a:solidFill>
              </a:rPr>
              <a:t>CMAX_E-UTRA</a:t>
            </a:r>
            <a:r>
              <a:rPr lang="en-US" dirty="0">
                <a:solidFill>
                  <a:prstClr val="black"/>
                </a:solidFill>
              </a:rPr>
              <a:t> = </a:t>
            </a:r>
            <a:r>
              <a:rPr lang="en-US" sz="2900" dirty="0">
                <a:solidFill>
                  <a:prstClr val="black"/>
                </a:solidFill>
              </a:rPr>
              <a:t>P</a:t>
            </a:r>
            <a:r>
              <a:rPr lang="en-US" sz="2900" baseline="-25000" dirty="0">
                <a:solidFill>
                  <a:prstClr val="black"/>
                </a:solidFill>
              </a:rPr>
              <a:t>CMAX_E-UTRA_L</a:t>
            </a:r>
            <a:r>
              <a:rPr lang="en-US" dirty="0">
                <a:solidFill>
                  <a:prstClr val="black"/>
                </a:solidFill>
              </a:rPr>
              <a:t> = 20 dBm in subframe p</a:t>
            </a:r>
          </a:p>
          <a:p>
            <a:pPr lvl="0"/>
            <a:r>
              <a:rPr lang="en-US" dirty="0">
                <a:solidFill>
                  <a:prstClr val="black"/>
                </a:solidFill>
              </a:rPr>
              <a:t>P</a:t>
            </a:r>
            <a:r>
              <a:rPr lang="en-US" baseline="-25000" dirty="0">
                <a:solidFill>
                  <a:prstClr val="black"/>
                </a:solidFill>
              </a:rPr>
              <a:t>CMAX_NR_L </a:t>
            </a:r>
            <a:r>
              <a:rPr lang="en-US" dirty="0">
                <a:solidFill>
                  <a:prstClr val="black"/>
                </a:solidFill>
              </a:rPr>
              <a:t> in NR slots 1, 2, and 4 is 19.9 dBm, but actual Tx power during EN-DC operation is 18 dBm (</a:t>
            </a:r>
            <a:r>
              <a:rPr lang="en-US" dirty="0">
                <a:solidFill>
                  <a:srgbClr val="FF0000"/>
                </a:solidFill>
              </a:rPr>
              <a:t>1.9 dB below </a:t>
            </a:r>
            <a:r>
              <a:rPr lang="en-US" sz="2900" dirty="0">
                <a:solidFill>
                  <a:srgbClr val="FF0000"/>
                </a:solidFill>
              </a:rPr>
              <a:t>P</a:t>
            </a:r>
            <a:r>
              <a:rPr lang="en-US" sz="2900" baseline="-25000" dirty="0">
                <a:solidFill>
                  <a:srgbClr val="FF0000"/>
                </a:solidFill>
              </a:rPr>
              <a:t>CMAX_NR_L </a:t>
            </a:r>
            <a:r>
              <a:rPr lang="en-US" sz="2900" dirty="0">
                <a:solidFill>
                  <a:prstClr val="black"/>
                </a:solidFill>
              </a:rPr>
              <a:t>)</a:t>
            </a:r>
            <a:endParaRPr lang="en-US" dirty="0">
              <a:solidFill>
                <a:prstClr val="black"/>
              </a:solidFill>
            </a:endParaRPr>
          </a:p>
          <a:p>
            <a:pPr lvl="0"/>
            <a:r>
              <a:rPr lang="en-US" dirty="0">
                <a:solidFill>
                  <a:prstClr val="black"/>
                </a:solidFill>
              </a:rPr>
              <a:t>P</a:t>
            </a:r>
            <a:r>
              <a:rPr lang="en-US" baseline="-25000" dirty="0">
                <a:solidFill>
                  <a:prstClr val="black"/>
                </a:solidFill>
              </a:rPr>
              <a:t>CMAX_NR_L </a:t>
            </a:r>
            <a:r>
              <a:rPr lang="en-US" dirty="0">
                <a:solidFill>
                  <a:prstClr val="black"/>
                </a:solidFill>
              </a:rPr>
              <a:t>in NR slot 3 is 17 dBm due to allocations with high A-MPR, but actual transmit power is 15 dBm </a:t>
            </a:r>
            <a:r>
              <a:rPr lang="en-US" sz="2900" dirty="0">
                <a:solidFill>
                  <a:prstClr val="black"/>
                </a:solidFill>
              </a:rPr>
              <a:t>(</a:t>
            </a:r>
            <a:r>
              <a:rPr lang="en-US" sz="2900" dirty="0">
                <a:solidFill>
                  <a:srgbClr val="FF0000"/>
                </a:solidFill>
              </a:rPr>
              <a:t>2 dB below P</a:t>
            </a:r>
            <a:r>
              <a:rPr lang="en-US" sz="2900" baseline="-25000" dirty="0">
                <a:solidFill>
                  <a:srgbClr val="FF0000"/>
                </a:solidFill>
              </a:rPr>
              <a:t>CMAX_NR_L </a:t>
            </a:r>
            <a:r>
              <a:rPr lang="en-US" sz="2900" dirty="0">
                <a:solidFill>
                  <a:prstClr val="black"/>
                </a:solidFill>
              </a:rPr>
              <a:t>)</a:t>
            </a:r>
          </a:p>
          <a:p>
            <a:pPr lvl="0"/>
            <a:r>
              <a:rPr lang="en-US" dirty="0">
                <a:solidFill>
                  <a:prstClr val="black"/>
                </a:solidFill>
              </a:rPr>
              <a:t>The average EN-DC power measured over 1 </a:t>
            </a:r>
            <a:r>
              <a:rPr lang="en-US" dirty="0" err="1">
                <a:solidFill>
                  <a:prstClr val="black"/>
                </a:solidFill>
              </a:rPr>
              <a:t>ms</a:t>
            </a:r>
            <a:r>
              <a:rPr lang="en-US" dirty="0">
                <a:solidFill>
                  <a:prstClr val="black"/>
                </a:solidFill>
              </a:rPr>
              <a:t> is 21.9 dBm</a:t>
            </a:r>
          </a:p>
          <a:p>
            <a:pPr lvl="0"/>
            <a:r>
              <a:rPr lang="en-US" dirty="0">
                <a:solidFill>
                  <a:prstClr val="black"/>
                </a:solidFill>
              </a:rPr>
              <a:t>The UE will pass because P</a:t>
            </a:r>
            <a:r>
              <a:rPr lang="en-US" baseline="-25000" dirty="0">
                <a:solidFill>
                  <a:prstClr val="black"/>
                </a:solidFill>
              </a:rPr>
              <a:t>CMAX_N-DC_L</a:t>
            </a:r>
            <a:r>
              <a:rPr lang="en-US" dirty="0">
                <a:solidFill>
                  <a:prstClr val="black"/>
                </a:solidFill>
              </a:rPr>
              <a:t> based on the lowest slot is 21.76 dBm </a:t>
            </a:r>
          </a:p>
          <a:p>
            <a:pPr lvl="0"/>
            <a:r>
              <a:rPr lang="en-US" dirty="0">
                <a:solidFill>
                  <a:prstClr val="black"/>
                </a:solidFill>
              </a:rPr>
              <a:t>Even though NR power is too low by 2 dB in every single slot, the UE would pass when averaged over 1 </a:t>
            </a:r>
            <a:r>
              <a:rPr lang="en-US" dirty="0" err="1">
                <a:solidFill>
                  <a:prstClr val="black"/>
                </a:solidFill>
              </a:rPr>
              <a:t>ms.</a:t>
            </a:r>
            <a:endParaRPr lang="en-US" dirty="0">
              <a:solidFill>
                <a:prstClr val="black"/>
              </a:solidFill>
            </a:endParaRPr>
          </a:p>
          <a:p>
            <a:pPr lvl="0"/>
            <a:r>
              <a:rPr lang="en-US" b="1" dirty="0">
                <a:solidFill>
                  <a:prstClr val="black"/>
                </a:solidFill>
              </a:rPr>
              <a:t>Observation 5: 1 </a:t>
            </a:r>
            <a:r>
              <a:rPr lang="en-US" b="1" dirty="0" err="1">
                <a:solidFill>
                  <a:prstClr val="black"/>
                </a:solidFill>
              </a:rPr>
              <a:t>ms</a:t>
            </a:r>
            <a:r>
              <a:rPr lang="en-US" b="1" dirty="0">
                <a:solidFill>
                  <a:prstClr val="black"/>
                </a:solidFill>
              </a:rPr>
              <a:t> measurement time can allow UEs to pass </a:t>
            </a:r>
            <a:r>
              <a:rPr lang="en-US" b="1" dirty="0" err="1">
                <a:solidFill>
                  <a:prstClr val="black"/>
                </a:solidFill>
              </a:rPr>
              <a:t>Pcmax</a:t>
            </a:r>
            <a:r>
              <a:rPr lang="en-US" b="1" dirty="0">
                <a:solidFill>
                  <a:prstClr val="black"/>
                </a:solidFill>
              </a:rPr>
              <a:t> testing even when they should have failed. </a:t>
            </a:r>
          </a:p>
          <a:p>
            <a:pPr lvl="0"/>
            <a:endParaRPr lang="en-US" dirty="0">
              <a:solidFill>
                <a:prstClr val="black"/>
              </a:solidFill>
            </a:endParaRPr>
          </a:p>
          <a:p>
            <a:endParaRPr lang="en-US" dirty="0"/>
          </a:p>
        </p:txBody>
      </p:sp>
      <p:sp>
        <p:nvSpPr>
          <p:cNvPr id="12" name="Rectangle 11">
            <a:extLst>
              <a:ext uri="{FF2B5EF4-FFF2-40B4-BE49-F238E27FC236}">
                <a16:creationId xmlns:a16="http://schemas.microsoft.com/office/drawing/2014/main" id="{286D24BE-F14E-4642-9AEB-1EBFCFD9B25A}"/>
              </a:ext>
            </a:extLst>
          </p:cNvPr>
          <p:cNvSpPr/>
          <p:nvPr/>
        </p:nvSpPr>
        <p:spPr>
          <a:xfrm>
            <a:off x="3649210" y="1625520"/>
            <a:ext cx="462744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a:t>
            </a:r>
            <a:r>
              <a:rPr lang="en-US" i="1" dirty="0">
                <a:solidFill>
                  <a:schemeClr val="tx1"/>
                </a:solidFill>
              </a:rPr>
              <a:t>p</a:t>
            </a:r>
            <a:r>
              <a:rPr lang="en-US" dirty="0">
                <a:solidFill>
                  <a:schemeClr val="tx1"/>
                </a:solidFill>
              </a:rPr>
              <a:t>) </a:t>
            </a:r>
          </a:p>
        </p:txBody>
      </p:sp>
      <p:sp>
        <p:nvSpPr>
          <p:cNvPr id="13" name="Rectangle 12">
            <a:extLst>
              <a:ext uri="{FF2B5EF4-FFF2-40B4-BE49-F238E27FC236}">
                <a16:creationId xmlns:a16="http://schemas.microsoft.com/office/drawing/2014/main" id="{E141E78E-1F22-4C8B-8F1A-9F558905479F}"/>
              </a:ext>
            </a:extLst>
          </p:cNvPr>
          <p:cNvSpPr/>
          <p:nvPr/>
        </p:nvSpPr>
        <p:spPr>
          <a:xfrm>
            <a:off x="5961290" y="2179193"/>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(3) </a:t>
            </a:r>
            <a:r>
              <a:rPr lang="en-US" dirty="0">
                <a:solidFill>
                  <a:srgbClr val="FF0000"/>
                </a:solidFill>
              </a:rPr>
              <a:t>fail</a:t>
            </a:r>
          </a:p>
        </p:txBody>
      </p:sp>
      <p:sp>
        <p:nvSpPr>
          <p:cNvPr id="14" name="Rectangle 13">
            <a:extLst>
              <a:ext uri="{FF2B5EF4-FFF2-40B4-BE49-F238E27FC236}">
                <a16:creationId xmlns:a16="http://schemas.microsoft.com/office/drawing/2014/main" id="{F6BCD4A6-2123-43E6-903D-5F1CEBA90357}"/>
              </a:ext>
            </a:extLst>
          </p:cNvPr>
          <p:cNvSpPr/>
          <p:nvPr/>
        </p:nvSpPr>
        <p:spPr>
          <a:xfrm>
            <a:off x="480361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(2) </a:t>
            </a:r>
            <a:r>
              <a:rPr lang="en-US" dirty="0">
                <a:solidFill>
                  <a:srgbClr val="FF0000"/>
                </a:solidFill>
              </a:rPr>
              <a:t>fail</a:t>
            </a:r>
          </a:p>
        </p:txBody>
      </p:sp>
      <p:sp>
        <p:nvSpPr>
          <p:cNvPr id="15" name="Rectangle 14">
            <a:extLst>
              <a:ext uri="{FF2B5EF4-FFF2-40B4-BE49-F238E27FC236}">
                <a16:creationId xmlns:a16="http://schemas.microsoft.com/office/drawing/2014/main" id="{6B30E757-AB3F-48E4-8CBE-045A782449E3}"/>
              </a:ext>
            </a:extLst>
          </p:cNvPr>
          <p:cNvSpPr/>
          <p:nvPr/>
        </p:nvSpPr>
        <p:spPr>
          <a:xfrm>
            <a:off x="364593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(1) </a:t>
            </a:r>
            <a:r>
              <a:rPr lang="en-US" dirty="0">
                <a:solidFill>
                  <a:srgbClr val="FF0000"/>
                </a:solidFill>
              </a:rPr>
              <a:t>fail</a:t>
            </a:r>
          </a:p>
        </p:txBody>
      </p:sp>
      <p:sp>
        <p:nvSpPr>
          <p:cNvPr id="16" name="Rectangle 15">
            <a:extLst>
              <a:ext uri="{FF2B5EF4-FFF2-40B4-BE49-F238E27FC236}">
                <a16:creationId xmlns:a16="http://schemas.microsoft.com/office/drawing/2014/main" id="{48315ED0-EC18-417F-B7EC-ECC02916307B}"/>
              </a:ext>
            </a:extLst>
          </p:cNvPr>
          <p:cNvSpPr/>
          <p:nvPr/>
        </p:nvSpPr>
        <p:spPr>
          <a:xfrm>
            <a:off x="7118970" y="2179192"/>
            <a:ext cx="1157680"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(4) </a:t>
            </a:r>
            <a:r>
              <a:rPr lang="en-US" dirty="0">
                <a:solidFill>
                  <a:srgbClr val="FF0000"/>
                </a:solidFill>
              </a:rPr>
              <a:t>fail</a:t>
            </a:r>
          </a:p>
        </p:txBody>
      </p:sp>
      <p:cxnSp>
        <p:nvCxnSpPr>
          <p:cNvPr id="18" name="Straight Arrow Connector 17">
            <a:extLst>
              <a:ext uri="{FF2B5EF4-FFF2-40B4-BE49-F238E27FC236}">
                <a16:creationId xmlns:a16="http://schemas.microsoft.com/office/drawing/2014/main" id="{6C9F1756-1CDB-4DA3-86BF-C62EBE97BFC1}"/>
              </a:ext>
            </a:extLst>
          </p:cNvPr>
          <p:cNvCxnSpPr/>
          <p:nvPr/>
        </p:nvCxnSpPr>
        <p:spPr>
          <a:xfrm>
            <a:off x="3645930" y="2915478"/>
            <a:ext cx="46307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B1D095B-5579-4C6C-BE1C-CD5257A3D1AA}"/>
              </a:ext>
            </a:extLst>
          </p:cNvPr>
          <p:cNvSpPr txBox="1"/>
          <p:nvPr/>
        </p:nvSpPr>
        <p:spPr>
          <a:xfrm>
            <a:off x="8693425" y="2491409"/>
            <a:ext cx="2849217" cy="646331"/>
          </a:xfrm>
          <a:prstGeom prst="rect">
            <a:avLst/>
          </a:prstGeom>
          <a:noFill/>
        </p:spPr>
        <p:txBody>
          <a:bodyPr wrap="square" rtlCol="0">
            <a:spAutoFit/>
          </a:bodyPr>
          <a:lstStyle/>
          <a:p>
            <a:r>
              <a:rPr lang="en-US" dirty="0">
                <a:solidFill>
                  <a:srgbClr val="00B050"/>
                </a:solidFill>
              </a:rPr>
              <a:t>Power measured over 1 </a:t>
            </a:r>
            <a:r>
              <a:rPr lang="en-US" dirty="0" err="1">
                <a:solidFill>
                  <a:srgbClr val="00B050"/>
                </a:solidFill>
              </a:rPr>
              <a:t>ms</a:t>
            </a:r>
            <a:r>
              <a:rPr lang="en-US" dirty="0">
                <a:solidFill>
                  <a:srgbClr val="00B050"/>
                </a:solidFill>
              </a:rPr>
              <a:t> passes!</a:t>
            </a:r>
          </a:p>
        </p:txBody>
      </p:sp>
    </p:spTree>
    <p:extLst>
      <p:ext uri="{BB962C8B-B14F-4D97-AF65-F5344CB8AC3E}">
        <p14:creationId xmlns:p14="http://schemas.microsoft.com/office/powerpoint/2010/main" val="37695460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C021E-D185-498E-A4A7-A895A35FAFDD}"/>
              </a:ext>
            </a:extLst>
          </p:cNvPr>
          <p:cNvSpPr>
            <a:spLocks noGrp="1"/>
          </p:cNvSpPr>
          <p:nvPr>
            <p:ph type="title"/>
          </p:nvPr>
        </p:nvSpPr>
        <p:spPr/>
        <p:txBody>
          <a:bodyPr/>
          <a:lstStyle/>
          <a:p>
            <a:r>
              <a:rPr lang="en-US" dirty="0"/>
              <a:t>P</a:t>
            </a:r>
            <a:r>
              <a:rPr lang="en-US" baseline="-25000" dirty="0"/>
              <a:t>CMAX_EN-DC_L</a:t>
            </a:r>
            <a:r>
              <a:rPr lang="en-US" dirty="0"/>
              <a:t> for non-overlapping NR slots when dropping is allowed</a:t>
            </a:r>
          </a:p>
        </p:txBody>
      </p:sp>
      <p:sp>
        <p:nvSpPr>
          <p:cNvPr id="3" name="Content Placeholder 2">
            <a:extLst>
              <a:ext uri="{FF2B5EF4-FFF2-40B4-BE49-F238E27FC236}">
                <a16:creationId xmlns:a16="http://schemas.microsoft.com/office/drawing/2014/main" id="{F7420FCD-458F-4DA8-A5F4-F970F5CF6649}"/>
              </a:ext>
            </a:extLst>
          </p:cNvPr>
          <p:cNvSpPr>
            <a:spLocks noGrp="1"/>
          </p:cNvSpPr>
          <p:nvPr>
            <p:ph sz="half" idx="1"/>
          </p:nvPr>
        </p:nvSpPr>
        <p:spPr>
          <a:xfrm>
            <a:off x="838200" y="1825625"/>
            <a:ext cx="10201712" cy="4351338"/>
          </a:xfrm>
        </p:spPr>
        <p:txBody>
          <a:bodyPr>
            <a:normAutofit fontScale="85000" lnSpcReduction="20000"/>
          </a:bodyPr>
          <a:lstStyle/>
          <a:p>
            <a:r>
              <a:rPr lang="en-US" dirty="0"/>
              <a:t>The maximum NR power that could ever be dropped is </a:t>
            </a:r>
            <a:r>
              <a:rPr lang="en-US" dirty="0" err="1"/>
              <a:t>p_</a:t>
            </a:r>
            <a:r>
              <a:rPr lang="en-US" baseline="-25000" dirty="0" err="1"/>
              <a:t>CMAX_NR_H</a:t>
            </a:r>
            <a:r>
              <a:rPr lang="en-US" dirty="0"/>
              <a:t> / </a:t>
            </a:r>
            <a:r>
              <a:rPr lang="en-US" dirty="0" err="1"/>
              <a:t>x_scale</a:t>
            </a:r>
            <a:r>
              <a:rPr lang="en-US" dirty="0"/>
              <a:t> (linear)</a:t>
            </a:r>
          </a:p>
          <a:p>
            <a:r>
              <a:rPr lang="en-US" dirty="0"/>
              <a:t>If reducing NR power to </a:t>
            </a:r>
            <a:r>
              <a:rPr lang="en-US" dirty="0" err="1">
                <a:solidFill>
                  <a:prstClr val="black"/>
                </a:solidFill>
              </a:rPr>
              <a:t>p_</a:t>
            </a:r>
            <a:r>
              <a:rPr lang="en-US" baseline="-25000" dirty="0" err="1">
                <a:solidFill>
                  <a:prstClr val="black"/>
                </a:solidFill>
              </a:rPr>
              <a:t>CMAX_NR_H</a:t>
            </a:r>
            <a:r>
              <a:rPr lang="en-US" dirty="0">
                <a:solidFill>
                  <a:prstClr val="black"/>
                </a:solidFill>
              </a:rPr>
              <a:t> / </a:t>
            </a:r>
            <a:r>
              <a:rPr lang="en-US" dirty="0" err="1">
                <a:solidFill>
                  <a:prstClr val="black"/>
                </a:solidFill>
              </a:rPr>
              <a:t>x_scale</a:t>
            </a:r>
            <a:r>
              <a:rPr lang="en-US" dirty="0">
                <a:solidFill>
                  <a:prstClr val="black"/>
                </a:solidFill>
              </a:rPr>
              <a:t> is still not sufficient to keep the total power below </a:t>
            </a:r>
            <a:r>
              <a:rPr lang="en-US" dirty="0" err="1">
                <a:solidFill>
                  <a:prstClr val="black"/>
                </a:solidFill>
              </a:rPr>
              <a:t>p_en-dc_total</a:t>
            </a:r>
            <a:r>
              <a:rPr lang="en-US" dirty="0">
                <a:solidFill>
                  <a:prstClr val="black"/>
                </a:solidFill>
              </a:rPr>
              <a:t>, then LTE power would have to be at least </a:t>
            </a:r>
            <a:r>
              <a:rPr lang="en-US" dirty="0" err="1">
                <a:solidFill>
                  <a:prstClr val="black"/>
                </a:solidFill>
              </a:rPr>
              <a:t>p_</a:t>
            </a:r>
            <a:r>
              <a:rPr lang="en-US" baseline="-25000" dirty="0" err="1">
                <a:solidFill>
                  <a:prstClr val="black"/>
                </a:solidFill>
              </a:rPr>
              <a:t>EN</a:t>
            </a:r>
            <a:r>
              <a:rPr lang="en-US" baseline="-25000" dirty="0">
                <a:solidFill>
                  <a:prstClr val="black"/>
                </a:solidFill>
              </a:rPr>
              <a:t>-DC_TOTAL</a:t>
            </a:r>
            <a:r>
              <a:rPr lang="en-US" dirty="0">
                <a:solidFill>
                  <a:prstClr val="black"/>
                </a:solidFill>
              </a:rPr>
              <a:t> - </a:t>
            </a:r>
            <a:r>
              <a:rPr lang="en-US" dirty="0" err="1">
                <a:solidFill>
                  <a:prstClr val="black"/>
                </a:solidFill>
              </a:rPr>
              <a:t>p_</a:t>
            </a:r>
            <a:r>
              <a:rPr lang="en-US" baseline="-25000" dirty="0" err="1">
                <a:solidFill>
                  <a:prstClr val="black"/>
                </a:solidFill>
              </a:rPr>
              <a:t>CMAX_NR_H</a:t>
            </a:r>
            <a:r>
              <a:rPr lang="en-US" dirty="0">
                <a:solidFill>
                  <a:prstClr val="black"/>
                </a:solidFill>
              </a:rPr>
              <a:t> / </a:t>
            </a:r>
            <a:r>
              <a:rPr lang="en-US" dirty="0" err="1">
                <a:solidFill>
                  <a:prstClr val="black"/>
                </a:solidFill>
              </a:rPr>
              <a:t>x_scale</a:t>
            </a:r>
            <a:r>
              <a:rPr lang="en-US" dirty="0">
                <a:solidFill>
                  <a:prstClr val="black"/>
                </a:solidFill>
              </a:rPr>
              <a:t> (linear)</a:t>
            </a:r>
          </a:p>
          <a:p>
            <a:r>
              <a:rPr lang="en-US" dirty="0">
                <a:solidFill>
                  <a:prstClr val="black"/>
                </a:solidFill>
              </a:rPr>
              <a:t>So, when NR is dropped:</a:t>
            </a:r>
          </a:p>
          <a:p>
            <a:pPr marL="0" indent="0">
              <a:buNone/>
            </a:pPr>
            <a:r>
              <a:rPr lang="en-US" dirty="0">
                <a:solidFill>
                  <a:prstClr val="black"/>
                </a:solidFill>
              </a:rPr>
              <a:t>P</a:t>
            </a:r>
            <a:r>
              <a:rPr lang="en-US" baseline="-25000" dirty="0">
                <a:solidFill>
                  <a:prstClr val="black"/>
                </a:solidFill>
              </a:rPr>
              <a:t>CMAX_EN-DC_L </a:t>
            </a:r>
            <a:r>
              <a:rPr lang="en-US" dirty="0">
                <a:solidFill>
                  <a:prstClr val="black"/>
                </a:solidFill>
              </a:rPr>
              <a:t>= 10*log10(10</a:t>
            </a:r>
            <a:r>
              <a:rPr lang="en-US" baseline="30000" dirty="0">
                <a:solidFill>
                  <a:prstClr val="black"/>
                </a:solidFill>
              </a:rPr>
              <a:t>Min(</a:t>
            </a:r>
            <a:r>
              <a:rPr lang="en-US" baseline="30000" dirty="0" err="1">
                <a:solidFill>
                  <a:prstClr val="black"/>
                </a:solidFill>
              </a:rPr>
              <a:t>Ppowerclass</a:t>
            </a:r>
            <a:r>
              <a:rPr lang="en-US" baseline="30000" dirty="0">
                <a:solidFill>
                  <a:prstClr val="black"/>
                </a:solidFill>
              </a:rPr>
              <a:t>, </a:t>
            </a:r>
            <a:r>
              <a:rPr lang="en-US" baseline="30000" dirty="0" err="1">
                <a:solidFill>
                  <a:prstClr val="black"/>
                </a:solidFill>
              </a:rPr>
              <a:t>Pemax</a:t>
            </a:r>
            <a:r>
              <a:rPr lang="en-US" baseline="30000" dirty="0">
                <a:solidFill>
                  <a:prstClr val="black"/>
                </a:solidFill>
              </a:rPr>
              <a:t>)/10</a:t>
            </a:r>
            <a:r>
              <a:rPr lang="en-US" dirty="0">
                <a:solidFill>
                  <a:prstClr val="black"/>
                </a:solidFill>
              </a:rPr>
              <a:t> - </a:t>
            </a:r>
            <a:r>
              <a:rPr lang="en-US" dirty="0" err="1">
                <a:solidFill>
                  <a:prstClr val="black"/>
                </a:solidFill>
              </a:rPr>
              <a:t>p_</a:t>
            </a:r>
            <a:r>
              <a:rPr lang="en-US" baseline="-25000" dirty="0" err="1">
                <a:solidFill>
                  <a:prstClr val="black"/>
                </a:solidFill>
              </a:rPr>
              <a:t>CMAX_NR_H</a:t>
            </a:r>
            <a:r>
              <a:rPr lang="en-US" dirty="0">
                <a:solidFill>
                  <a:prstClr val="black"/>
                </a:solidFill>
              </a:rPr>
              <a:t> / </a:t>
            </a:r>
            <a:r>
              <a:rPr lang="en-US" dirty="0" err="1">
                <a:solidFill>
                  <a:prstClr val="black"/>
                </a:solidFill>
              </a:rPr>
              <a:t>x_scale</a:t>
            </a:r>
            <a:r>
              <a:rPr lang="en-US" dirty="0">
                <a:solidFill>
                  <a:prstClr val="black"/>
                </a:solidFill>
              </a:rPr>
              <a:t>)</a:t>
            </a:r>
          </a:p>
          <a:p>
            <a:pPr lvl="0"/>
            <a:r>
              <a:rPr lang="en-US" b="1" dirty="0">
                <a:solidFill>
                  <a:prstClr val="black"/>
                </a:solidFill>
              </a:rPr>
              <a:t>Proposal 4: When NR is dropped, </a:t>
            </a:r>
          </a:p>
          <a:p>
            <a:pPr marL="0" lvl="0" indent="0">
              <a:buNone/>
            </a:pPr>
            <a:r>
              <a:rPr lang="en-US" b="1" dirty="0">
                <a:solidFill>
                  <a:prstClr val="black"/>
                </a:solidFill>
              </a:rPr>
              <a:t>P</a:t>
            </a:r>
            <a:r>
              <a:rPr lang="en-US" b="1" baseline="-25000" dirty="0">
                <a:solidFill>
                  <a:prstClr val="black"/>
                </a:solidFill>
              </a:rPr>
              <a:t>CMAX_EN-DC_L </a:t>
            </a:r>
            <a:r>
              <a:rPr lang="en-US" b="1" dirty="0">
                <a:solidFill>
                  <a:prstClr val="black"/>
                </a:solidFill>
              </a:rPr>
              <a:t>= 10*log10(10</a:t>
            </a:r>
            <a:r>
              <a:rPr lang="en-US" b="1" baseline="30000" dirty="0">
                <a:solidFill>
                  <a:prstClr val="black"/>
                </a:solidFill>
              </a:rPr>
              <a:t>Min(</a:t>
            </a:r>
            <a:r>
              <a:rPr lang="en-US" b="1" baseline="30000" dirty="0" err="1">
                <a:solidFill>
                  <a:prstClr val="black"/>
                </a:solidFill>
              </a:rPr>
              <a:t>Ppowerclass</a:t>
            </a:r>
            <a:r>
              <a:rPr lang="en-US" b="1" baseline="30000" dirty="0">
                <a:solidFill>
                  <a:prstClr val="black"/>
                </a:solidFill>
              </a:rPr>
              <a:t>, </a:t>
            </a:r>
            <a:r>
              <a:rPr lang="en-US" b="1" baseline="30000" dirty="0" err="1">
                <a:solidFill>
                  <a:prstClr val="black"/>
                </a:solidFill>
              </a:rPr>
              <a:t>Pemax</a:t>
            </a:r>
            <a:r>
              <a:rPr lang="en-US" b="1" baseline="30000" dirty="0">
                <a:solidFill>
                  <a:prstClr val="black"/>
                </a:solidFill>
              </a:rPr>
              <a:t>)/10</a:t>
            </a:r>
            <a:r>
              <a:rPr lang="en-US" b="1" dirty="0">
                <a:solidFill>
                  <a:prstClr val="black"/>
                </a:solidFill>
              </a:rPr>
              <a:t> - </a:t>
            </a:r>
            <a:r>
              <a:rPr lang="en-US" b="1" dirty="0" err="1">
                <a:solidFill>
                  <a:prstClr val="black"/>
                </a:solidFill>
              </a:rPr>
              <a:t>p_</a:t>
            </a:r>
            <a:r>
              <a:rPr lang="en-US" b="1" baseline="-25000" dirty="0" err="1">
                <a:solidFill>
                  <a:prstClr val="black"/>
                </a:solidFill>
              </a:rPr>
              <a:t>CMAX_NR_H</a:t>
            </a:r>
            <a:r>
              <a:rPr lang="en-US" b="1" dirty="0">
                <a:solidFill>
                  <a:prstClr val="black"/>
                </a:solidFill>
              </a:rPr>
              <a:t> / </a:t>
            </a:r>
            <a:r>
              <a:rPr lang="en-US" b="1" dirty="0" err="1">
                <a:solidFill>
                  <a:prstClr val="black"/>
                </a:solidFill>
              </a:rPr>
              <a:t>x_scale</a:t>
            </a:r>
            <a:r>
              <a:rPr lang="en-US" b="1" dirty="0">
                <a:solidFill>
                  <a:prstClr val="black"/>
                </a:solidFill>
              </a:rPr>
              <a:t>)</a:t>
            </a:r>
          </a:p>
          <a:p>
            <a:endParaRPr lang="en-US" dirty="0">
              <a:solidFill>
                <a:prstClr val="black"/>
              </a:solidFill>
            </a:endParaRPr>
          </a:p>
          <a:p>
            <a:endParaRPr lang="en-US" dirty="0">
              <a:solidFill>
                <a:prstClr val="black"/>
              </a:solidFill>
            </a:endParaRPr>
          </a:p>
          <a:p>
            <a:pPr marL="0" indent="0">
              <a:buNone/>
            </a:pPr>
            <a:r>
              <a:rPr lang="en-US" dirty="0">
                <a:solidFill>
                  <a:prstClr val="black"/>
                </a:solidFill>
              </a:rPr>
              <a:t> </a:t>
            </a:r>
            <a:endParaRPr lang="en-US" dirty="0"/>
          </a:p>
        </p:txBody>
      </p:sp>
    </p:spTree>
    <p:extLst>
      <p:ext uri="{BB962C8B-B14F-4D97-AF65-F5344CB8AC3E}">
        <p14:creationId xmlns:p14="http://schemas.microsoft.com/office/powerpoint/2010/main" val="549778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1A1E5-B457-4D31-934D-648182B84794}"/>
              </a:ext>
            </a:extLst>
          </p:cNvPr>
          <p:cNvSpPr>
            <a:spLocks noGrp="1"/>
          </p:cNvSpPr>
          <p:nvPr>
            <p:ph type="title"/>
          </p:nvPr>
        </p:nvSpPr>
        <p:spPr/>
        <p:txBody>
          <a:bodyPr/>
          <a:lstStyle/>
          <a:p>
            <a:r>
              <a:rPr lang="en-US" dirty="0"/>
              <a:t>Observations</a:t>
            </a:r>
          </a:p>
        </p:txBody>
      </p:sp>
      <p:sp>
        <p:nvSpPr>
          <p:cNvPr id="3" name="Content Placeholder 2">
            <a:extLst>
              <a:ext uri="{FF2B5EF4-FFF2-40B4-BE49-F238E27FC236}">
                <a16:creationId xmlns:a16="http://schemas.microsoft.com/office/drawing/2014/main" id="{9E4D5968-6E12-449D-925F-0B2B38BCBFAC}"/>
              </a:ext>
            </a:extLst>
          </p:cNvPr>
          <p:cNvSpPr>
            <a:spLocks noGrp="1"/>
          </p:cNvSpPr>
          <p:nvPr>
            <p:ph idx="1"/>
          </p:nvPr>
        </p:nvSpPr>
        <p:spPr/>
        <p:txBody>
          <a:bodyPr>
            <a:normAutofit fontScale="92500" lnSpcReduction="20000"/>
          </a:bodyPr>
          <a:lstStyle/>
          <a:p>
            <a:r>
              <a:rPr lang="en-US" dirty="0"/>
              <a:t>Observation 1: The scaling in the PCMAX_EN-DC proposal from Chengdu means that P</a:t>
            </a:r>
            <a:r>
              <a:rPr lang="en-US" baseline="-25000" dirty="0"/>
              <a:t>CMAX_EN-DC_L </a:t>
            </a:r>
            <a:r>
              <a:rPr lang="en-US" dirty="0"/>
              <a:t>can be much lower when scaling is needed, then when scaling is not needed</a:t>
            </a:r>
          </a:p>
          <a:p>
            <a:r>
              <a:rPr lang="en-US" dirty="0"/>
              <a:t>Observation 2: RAN4 may need to establish an NR scaling step size or scaling tolerance</a:t>
            </a:r>
          </a:p>
          <a:p>
            <a:r>
              <a:rPr lang="en-US" dirty="0"/>
              <a:t>Observation 3: When an NR slot overlaps with two E-UTRA subframes, the decision to scale or drop in the NR slot depends on the power in each of the E-UTRA subframes that it overlaps with, not just one.</a:t>
            </a:r>
          </a:p>
          <a:p>
            <a:r>
              <a:rPr lang="en-US" dirty="0"/>
              <a:t>Observation 4: A UE could fail P</a:t>
            </a:r>
            <a:r>
              <a:rPr lang="en-US" baseline="-25000" dirty="0"/>
              <a:t>CMAX</a:t>
            </a:r>
            <a:r>
              <a:rPr lang="en-US" dirty="0"/>
              <a:t> testing if it had to drop NR due to LTE power in LTE </a:t>
            </a:r>
            <a:r>
              <a:rPr lang="en-US" dirty="0" err="1"/>
              <a:t>subfames</a:t>
            </a:r>
            <a:r>
              <a:rPr lang="en-US" dirty="0"/>
              <a:t> adjacent to </a:t>
            </a:r>
            <a:r>
              <a:rPr lang="en-US" dirty="0" err="1"/>
              <a:t>subfame</a:t>
            </a:r>
            <a:r>
              <a:rPr lang="en-US" dirty="0"/>
              <a:t> p. </a:t>
            </a:r>
          </a:p>
          <a:p>
            <a:r>
              <a:rPr lang="en-US" dirty="0"/>
              <a:t>Observation 5: 1 </a:t>
            </a:r>
            <a:r>
              <a:rPr lang="en-US" dirty="0" err="1"/>
              <a:t>ms</a:t>
            </a:r>
            <a:r>
              <a:rPr lang="en-US" dirty="0"/>
              <a:t> measurement time can allow UEs to pass P</a:t>
            </a:r>
            <a:r>
              <a:rPr lang="en-US" baseline="-25000" dirty="0"/>
              <a:t>CMAX</a:t>
            </a:r>
            <a:r>
              <a:rPr lang="en-US" dirty="0"/>
              <a:t> testing even when they should have failed. </a:t>
            </a:r>
          </a:p>
          <a:p>
            <a:endParaRPr lang="en-US" dirty="0"/>
          </a:p>
          <a:p>
            <a:endParaRPr lang="en-US" dirty="0"/>
          </a:p>
          <a:p>
            <a:endParaRPr lang="en-US" dirty="0"/>
          </a:p>
        </p:txBody>
      </p:sp>
    </p:spTree>
    <p:extLst>
      <p:ext uri="{BB962C8B-B14F-4D97-AF65-F5344CB8AC3E}">
        <p14:creationId xmlns:p14="http://schemas.microsoft.com/office/powerpoint/2010/main" val="3310158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5FBB4-C23B-4804-B1BB-12583A591DC8}"/>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241B18E3-ADC2-40FE-91F2-919B906460A6}"/>
              </a:ext>
            </a:extLst>
          </p:cNvPr>
          <p:cNvSpPr>
            <a:spLocks noGrp="1"/>
          </p:cNvSpPr>
          <p:nvPr>
            <p:ph idx="1"/>
          </p:nvPr>
        </p:nvSpPr>
        <p:spPr/>
        <p:txBody>
          <a:bodyPr/>
          <a:lstStyle/>
          <a:p>
            <a:r>
              <a:rPr lang="en-US" dirty="0"/>
              <a:t>P</a:t>
            </a:r>
            <a:r>
              <a:rPr lang="en-US" baseline="-25000" dirty="0"/>
              <a:t>CMAX_EN-DC</a:t>
            </a:r>
            <a:r>
              <a:rPr lang="en-US" dirty="0"/>
              <a:t> usage</a:t>
            </a:r>
          </a:p>
          <a:p>
            <a:r>
              <a:rPr lang="en-US" dirty="0"/>
              <a:t>Range between </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and P</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r>
              <a:rPr lang="en-US" dirty="0"/>
              <a:t>P</a:t>
            </a:r>
            <a:r>
              <a:rPr lang="en-US" baseline="-25000" dirty="0"/>
              <a:t>CMAX_EN-DC_L </a:t>
            </a:r>
            <a:r>
              <a:rPr lang="en-US" dirty="0"/>
              <a:t> for time- aligned LTE and NR</a:t>
            </a:r>
          </a:p>
          <a:p>
            <a:r>
              <a:rPr lang="en-US" dirty="0"/>
              <a:t>P</a:t>
            </a:r>
            <a:r>
              <a:rPr lang="en-US" baseline="-25000" dirty="0"/>
              <a:t>CMAX_EN-DC_L</a:t>
            </a:r>
            <a:r>
              <a:rPr lang="en-US" dirty="0"/>
              <a:t> for non-time-aligned LTE and NR</a:t>
            </a:r>
          </a:p>
          <a:p>
            <a:r>
              <a:rPr lang="en-US" dirty="0"/>
              <a:t>Measurement period for mixed numerology EN-DC</a:t>
            </a:r>
          </a:p>
          <a:p>
            <a:r>
              <a:rPr lang="en-US" dirty="0"/>
              <a:t>Observations</a:t>
            </a:r>
          </a:p>
          <a:p>
            <a:r>
              <a:rPr lang="en-US" dirty="0"/>
              <a:t>Proposals</a:t>
            </a:r>
          </a:p>
          <a:p>
            <a:endParaRPr lang="en-US" dirty="0"/>
          </a:p>
        </p:txBody>
      </p:sp>
    </p:spTree>
    <p:extLst>
      <p:ext uri="{BB962C8B-B14F-4D97-AF65-F5344CB8AC3E}">
        <p14:creationId xmlns:p14="http://schemas.microsoft.com/office/powerpoint/2010/main" val="262153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F2EE4-0DD3-4F64-B3E6-5924FC45669F}"/>
              </a:ext>
            </a:extLst>
          </p:cNvPr>
          <p:cNvSpPr>
            <a:spLocks noGrp="1"/>
          </p:cNvSpPr>
          <p:nvPr>
            <p:ph type="title"/>
          </p:nvPr>
        </p:nvSpPr>
        <p:spPr/>
        <p:txBody>
          <a:bodyPr/>
          <a:lstStyle/>
          <a:p>
            <a:r>
              <a:rPr lang="en-US" dirty="0"/>
              <a:t>Proposals</a:t>
            </a:r>
          </a:p>
        </p:txBody>
      </p:sp>
      <p:sp>
        <p:nvSpPr>
          <p:cNvPr id="3" name="Content Placeholder 2">
            <a:extLst>
              <a:ext uri="{FF2B5EF4-FFF2-40B4-BE49-F238E27FC236}">
                <a16:creationId xmlns:a16="http://schemas.microsoft.com/office/drawing/2014/main" id="{09847170-E14C-4073-94AA-F44149AA9499}"/>
              </a:ext>
            </a:extLst>
          </p:cNvPr>
          <p:cNvSpPr>
            <a:spLocks noGrp="1"/>
          </p:cNvSpPr>
          <p:nvPr>
            <p:ph sz="half" idx="1"/>
          </p:nvPr>
        </p:nvSpPr>
        <p:spPr>
          <a:xfrm>
            <a:off x="838200" y="1825625"/>
            <a:ext cx="10453382" cy="4351338"/>
          </a:xfrm>
        </p:spPr>
        <p:txBody>
          <a:bodyPr>
            <a:normAutofit fontScale="77500" lnSpcReduction="20000"/>
          </a:bodyPr>
          <a:lstStyle/>
          <a:p>
            <a:pPr marL="0" indent="0">
              <a:buNone/>
            </a:pPr>
            <a:r>
              <a:rPr lang="en-US" b="1" dirty="0"/>
              <a:t>Proposal 1: </a:t>
            </a:r>
            <a:r>
              <a:rPr lang="en-US" dirty="0"/>
              <a:t>Set T</a:t>
            </a:r>
            <a:r>
              <a:rPr lang="en-US" baseline="-25000" dirty="0"/>
              <a:t>REF</a:t>
            </a:r>
            <a:r>
              <a:rPr lang="en-US" dirty="0"/>
              <a:t> and measure power over the NR slot duration rather than the LTE subframe duration</a:t>
            </a:r>
          </a:p>
          <a:p>
            <a:pPr marL="0" lvl="0" indent="0">
              <a:buNone/>
            </a:pPr>
            <a:r>
              <a:rPr lang="en-US" b="1" dirty="0"/>
              <a:t>Proposal 2:</a:t>
            </a:r>
            <a:r>
              <a:rPr lang="en-US" dirty="0"/>
              <a:t> When scaling is allowed, set </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Min(</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Powerclass</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US" sz="2400"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US" sz="2400"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US" sz="2400"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US" sz="2400"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US" sz="2400"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US" sz="2400"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p+1</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prstClr val="black"/>
                </a:solidFill>
              </a:rPr>
              <a:t>when LTE and NR are not aligned, or </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Min(</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Powerclass</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US" sz="24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a:t>
            </a:r>
            <a:r>
              <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w</a:t>
            </a:r>
            <a:r>
              <a:rPr lang="en-US" dirty="0">
                <a:solidFill>
                  <a:prstClr val="black"/>
                </a:solidFill>
              </a:rPr>
              <a:t>hen LTE and NR are aligned. </a:t>
            </a:r>
            <a:endParaRPr lang="en-US"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r>
              <a:rPr lang="en-US" b="1" dirty="0"/>
              <a:t>Proposal 3:</a:t>
            </a:r>
            <a:r>
              <a:rPr lang="en-US" dirty="0"/>
              <a:t> Evaluate the EN-DC power over each NR slot q as follows:</a:t>
            </a:r>
          </a:p>
          <a:p>
            <a:pPr marL="0" marR="0" indent="0">
              <a:lnSpc>
                <a:spcPct val="106000"/>
              </a:lnSpc>
              <a:spcBef>
                <a:spcPts val="0"/>
              </a:spcBef>
              <a:spcAft>
                <a:spcPts val="800"/>
              </a:spcAft>
              <a:buNone/>
            </a:pPr>
            <a:r>
              <a:rPr lang="en-US" dirty="0">
                <a:solidFill>
                  <a:prstClr val="black"/>
                </a:solidFill>
                <a:latin typeface="Calibri Light" panose="020F0302020204030204"/>
                <a:ea typeface="+mj-ea"/>
                <a:cs typeface="+mj-cs"/>
              </a:rPr>
              <a:t> </a:t>
            </a:r>
            <a:r>
              <a:rPr lang="en-US" dirty="0">
                <a:latin typeface="Times New Roman" panose="02020603050405020304" pitchFamily="18" charset="0"/>
                <a:ea typeface="Calibri" panose="020F0502020204030204" pitchFamily="34" charset="0"/>
                <a:cs typeface="Times New Roman" panose="02020603050405020304" pitchFamily="18" charset="0"/>
              </a:rPr>
              <a:t>While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CMAX_L </a:t>
            </a:r>
            <a:r>
              <a:rPr lang="en-US" dirty="0">
                <a:latin typeface="Times New Roman" panose="02020603050405020304" pitchFamily="18" charset="0"/>
                <a:ea typeface="Calibri" panose="020F0502020204030204" pitchFamily="34" charset="0"/>
                <a:cs typeface="Times New Roman" panose="02020603050405020304" pitchFamily="18" charset="0"/>
              </a:rPr>
              <a:t>(q) is computed as follows:</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6000"/>
              </a:lnSpc>
              <a:spcBef>
                <a:spcPts val="0"/>
              </a:spcBef>
              <a:spcAft>
                <a:spcPts val="80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CMAX_L </a:t>
            </a:r>
            <a:r>
              <a:rPr lang="en-US" dirty="0">
                <a:latin typeface="Times New Roman" panose="02020603050405020304" pitchFamily="18" charset="0"/>
                <a:ea typeface="Calibri" panose="020F0502020204030204" pitchFamily="34" charset="0"/>
                <a:cs typeface="Times New Roman" panose="02020603050405020304" pitchFamily="18" charset="0"/>
              </a:rPr>
              <a:t>(q)</a:t>
            </a:r>
            <a:r>
              <a:rPr lang="en-GB" dirty="0">
                <a:latin typeface="Times New Roman" panose="02020603050405020304" pitchFamily="18" charset="0"/>
                <a:ea typeface="Times New Roman" panose="02020603050405020304" pitchFamily="18" charset="0"/>
                <a:cs typeface="Times New Roman" panose="02020603050405020304" pitchFamily="18" charset="0"/>
              </a:rPr>
              <a:t>= MIN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err="1">
                <a:latin typeface="Times New Roman" panose="02020603050405020304" pitchFamily="18" charset="0"/>
                <a:ea typeface="Times New Roman" panose="02020603050405020304" pitchFamily="18" charset="0"/>
                <a:cs typeface="Times New Roman" panose="02020603050405020304" pitchFamily="18" charset="0"/>
              </a:rPr>
              <a:t>p,q</a:t>
            </a:r>
            <a:r>
              <a:rPr lang="en-GB" dirty="0">
                <a:latin typeface="Times New Roman" panose="02020603050405020304" pitchFamily="18" charset="0"/>
                <a:ea typeface="Times New Roman" panose="02020603050405020304" pitchFamily="18" charset="0"/>
                <a:cs typeface="Times New Roman" panose="02020603050405020304" pitchFamily="18" charset="0"/>
              </a:rPr>
              <a:t>) , 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 EN-DC _L</a:t>
            </a:r>
            <a:r>
              <a:rPr lang="en-GB" dirty="0">
                <a:latin typeface="Times New Roman" panose="02020603050405020304" pitchFamily="18" charset="0"/>
                <a:ea typeface="Times New Roman" panose="02020603050405020304" pitchFamily="18" charset="0"/>
                <a:cs typeface="Times New Roman" panose="02020603050405020304" pitchFamily="18" charset="0"/>
              </a:rPr>
              <a:t> (</a:t>
            </a:r>
            <a:r>
              <a:rPr lang="en-GB" i="1" dirty="0">
                <a:latin typeface="Times New Roman" panose="02020603050405020304" pitchFamily="18" charset="0"/>
                <a:ea typeface="Times New Roman" panose="02020603050405020304" pitchFamily="18" charset="0"/>
                <a:cs typeface="Times New Roman" panose="02020603050405020304" pitchFamily="18" charset="0"/>
              </a:rPr>
              <a:t>p+1,q</a:t>
            </a:r>
            <a:r>
              <a:rPr lang="en-GB"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fontAlgn="base" hangingPunct="0">
              <a:lnSpc>
                <a:spcPct val="115000"/>
              </a:lnSpc>
              <a:spcBef>
                <a:spcPts val="0"/>
              </a:spcBef>
              <a:spcAft>
                <a:spcPts val="900"/>
              </a:spcAft>
              <a:buNone/>
              <a:tabLst>
                <a:tab pos="2880360" algn="ctr"/>
                <a:tab pos="5760720" algn="r"/>
              </a:tabLst>
            </a:pPr>
            <a:r>
              <a:rPr lang="en-US" dirty="0">
                <a:latin typeface="Times New Roman" panose="02020603050405020304" pitchFamily="18" charset="0"/>
                <a:ea typeface="Calibri" panose="020F0502020204030204" pitchFamily="34" charset="0"/>
                <a:cs typeface="Times New Roman" panose="02020603050405020304" pitchFamily="18" charset="0"/>
              </a:rPr>
              <a:t>where </a:t>
            </a:r>
            <a:r>
              <a:rPr lang="en-GB" dirty="0">
                <a:latin typeface="Times New Roman" panose="02020603050405020304" pitchFamily="18" charset="0"/>
                <a:ea typeface="Times New Roman" panose="02020603050405020304" pitchFamily="18" charset="0"/>
                <a:cs typeface="Times New Roman" panose="02020603050405020304" pitchFamily="18" charset="0"/>
              </a:rPr>
              <a:t>P</a:t>
            </a:r>
            <a:r>
              <a:rPr lang="en-GB" baseline="-25000" dirty="0">
                <a:latin typeface="Times New Roman" panose="02020603050405020304" pitchFamily="18" charset="0"/>
                <a:ea typeface="Times New Roman" panose="02020603050405020304" pitchFamily="18" charset="0"/>
                <a:cs typeface="Times New Roman" panose="02020603050405020304" pitchFamily="18" charset="0"/>
              </a:rPr>
              <a:t>CMAX_EN-DC_L</a:t>
            </a:r>
            <a:r>
              <a:rPr lang="en-US" dirty="0">
                <a:latin typeface="Times New Roman" panose="02020603050405020304" pitchFamily="18" charset="0"/>
                <a:ea typeface="Calibri" panose="020F0502020204030204" pitchFamily="34" charset="0"/>
                <a:cs typeface="Times New Roman" panose="02020603050405020304" pitchFamily="18" charset="0"/>
              </a:rPr>
              <a:t> are the applicable lower limits for each overlapping scheduling unit pairs </a:t>
            </a:r>
            <a:r>
              <a:rPr lang="en-US" i="1" dirty="0">
                <a:latin typeface="Times New Roman" panose="02020603050405020304" pitchFamily="18" charset="0"/>
                <a:ea typeface="Calibri" panose="020F0502020204030204" pitchFamily="34" charset="0"/>
                <a:cs typeface="Times New Roman" panose="02020603050405020304" pitchFamily="18" charset="0"/>
              </a:rPr>
              <a:t>(</a:t>
            </a:r>
            <a:r>
              <a:rPr lang="en-US" i="1" dirty="0" err="1">
                <a:latin typeface="Times New Roman" panose="02020603050405020304" pitchFamily="18" charset="0"/>
                <a:ea typeface="Calibri" panose="020F0502020204030204" pitchFamily="34" charset="0"/>
                <a:cs typeface="Times New Roman" panose="02020603050405020304" pitchFamily="18" charset="0"/>
              </a:rPr>
              <a:t>p,q</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i="1" dirty="0">
                <a:latin typeface="Times New Roman" panose="02020603050405020304" pitchFamily="18" charset="0"/>
                <a:ea typeface="Calibri" panose="020F0502020204030204" pitchFamily="34" charset="0"/>
                <a:cs typeface="Times New Roman" panose="02020603050405020304" pitchFamily="18" charset="0"/>
              </a:rPr>
              <a:t>p+1, q</a:t>
            </a:r>
            <a:r>
              <a:rPr lang="en-US" dirty="0">
                <a:latin typeface="Times New Roman" panose="02020603050405020304" pitchFamily="18" charset="0"/>
                <a:ea typeface="Calibri" panose="020F0502020204030204" pitchFamily="34" charset="0"/>
                <a:cs typeface="Times New Roman" panose="02020603050405020304" pitchFamily="18" charset="0"/>
              </a:rPr>
              <a:t>) for each applicable </a:t>
            </a:r>
            <a:r>
              <a:rPr lang="en-GB" dirty="0" err="1">
                <a:latin typeface="Times New Roman" panose="02020603050405020304" pitchFamily="18" charset="0"/>
                <a:ea typeface="SimSun" panose="02010600030101010101" pitchFamily="2" charset="-122"/>
                <a:cs typeface="Times New Roman" panose="02020603050405020304" pitchFamily="18" charset="0"/>
              </a:rPr>
              <a:t>T</a:t>
            </a:r>
            <a:r>
              <a:rPr lang="en-GB" baseline="-25000" dirty="0" err="1">
                <a:latin typeface="Times New Roman" panose="02020603050405020304" pitchFamily="18" charset="0"/>
                <a:ea typeface="SimSun" panose="02010600030101010101" pitchFamily="2" charset="-122"/>
                <a:cs typeface="Times New Roman" panose="02020603050405020304" pitchFamily="18" charset="0"/>
              </a:rPr>
              <a:t>eval</a:t>
            </a:r>
            <a:r>
              <a:rPr lang="en-US" dirty="0">
                <a:latin typeface="Times New Roman" panose="02020603050405020304" pitchFamily="18" charset="0"/>
                <a:ea typeface="Calibri" panose="020F0502020204030204" pitchFamily="34" charset="0"/>
                <a:cs typeface="Times New Roman" panose="02020603050405020304" pitchFamily="18" charset="0"/>
              </a:rPr>
              <a:t> duration, since at most 2 LTE subframes can overlap with NR subframe q, with potential NR scaling and dropping considered. </a:t>
            </a:r>
          </a:p>
          <a:p>
            <a:pPr lvl="0"/>
            <a:r>
              <a:rPr lang="en-US" b="1" dirty="0">
                <a:solidFill>
                  <a:prstClr val="black"/>
                </a:solidFill>
              </a:rPr>
              <a:t>Proposal 4: When NR is dropped, </a:t>
            </a:r>
          </a:p>
          <a:p>
            <a:pPr marL="0" lvl="0" indent="0">
              <a:buNone/>
            </a:pPr>
            <a:r>
              <a:rPr lang="en-US" b="1" dirty="0">
                <a:solidFill>
                  <a:prstClr val="black"/>
                </a:solidFill>
              </a:rPr>
              <a:t>P</a:t>
            </a:r>
            <a:r>
              <a:rPr lang="en-US" b="1" baseline="-25000" dirty="0">
                <a:solidFill>
                  <a:prstClr val="black"/>
                </a:solidFill>
              </a:rPr>
              <a:t>CMAX_EN-DC_L </a:t>
            </a:r>
            <a:r>
              <a:rPr lang="en-US" b="1" dirty="0">
                <a:solidFill>
                  <a:prstClr val="black"/>
                </a:solidFill>
              </a:rPr>
              <a:t>= 10*log10(10</a:t>
            </a:r>
            <a:r>
              <a:rPr lang="en-US" b="1" baseline="30000" dirty="0">
                <a:solidFill>
                  <a:prstClr val="black"/>
                </a:solidFill>
              </a:rPr>
              <a:t>Min(</a:t>
            </a:r>
            <a:r>
              <a:rPr lang="en-US" b="1" baseline="30000" dirty="0" err="1">
                <a:solidFill>
                  <a:prstClr val="black"/>
                </a:solidFill>
              </a:rPr>
              <a:t>Ppowerclass</a:t>
            </a:r>
            <a:r>
              <a:rPr lang="en-US" b="1" baseline="30000" dirty="0">
                <a:solidFill>
                  <a:prstClr val="black"/>
                </a:solidFill>
              </a:rPr>
              <a:t>, </a:t>
            </a:r>
            <a:r>
              <a:rPr lang="en-US" b="1" baseline="30000" dirty="0" err="1">
                <a:solidFill>
                  <a:prstClr val="black"/>
                </a:solidFill>
              </a:rPr>
              <a:t>Pemax</a:t>
            </a:r>
            <a:r>
              <a:rPr lang="en-US" b="1" baseline="30000" dirty="0">
                <a:solidFill>
                  <a:prstClr val="black"/>
                </a:solidFill>
              </a:rPr>
              <a:t>)/10</a:t>
            </a:r>
            <a:r>
              <a:rPr lang="en-US" b="1" dirty="0">
                <a:solidFill>
                  <a:prstClr val="black"/>
                </a:solidFill>
              </a:rPr>
              <a:t> - </a:t>
            </a:r>
            <a:r>
              <a:rPr lang="en-US" b="1" dirty="0" err="1">
                <a:solidFill>
                  <a:prstClr val="black"/>
                </a:solidFill>
              </a:rPr>
              <a:t>p_</a:t>
            </a:r>
            <a:r>
              <a:rPr lang="en-US" b="1" baseline="-25000" dirty="0" err="1">
                <a:solidFill>
                  <a:prstClr val="black"/>
                </a:solidFill>
              </a:rPr>
              <a:t>CMAX_NR_H</a:t>
            </a:r>
            <a:r>
              <a:rPr lang="en-US" b="1" dirty="0">
                <a:solidFill>
                  <a:prstClr val="black"/>
                </a:solidFill>
              </a:rPr>
              <a:t> / </a:t>
            </a:r>
            <a:r>
              <a:rPr lang="en-US" b="1" dirty="0" err="1">
                <a:solidFill>
                  <a:prstClr val="black"/>
                </a:solidFill>
              </a:rPr>
              <a:t>x_scale</a:t>
            </a:r>
            <a:r>
              <a:rPr lang="en-US" b="1" dirty="0">
                <a:solidFill>
                  <a:prstClr val="black"/>
                </a:solidFill>
              </a:rPr>
              <a:t>)</a:t>
            </a:r>
          </a:p>
          <a:p>
            <a:pPr marL="0" marR="0" indent="0" fontAlgn="base" hangingPunct="0">
              <a:lnSpc>
                <a:spcPct val="115000"/>
              </a:lnSpc>
              <a:spcBef>
                <a:spcPts val="0"/>
              </a:spcBef>
              <a:spcAft>
                <a:spcPts val="900"/>
              </a:spcAft>
              <a:buNone/>
              <a:tabLst>
                <a:tab pos="2880360" algn="ctr"/>
                <a:tab pos="5760720" algn="r"/>
              </a:tabLst>
            </a:pP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0" marR="0" indent="0" fontAlgn="base" hangingPunct="0">
              <a:lnSpc>
                <a:spcPct val="115000"/>
              </a:lnSpc>
              <a:spcBef>
                <a:spcPts val="0"/>
              </a:spcBef>
              <a:spcAft>
                <a:spcPts val="900"/>
              </a:spcAft>
              <a:buNone/>
              <a:tabLst>
                <a:tab pos="2880360" algn="ctr"/>
                <a:tab pos="5760720" algn="r"/>
              </a:tabLst>
            </a:pP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0" marR="0" indent="0" fontAlgn="base" hangingPunct="0">
              <a:lnSpc>
                <a:spcPct val="115000"/>
              </a:lnSpc>
              <a:spcBef>
                <a:spcPts val="0"/>
              </a:spcBef>
              <a:spcAft>
                <a:spcPts val="900"/>
              </a:spcAft>
              <a:buNone/>
              <a:tabLst>
                <a:tab pos="2880360" algn="ctr"/>
                <a:tab pos="5760720" algn="r"/>
              </a:tabLst>
            </a:pPr>
            <a:endParaRPr lang="en-US" sz="36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192310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F1CBC-937D-49FE-92B9-0DD234B4408B}"/>
              </a:ext>
            </a:extLst>
          </p:cNvPr>
          <p:cNvSpPr>
            <a:spLocks noGrp="1"/>
          </p:cNvSpPr>
          <p:nvPr>
            <p:ph type="title"/>
          </p:nvPr>
        </p:nvSpPr>
        <p:spPr/>
        <p:txBody>
          <a:bodyPr/>
          <a:lstStyle/>
          <a:p>
            <a:r>
              <a:rPr lang="en-US" dirty="0"/>
              <a:t>P</a:t>
            </a:r>
            <a:r>
              <a:rPr lang="en-US" baseline="-25000" dirty="0"/>
              <a:t>CMAX_EN-DC</a:t>
            </a:r>
            <a:r>
              <a:rPr lang="en-US" dirty="0"/>
              <a:t> usage</a:t>
            </a:r>
          </a:p>
        </p:txBody>
      </p:sp>
      <p:sp>
        <p:nvSpPr>
          <p:cNvPr id="3" name="Content Placeholder 2">
            <a:extLst>
              <a:ext uri="{FF2B5EF4-FFF2-40B4-BE49-F238E27FC236}">
                <a16:creationId xmlns:a16="http://schemas.microsoft.com/office/drawing/2014/main" id="{A2F6361C-4FD6-4F86-B174-E2594A736318}"/>
              </a:ext>
            </a:extLst>
          </p:cNvPr>
          <p:cNvSpPr>
            <a:spLocks noGrp="1"/>
          </p:cNvSpPr>
          <p:nvPr>
            <p:ph idx="1"/>
          </p:nvPr>
        </p:nvSpPr>
        <p:spPr/>
        <p:txBody>
          <a:bodyPr/>
          <a:lstStyle/>
          <a:p>
            <a:r>
              <a:rPr lang="en-US" dirty="0"/>
              <a:t>P</a:t>
            </a:r>
            <a:r>
              <a:rPr lang="en-US" baseline="-25000" dirty="0"/>
              <a:t>CMAX</a:t>
            </a:r>
            <a:r>
              <a:rPr lang="en-US" dirty="0"/>
              <a:t> for LTE and P</a:t>
            </a:r>
            <a:r>
              <a:rPr lang="en-US" baseline="-25000" dirty="0"/>
              <a:t>CMAX</a:t>
            </a:r>
            <a:r>
              <a:rPr lang="en-US" dirty="0"/>
              <a:t> for NR are crucial for LTE and NR operation because they are used for PHR reporting. They referenced in 36.213 and 38.213 respectively. </a:t>
            </a:r>
          </a:p>
          <a:p>
            <a:r>
              <a:rPr lang="en-US" dirty="0"/>
              <a:t>For EN-DC, PHR is reported per CC, but not per EN-DC band combination.</a:t>
            </a:r>
          </a:p>
          <a:p>
            <a:r>
              <a:rPr lang="en-US" dirty="0"/>
              <a:t>Because PHR is reported per CC and not reported per EN-DC band combination, </a:t>
            </a:r>
            <a:r>
              <a:rPr lang="en-US" dirty="0">
                <a:solidFill>
                  <a:prstClr val="black"/>
                </a:solidFill>
              </a:rPr>
              <a:t>P</a:t>
            </a:r>
            <a:r>
              <a:rPr lang="en-US" baseline="-25000" dirty="0">
                <a:solidFill>
                  <a:prstClr val="black"/>
                </a:solidFill>
              </a:rPr>
              <a:t>CMAX_EN-DC</a:t>
            </a:r>
            <a:r>
              <a:rPr lang="en-US" dirty="0"/>
              <a:t> is not referenced in 38.213, and thus does not seem to be essential for UE operation.</a:t>
            </a:r>
          </a:p>
          <a:p>
            <a:r>
              <a:rPr lang="en-US" dirty="0"/>
              <a:t>P</a:t>
            </a:r>
            <a:r>
              <a:rPr lang="en-US" baseline="-25000" dirty="0"/>
              <a:t>CMAX_EN-DC</a:t>
            </a:r>
            <a:r>
              <a:rPr lang="en-US" dirty="0"/>
              <a:t> can be useful for UE testing, and so the P</a:t>
            </a:r>
            <a:r>
              <a:rPr lang="en-US" baseline="-25000" dirty="0"/>
              <a:t>CMAX_EN-DC</a:t>
            </a:r>
            <a:r>
              <a:rPr lang="en-US" dirty="0"/>
              <a:t> should be defined in such a way that it is useful for UE testing</a:t>
            </a:r>
          </a:p>
          <a:p>
            <a:endParaRPr lang="en-US" dirty="0"/>
          </a:p>
        </p:txBody>
      </p:sp>
    </p:spTree>
    <p:extLst>
      <p:ext uri="{BB962C8B-B14F-4D97-AF65-F5344CB8AC3E}">
        <p14:creationId xmlns:p14="http://schemas.microsoft.com/office/powerpoint/2010/main" val="2691507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8EA87-34A0-4DA9-9C8A-BC2920625F6E}"/>
              </a:ext>
            </a:extLst>
          </p:cNvPr>
          <p:cNvSpPr>
            <a:spLocks noGrp="1"/>
          </p:cNvSpPr>
          <p:nvPr>
            <p:ph type="title"/>
          </p:nvPr>
        </p:nvSpPr>
        <p:spPr/>
        <p:txBody>
          <a:bodyPr/>
          <a:lstStyle/>
          <a:p>
            <a:r>
              <a:rPr lang="en-US" dirty="0"/>
              <a:t>Range between P</a:t>
            </a:r>
            <a:r>
              <a:rPr lang="en-US" baseline="-25000" dirty="0"/>
              <a:t>CMAX_EN-DC_L</a:t>
            </a:r>
            <a:r>
              <a:rPr lang="en-US" dirty="0"/>
              <a:t> and P</a:t>
            </a:r>
            <a:r>
              <a:rPr lang="en-US" baseline="-25000" dirty="0"/>
              <a:t>CMAX_EN-DC_H</a:t>
            </a:r>
            <a:r>
              <a:rPr lang="en-US" dirty="0"/>
              <a:t> </a:t>
            </a:r>
          </a:p>
        </p:txBody>
      </p:sp>
      <p:sp>
        <p:nvSpPr>
          <p:cNvPr id="3" name="Content Placeholder 2">
            <a:extLst>
              <a:ext uri="{FF2B5EF4-FFF2-40B4-BE49-F238E27FC236}">
                <a16:creationId xmlns:a16="http://schemas.microsoft.com/office/drawing/2014/main" id="{89B0069C-177E-46DD-B3A7-C4DEAFE157F9}"/>
              </a:ext>
            </a:extLst>
          </p:cNvPr>
          <p:cNvSpPr>
            <a:spLocks noGrp="1"/>
          </p:cNvSpPr>
          <p:nvPr>
            <p:ph idx="1"/>
          </p:nvPr>
        </p:nvSpPr>
        <p:spPr>
          <a:xfrm>
            <a:off x="556591" y="1825625"/>
            <a:ext cx="11277599" cy="4351338"/>
          </a:xfrm>
        </p:spPr>
        <p:txBody>
          <a:bodyPr>
            <a:normAutofit lnSpcReduction="10000"/>
          </a:bodyPr>
          <a:lstStyle/>
          <a:p>
            <a:r>
              <a:rPr lang="en-US" sz="3200" dirty="0"/>
              <a:t>When </a:t>
            </a:r>
          </a:p>
          <a:p>
            <a:pPr lvl="1"/>
            <a:r>
              <a:rPr lang="en-GB" sz="2800" dirty="0">
                <a:latin typeface="Times New Roman" panose="02020603050405020304" pitchFamily="18" charset="0"/>
                <a:ea typeface="Calibri" panose="020F0502020204030204" pitchFamily="34" charset="0"/>
              </a:rPr>
              <a:t>10 log</a:t>
            </a:r>
            <a:r>
              <a:rPr lang="en-GB" sz="2800" baseline="-25000" dirty="0">
                <a:latin typeface="Times New Roman" panose="02020603050405020304" pitchFamily="18" charset="0"/>
                <a:ea typeface="Calibri" panose="020F0502020204030204" pitchFamily="34" charset="0"/>
              </a:rPr>
              <a:t>10</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a:t>
            </a:r>
            <a:r>
              <a:rPr lang="en-GB" sz="2800" baseline="-25000" dirty="0">
                <a:latin typeface="Times New Roman" panose="02020603050405020304" pitchFamily="18" charset="0"/>
                <a:ea typeface="Calibri" panose="020F0502020204030204" pitchFamily="34" charset="0"/>
              </a:rPr>
              <a:t>_</a:t>
            </a:r>
            <a:r>
              <a:rPr lang="en-GB" sz="2800" i="1" baseline="-25000" dirty="0">
                <a:latin typeface="Times New Roman" panose="02020603050405020304" pitchFamily="18" charset="0"/>
                <a:ea typeface="Calibri" panose="020F0502020204030204" pitchFamily="34" charset="0"/>
              </a:rPr>
              <a:t> </a:t>
            </a:r>
            <a:r>
              <a:rPr lang="en-GB" sz="2800" baseline="-25000" dirty="0">
                <a:latin typeface="Times New Roman" panose="02020603050405020304" pitchFamily="18" charset="0"/>
                <a:ea typeface="Calibri" panose="020F0502020204030204" pitchFamily="34" charset="0"/>
              </a:rPr>
              <a:t>E-</a:t>
            </a:r>
            <a:r>
              <a:rPr lang="en-GB" sz="2800" baseline="-25000" dirty="0" err="1">
                <a:latin typeface="Times New Roman" panose="02020603050405020304" pitchFamily="18" charset="0"/>
                <a:ea typeface="Calibri" panose="020F0502020204030204" pitchFamily="34" charset="0"/>
              </a:rPr>
              <a:t>UTRA,</a:t>
            </a:r>
            <a:r>
              <a:rPr lang="en-GB" sz="2800" i="1" baseline="-25000" dirty="0" err="1">
                <a:latin typeface="Times New Roman" panose="02020603050405020304" pitchFamily="18" charset="0"/>
                <a:ea typeface="Calibri" panose="020F0502020204030204" pitchFamily="34" charset="0"/>
              </a:rPr>
              <a:t>c</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p</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CMAX,f,</a:t>
            </a:r>
            <a:r>
              <a:rPr lang="en-GB" sz="2800" i="1" baseline="-25000" dirty="0" err="1">
                <a:latin typeface="Times New Roman" panose="02020603050405020304" pitchFamily="18" charset="0"/>
                <a:ea typeface="Calibri" panose="020F0502020204030204" pitchFamily="34" charset="0"/>
              </a:rPr>
              <a:t>c,NR</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q</a:t>
            </a:r>
            <a:r>
              <a:rPr lang="en-GB" sz="2800" dirty="0">
                <a:latin typeface="Times New Roman" panose="02020603050405020304" pitchFamily="18" charset="0"/>
                <a:ea typeface="Calibri" panose="020F0502020204030204" pitchFamily="34" charset="0"/>
              </a:rPr>
              <a:t>) ] = P_EN-</a:t>
            </a:r>
            <a:r>
              <a:rPr lang="en-GB" sz="2800" dirty="0" err="1">
                <a:latin typeface="Times New Roman" panose="02020603050405020304" pitchFamily="18" charset="0"/>
                <a:ea typeface="Calibri" panose="020F0502020204030204" pitchFamily="34" charset="0"/>
              </a:rPr>
              <a:t>DC_Total</a:t>
            </a:r>
            <a:r>
              <a:rPr lang="en-GB" sz="2800" dirty="0">
                <a:latin typeface="Times New Roman" panose="02020603050405020304" pitchFamily="18" charset="0"/>
                <a:ea typeface="Calibri" panose="020F0502020204030204" pitchFamily="34" charset="0"/>
              </a:rPr>
              <a:t> </a:t>
            </a:r>
          </a:p>
          <a:p>
            <a:pPr lvl="1"/>
            <a:r>
              <a:rPr lang="en-GB" sz="2800" dirty="0">
                <a:latin typeface="Times New Roman" panose="02020603050405020304" pitchFamily="18" charset="0"/>
                <a:ea typeface="Calibri" panose="020F0502020204030204" pitchFamily="34" charset="0"/>
              </a:rPr>
              <a:t>and </a:t>
            </a:r>
            <a:r>
              <a:rPr lang="en-GB" sz="2800" dirty="0" err="1">
                <a:solidFill>
                  <a:prstClr val="black"/>
                </a:solidFill>
                <a:latin typeface="Times New Roman" panose="02020603050405020304" pitchFamily="18" charset="0"/>
                <a:ea typeface="Calibri" panose="020F0502020204030204" pitchFamily="34" charset="0"/>
              </a:rPr>
              <a:t>p</a:t>
            </a:r>
            <a:r>
              <a:rPr lang="en-GB" sz="2800" baseline="-25000" dirty="0" err="1">
                <a:solidFill>
                  <a:prstClr val="black"/>
                </a:solidFill>
                <a:latin typeface="Times New Roman" panose="02020603050405020304" pitchFamily="18" charset="0"/>
                <a:ea typeface="Calibri" panose="020F0502020204030204" pitchFamily="34" charset="0"/>
              </a:rPr>
              <a:t>CMAX</a:t>
            </a:r>
            <a:r>
              <a:rPr lang="en-GB" sz="2800" baseline="-25000" dirty="0">
                <a:solidFill>
                  <a:prstClr val="black"/>
                </a:solidFill>
                <a:latin typeface="Times New Roman" panose="02020603050405020304" pitchFamily="18" charset="0"/>
                <a:ea typeface="Calibri" panose="020F0502020204030204" pitchFamily="34" charset="0"/>
              </a:rPr>
              <a:t> L_</a:t>
            </a:r>
            <a:r>
              <a:rPr lang="en-GB" sz="2800" i="1" baseline="-25000" dirty="0">
                <a:solidFill>
                  <a:prstClr val="black"/>
                </a:solidFill>
                <a:latin typeface="Times New Roman" panose="02020603050405020304" pitchFamily="18" charset="0"/>
                <a:ea typeface="Calibri" panose="020F0502020204030204" pitchFamily="34" charset="0"/>
              </a:rPr>
              <a:t> </a:t>
            </a:r>
            <a:r>
              <a:rPr lang="en-GB" sz="2800" baseline="-25000" dirty="0">
                <a:solidFill>
                  <a:prstClr val="black"/>
                </a:solidFill>
                <a:latin typeface="Times New Roman" panose="02020603050405020304" pitchFamily="18" charset="0"/>
                <a:ea typeface="Calibri" panose="020F0502020204030204" pitchFamily="34" charset="0"/>
              </a:rPr>
              <a:t>E-</a:t>
            </a:r>
            <a:r>
              <a:rPr lang="en-GB" sz="2800" baseline="-25000" dirty="0" err="1">
                <a:solidFill>
                  <a:prstClr val="black"/>
                </a:solidFill>
                <a:latin typeface="Times New Roman" panose="02020603050405020304" pitchFamily="18" charset="0"/>
                <a:ea typeface="Calibri" panose="020F0502020204030204" pitchFamily="34" charset="0"/>
              </a:rPr>
              <a:t>UTRA,</a:t>
            </a:r>
            <a:r>
              <a:rPr lang="en-GB" sz="2800" i="1" baseline="-25000" dirty="0" err="1">
                <a:solidFill>
                  <a:prstClr val="black"/>
                </a:solidFill>
                <a:latin typeface="Times New Roman" panose="02020603050405020304" pitchFamily="18" charset="0"/>
                <a:ea typeface="Calibri" panose="020F0502020204030204" pitchFamily="34" charset="0"/>
              </a:rPr>
              <a:t>c</a:t>
            </a:r>
            <a:r>
              <a:rPr lang="en-GB" sz="2800" i="1" baseline="-25000" dirty="0">
                <a:solidFill>
                  <a:prstClr val="black"/>
                </a:solidFill>
                <a:latin typeface="Times New Roman" panose="02020603050405020304" pitchFamily="18" charset="0"/>
                <a:ea typeface="Calibri" panose="020F0502020204030204" pitchFamily="34" charset="0"/>
              </a:rPr>
              <a:t> </a:t>
            </a:r>
            <a:r>
              <a:rPr lang="en-GB" sz="2800" dirty="0">
                <a:solidFill>
                  <a:prstClr val="black"/>
                </a:solidFill>
                <a:latin typeface="Times New Roman" panose="02020603050405020304" pitchFamily="18" charset="0"/>
                <a:ea typeface="Calibri" panose="020F0502020204030204" pitchFamily="34" charset="0"/>
              </a:rPr>
              <a:t>(</a:t>
            </a:r>
            <a:r>
              <a:rPr lang="en-GB" sz="2800" i="1" dirty="0">
                <a:solidFill>
                  <a:prstClr val="black"/>
                </a:solidFill>
                <a:latin typeface="Times New Roman" panose="02020603050405020304" pitchFamily="18" charset="0"/>
                <a:ea typeface="Calibri" panose="020F0502020204030204" pitchFamily="34" charset="0"/>
              </a:rPr>
              <a:t>p</a:t>
            </a:r>
            <a:r>
              <a:rPr lang="en-GB" sz="2800" dirty="0">
                <a:solidFill>
                  <a:prstClr val="black"/>
                </a:solidFill>
                <a:latin typeface="Times New Roman" panose="02020603050405020304" pitchFamily="18" charset="0"/>
                <a:ea typeface="Calibri" panose="020F0502020204030204" pitchFamily="34" charset="0"/>
              </a:rPr>
              <a:t>) = </a:t>
            </a:r>
            <a:r>
              <a:rPr lang="en-GB" sz="2800" dirty="0" err="1">
                <a:solidFill>
                  <a:prstClr val="black"/>
                </a:solidFill>
                <a:latin typeface="Times New Roman" panose="02020603050405020304" pitchFamily="18" charset="0"/>
                <a:ea typeface="Calibri" panose="020F0502020204030204" pitchFamily="34" charset="0"/>
              </a:rPr>
              <a:t>p</a:t>
            </a:r>
            <a:r>
              <a:rPr lang="en-GB" sz="2800" baseline="-25000" dirty="0" err="1">
                <a:solidFill>
                  <a:prstClr val="black"/>
                </a:solidFill>
                <a:latin typeface="Times New Roman" panose="02020603050405020304" pitchFamily="18" charset="0"/>
                <a:ea typeface="Calibri" panose="020F0502020204030204" pitchFamily="34" charset="0"/>
              </a:rPr>
              <a:t>CMAX</a:t>
            </a:r>
            <a:r>
              <a:rPr lang="en-GB" sz="2800" baseline="-25000" dirty="0">
                <a:solidFill>
                  <a:prstClr val="black"/>
                </a:solidFill>
                <a:latin typeface="Times New Roman" panose="02020603050405020304" pitchFamily="18" charset="0"/>
                <a:ea typeface="Calibri" panose="020F0502020204030204" pitchFamily="34" charset="0"/>
              </a:rPr>
              <a:t>_</a:t>
            </a:r>
            <a:r>
              <a:rPr lang="en-GB" sz="2800" i="1" baseline="-25000" dirty="0">
                <a:solidFill>
                  <a:prstClr val="black"/>
                </a:solidFill>
                <a:latin typeface="Times New Roman" panose="02020603050405020304" pitchFamily="18" charset="0"/>
                <a:ea typeface="Calibri" panose="020F0502020204030204" pitchFamily="34" charset="0"/>
              </a:rPr>
              <a:t> </a:t>
            </a:r>
            <a:r>
              <a:rPr lang="en-GB" sz="2800" baseline="-25000" dirty="0">
                <a:solidFill>
                  <a:prstClr val="black"/>
                </a:solidFill>
                <a:latin typeface="Times New Roman" panose="02020603050405020304" pitchFamily="18" charset="0"/>
                <a:ea typeface="Calibri" panose="020F0502020204030204" pitchFamily="34" charset="0"/>
              </a:rPr>
              <a:t>E-</a:t>
            </a:r>
            <a:r>
              <a:rPr lang="en-GB" sz="2800" baseline="-25000" dirty="0" err="1">
                <a:solidFill>
                  <a:prstClr val="black"/>
                </a:solidFill>
                <a:latin typeface="Times New Roman" panose="02020603050405020304" pitchFamily="18" charset="0"/>
                <a:ea typeface="Calibri" panose="020F0502020204030204" pitchFamily="34" charset="0"/>
              </a:rPr>
              <a:t>UTRA,</a:t>
            </a:r>
            <a:r>
              <a:rPr lang="en-GB" sz="2800" i="1" baseline="-25000" dirty="0" err="1">
                <a:solidFill>
                  <a:prstClr val="black"/>
                </a:solidFill>
                <a:latin typeface="Times New Roman" panose="02020603050405020304" pitchFamily="18" charset="0"/>
                <a:ea typeface="Calibri" panose="020F0502020204030204" pitchFamily="34" charset="0"/>
              </a:rPr>
              <a:t>c</a:t>
            </a:r>
            <a:r>
              <a:rPr lang="en-GB" sz="2800" i="1" baseline="-25000" dirty="0">
                <a:solidFill>
                  <a:prstClr val="black"/>
                </a:solidFill>
                <a:latin typeface="Times New Roman" panose="02020603050405020304" pitchFamily="18" charset="0"/>
                <a:ea typeface="Calibri" panose="020F0502020204030204" pitchFamily="34" charset="0"/>
              </a:rPr>
              <a:t> </a:t>
            </a:r>
            <a:r>
              <a:rPr lang="en-GB" sz="2800" dirty="0">
                <a:solidFill>
                  <a:prstClr val="black"/>
                </a:solidFill>
                <a:latin typeface="Times New Roman" panose="02020603050405020304" pitchFamily="18" charset="0"/>
                <a:ea typeface="Calibri" panose="020F0502020204030204" pitchFamily="34" charset="0"/>
              </a:rPr>
              <a:t>(</a:t>
            </a:r>
            <a:r>
              <a:rPr lang="en-GB" sz="2800" i="1" dirty="0">
                <a:solidFill>
                  <a:prstClr val="black"/>
                </a:solidFill>
                <a:latin typeface="Times New Roman" panose="02020603050405020304" pitchFamily="18" charset="0"/>
                <a:ea typeface="Calibri" panose="020F0502020204030204" pitchFamily="34" charset="0"/>
              </a:rPr>
              <a:t>p</a:t>
            </a:r>
            <a:r>
              <a:rPr lang="en-GB" sz="2800" dirty="0">
                <a:solidFill>
                  <a:prstClr val="black"/>
                </a:solidFill>
                <a:latin typeface="Times New Roman" panose="02020603050405020304" pitchFamily="18" charset="0"/>
                <a:ea typeface="Calibri" panose="020F0502020204030204" pitchFamily="34" charset="0"/>
              </a:rPr>
              <a:t>)</a:t>
            </a:r>
          </a:p>
          <a:p>
            <a:pPr lvl="1"/>
            <a:r>
              <a:rPr lang="en-GB" sz="2800" dirty="0">
                <a:solidFill>
                  <a:prstClr val="black"/>
                </a:solidFill>
                <a:latin typeface="Times New Roman" panose="02020603050405020304" pitchFamily="18" charset="0"/>
                <a:ea typeface="Calibri" panose="020F0502020204030204" pitchFamily="34" charset="0"/>
              </a:rPr>
              <a:t>and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a:t>
            </a:r>
            <a:r>
              <a:rPr lang="en-GB" sz="2800" baseline="-25000" dirty="0">
                <a:latin typeface="Times New Roman" panose="02020603050405020304" pitchFamily="18" charset="0"/>
                <a:ea typeface="Calibri" panose="020F0502020204030204" pitchFamily="34" charset="0"/>
              </a:rPr>
              <a:t> </a:t>
            </a:r>
            <a:r>
              <a:rPr lang="en-GB" sz="2800" baseline="-25000" dirty="0" err="1">
                <a:latin typeface="Times New Roman" panose="02020603050405020304" pitchFamily="18" charset="0"/>
                <a:ea typeface="Calibri" panose="020F0502020204030204" pitchFamily="34" charset="0"/>
              </a:rPr>
              <a:t>L,f,</a:t>
            </a:r>
            <a:r>
              <a:rPr lang="en-GB" sz="2800" i="1" baseline="-25000" dirty="0" err="1">
                <a:latin typeface="Times New Roman" panose="02020603050405020304" pitchFamily="18" charset="0"/>
                <a:ea typeface="Calibri" panose="020F0502020204030204" pitchFamily="34" charset="0"/>
              </a:rPr>
              <a:t>c,NR</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q</a:t>
            </a:r>
            <a:r>
              <a:rPr lang="en-GB" sz="2800" dirty="0">
                <a:latin typeface="Times New Roman" panose="02020603050405020304" pitchFamily="18" charset="0"/>
                <a:ea typeface="Calibri" panose="020F0502020204030204" pitchFamily="34" charset="0"/>
              </a:rPr>
              <a:t>) =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CMAX,f,</a:t>
            </a:r>
            <a:r>
              <a:rPr lang="en-GB" sz="2800" i="1" baseline="-25000" dirty="0" err="1">
                <a:latin typeface="Times New Roman" panose="02020603050405020304" pitchFamily="18" charset="0"/>
                <a:ea typeface="Calibri" panose="020F0502020204030204" pitchFamily="34" charset="0"/>
              </a:rPr>
              <a:t>c,NR</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q</a:t>
            </a:r>
            <a:r>
              <a:rPr lang="en-GB" sz="2800" dirty="0">
                <a:latin typeface="Times New Roman" panose="02020603050405020304" pitchFamily="18" charset="0"/>
                <a:ea typeface="Calibri" panose="020F0502020204030204" pitchFamily="34" charset="0"/>
              </a:rPr>
              <a:t>)</a:t>
            </a:r>
            <a:r>
              <a:rPr lang="en-GB" sz="2800" dirty="0">
                <a:solidFill>
                  <a:prstClr val="black"/>
                </a:solidFill>
                <a:latin typeface="Times New Roman" panose="02020603050405020304" pitchFamily="18" charset="0"/>
                <a:ea typeface="Calibri" panose="020F0502020204030204" pitchFamily="34" charset="0"/>
              </a:rPr>
              <a:t> </a:t>
            </a:r>
          </a:p>
          <a:p>
            <a:pPr lvl="1"/>
            <a:r>
              <a:rPr lang="en-GB" sz="2800" dirty="0">
                <a:latin typeface="Times New Roman" panose="02020603050405020304" pitchFamily="18" charset="0"/>
                <a:ea typeface="Calibri" panose="020F0502020204030204" pitchFamily="34" charset="0"/>
              </a:rPr>
              <a:t>then NR power scaling or dropping is not allowed</a:t>
            </a:r>
          </a:p>
          <a:p>
            <a:r>
              <a:rPr lang="en-GB" sz="3200" dirty="0">
                <a:latin typeface="Times New Roman" panose="02020603050405020304" pitchFamily="18" charset="0"/>
              </a:rPr>
              <a:t>In this case: </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MIN {10 log</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 _</a:t>
            </a:r>
            <a:r>
              <a:rPr lang="en-GB"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UTRA,</a:t>
            </a:r>
            <a:r>
              <a:rPr lang="en-GB"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GB"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a:t>
            </a:r>
            <a:r>
              <a:rPr lang="en-GB"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L,f,</a:t>
            </a:r>
            <a:r>
              <a:rPr lang="en-GB" i="1"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c,,NR</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i="1"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i="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q</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P</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 EN-DC</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PowerClass</a:t>
            </a:r>
            <a:r>
              <a:rPr lang="en-GB"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EN-DC</a:t>
            </a:r>
            <a:r>
              <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en-GB" sz="3200" dirty="0">
              <a:latin typeface="Times New Roman" panose="02020603050405020304" pitchFamily="18" charset="0"/>
            </a:endParaRPr>
          </a:p>
          <a:p>
            <a:r>
              <a:rPr lang="en-GB" sz="3200" dirty="0">
                <a:latin typeface="Times New Roman" panose="02020603050405020304" pitchFamily="18" charset="0"/>
              </a:rPr>
              <a:t>Or:  </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32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MIN {P</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 EN-DC</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sz="3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32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PowerClass</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EN-DC</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r>
              <a:rPr lang="en-GB" sz="3200" dirty="0">
                <a:latin typeface="Times New Roman" panose="02020603050405020304" pitchFamily="18" charset="0"/>
                <a:ea typeface="Calibri" panose="020F0502020204030204" pitchFamily="34" charset="0"/>
              </a:rPr>
              <a:t>So: </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32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P</a:t>
            </a:r>
            <a:r>
              <a:rPr lang="en-GB" sz="32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_H</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32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marL="599440" lvl="0" indent="0">
              <a:lnSpc>
                <a:spcPct val="115000"/>
              </a:lnSpc>
              <a:spcBef>
                <a:spcPts val="0"/>
              </a:spcBef>
              <a:spcAft>
                <a:spcPts val="1000"/>
              </a:spcAft>
              <a:buNone/>
            </a:pPr>
            <a:endPar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599440" lvl="0" indent="0">
              <a:lnSpc>
                <a:spcPct val="115000"/>
              </a:lnSpc>
              <a:spcBef>
                <a:spcPts val="0"/>
              </a:spcBef>
              <a:spcAft>
                <a:spcPts val="1000"/>
              </a:spcAft>
              <a:buNone/>
            </a:pPr>
            <a:endParaRPr lang="en-US" sz="3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599440" marR="0" indent="0">
              <a:lnSpc>
                <a:spcPct val="115000"/>
              </a:lnSpc>
              <a:spcBef>
                <a:spcPts val="0"/>
              </a:spcBef>
              <a:spcAft>
                <a:spcPts val="1000"/>
              </a:spcAft>
              <a:buNone/>
            </a:pPr>
            <a:endParaRPr lang="en-US" sz="3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283213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8EA87-34A0-4DA9-9C8A-BC2920625F6E}"/>
              </a:ext>
            </a:extLst>
          </p:cNvPr>
          <p:cNvSpPr>
            <a:spLocks noGrp="1"/>
          </p:cNvSpPr>
          <p:nvPr>
            <p:ph type="title"/>
          </p:nvPr>
        </p:nvSpPr>
        <p:spPr/>
        <p:txBody>
          <a:bodyPr/>
          <a:lstStyle/>
          <a:p>
            <a:r>
              <a:rPr lang="en-US" dirty="0"/>
              <a:t>Range between P</a:t>
            </a:r>
            <a:r>
              <a:rPr lang="en-US" baseline="-25000" dirty="0"/>
              <a:t>CMAX_EN-DC_L</a:t>
            </a:r>
            <a:r>
              <a:rPr lang="en-US" dirty="0"/>
              <a:t> and P</a:t>
            </a:r>
            <a:r>
              <a:rPr lang="en-US" baseline="-25000" dirty="0"/>
              <a:t>CMAX_EN-DC_H</a:t>
            </a:r>
            <a:r>
              <a:rPr lang="en-US" dirty="0"/>
              <a:t> </a:t>
            </a:r>
          </a:p>
        </p:txBody>
      </p:sp>
      <p:sp>
        <p:nvSpPr>
          <p:cNvPr id="3" name="Content Placeholder 2">
            <a:extLst>
              <a:ext uri="{FF2B5EF4-FFF2-40B4-BE49-F238E27FC236}">
                <a16:creationId xmlns:a16="http://schemas.microsoft.com/office/drawing/2014/main" id="{89B0069C-177E-46DD-B3A7-C4DEAFE157F9}"/>
              </a:ext>
            </a:extLst>
          </p:cNvPr>
          <p:cNvSpPr>
            <a:spLocks noGrp="1"/>
          </p:cNvSpPr>
          <p:nvPr>
            <p:ph idx="1"/>
          </p:nvPr>
        </p:nvSpPr>
        <p:spPr>
          <a:xfrm>
            <a:off x="556591" y="1825625"/>
            <a:ext cx="11277599" cy="4351338"/>
          </a:xfrm>
        </p:spPr>
        <p:txBody>
          <a:bodyPr>
            <a:normAutofit/>
          </a:bodyPr>
          <a:lstStyle/>
          <a:p>
            <a:r>
              <a:rPr lang="en-US" sz="3200" dirty="0"/>
              <a:t>When </a:t>
            </a:r>
          </a:p>
          <a:p>
            <a:pPr lvl="1"/>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28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 EN-DC</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&lt; Min{</a:t>
            </a:r>
            <a:r>
              <a:rPr lang="en-GB" sz="2800" dirty="0">
                <a:latin typeface="Times New Roman" panose="02020603050405020304" pitchFamily="18" charset="0"/>
                <a:ea typeface="Calibri" panose="020F0502020204030204" pitchFamily="34" charset="0"/>
              </a:rPr>
              <a:t>10 log</a:t>
            </a:r>
            <a:r>
              <a:rPr lang="en-GB" sz="2800" baseline="-25000" dirty="0">
                <a:latin typeface="Times New Roman" panose="02020603050405020304" pitchFamily="18" charset="0"/>
                <a:ea typeface="Calibri" panose="020F0502020204030204" pitchFamily="34" charset="0"/>
              </a:rPr>
              <a:t>10</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a:t>
            </a:r>
            <a:r>
              <a:rPr lang="en-GB" sz="2800" baseline="-25000" dirty="0">
                <a:latin typeface="Times New Roman" panose="02020603050405020304" pitchFamily="18" charset="0"/>
                <a:ea typeface="Calibri" panose="020F0502020204030204" pitchFamily="34" charset="0"/>
              </a:rPr>
              <a:t>_</a:t>
            </a:r>
            <a:r>
              <a:rPr lang="en-GB" sz="2800" i="1" baseline="-25000" dirty="0">
                <a:latin typeface="Times New Roman" panose="02020603050405020304" pitchFamily="18" charset="0"/>
                <a:ea typeface="Calibri" panose="020F0502020204030204" pitchFamily="34" charset="0"/>
              </a:rPr>
              <a:t> </a:t>
            </a:r>
            <a:r>
              <a:rPr lang="en-GB" sz="2800" baseline="-25000" dirty="0">
                <a:latin typeface="Times New Roman" panose="02020603050405020304" pitchFamily="18" charset="0"/>
                <a:ea typeface="Calibri" panose="020F0502020204030204" pitchFamily="34" charset="0"/>
              </a:rPr>
              <a:t>E-</a:t>
            </a:r>
            <a:r>
              <a:rPr lang="en-GB" sz="2800" baseline="-25000" dirty="0" err="1">
                <a:latin typeface="Times New Roman" panose="02020603050405020304" pitchFamily="18" charset="0"/>
                <a:ea typeface="Calibri" panose="020F0502020204030204" pitchFamily="34" charset="0"/>
              </a:rPr>
              <a:t>UTRA,</a:t>
            </a:r>
            <a:r>
              <a:rPr lang="en-GB" sz="2800" i="1" baseline="-25000" dirty="0" err="1">
                <a:latin typeface="Times New Roman" panose="02020603050405020304" pitchFamily="18" charset="0"/>
                <a:ea typeface="Calibri" panose="020F0502020204030204" pitchFamily="34" charset="0"/>
              </a:rPr>
              <a:t>c</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p</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CMAX,f,</a:t>
            </a:r>
            <a:r>
              <a:rPr lang="en-GB" sz="2800" i="1" baseline="-25000" dirty="0" err="1">
                <a:latin typeface="Times New Roman" panose="02020603050405020304" pitchFamily="18" charset="0"/>
                <a:ea typeface="Calibri" panose="020F0502020204030204" pitchFamily="34" charset="0"/>
              </a:rPr>
              <a:t>c,NR</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q</a:t>
            </a:r>
            <a:r>
              <a:rPr lang="en-GB" sz="2800" dirty="0">
                <a:latin typeface="Times New Roman" panose="02020603050405020304" pitchFamily="18" charset="0"/>
                <a:ea typeface="Calibri" panose="020F0502020204030204" pitchFamily="34" charset="0"/>
              </a:rPr>
              <a:t>) ],</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sz="28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2800" baseline="-250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PowerClass</a:t>
            </a:r>
            <a:r>
              <a:rPr lang="en-GB" sz="28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EN-DC</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a:t>
            </a:r>
            <a:r>
              <a:rPr lang="en-GB" sz="2800" baseline="-25000" dirty="0">
                <a:latin typeface="Times New Roman" panose="02020603050405020304" pitchFamily="18" charset="0"/>
                <a:ea typeface="Calibri" panose="020F0502020204030204" pitchFamily="34" charset="0"/>
              </a:rPr>
              <a:t>_</a:t>
            </a:r>
            <a:r>
              <a:rPr lang="en-GB" sz="2800" i="1" baseline="-25000" dirty="0">
                <a:latin typeface="Times New Roman" panose="02020603050405020304" pitchFamily="18" charset="0"/>
                <a:ea typeface="Calibri" panose="020F0502020204030204" pitchFamily="34" charset="0"/>
              </a:rPr>
              <a:t> </a:t>
            </a:r>
            <a:r>
              <a:rPr lang="en-GB" sz="2800" baseline="-25000" dirty="0">
                <a:latin typeface="Times New Roman" panose="02020603050405020304" pitchFamily="18" charset="0"/>
                <a:ea typeface="Calibri" panose="020F0502020204030204" pitchFamily="34" charset="0"/>
              </a:rPr>
              <a:t>E-</a:t>
            </a:r>
            <a:r>
              <a:rPr lang="en-GB" sz="2800" baseline="-25000" dirty="0" err="1">
                <a:latin typeface="Times New Roman" panose="02020603050405020304" pitchFamily="18" charset="0"/>
                <a:ea typeface="Calibri" panose="020F0502020204030204" pitchFamily="34" charset="0"/>
              </a:rPr>
              <a:t>UTRA,</a:t>
            </a:r>
            <a:r>
              <a:rPr lang="en-GB" sz="2800" i="1" baseline="-25000" dirty="0" err="1">
                <a:latin typeface="Times New Roman" panose="02020603050405020304" pitchFamily="18" charset="0"/>
                <a:ea typeface="Calibri" panose="020F0502020204030204" pitchFamily="34" charset="0"/>
              </a:rPr>
              <a:t>c</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p</a:t>
            </a:r>
            <a:r>
              <a:rPr lang="en-GB" sz="2800" dirty="0">
                <a:latin typeface="Times New Roman" panose="02020603050405020304" pitchFamily="18" charset="0"/>
                <a:ea typeface="Calibri" panose="020F0502020204030204" pitchFamily="34" charset="0"/>
              </a:rPr>
              <a:t>)}</a:t>
            </a:r>
          </a:p>
          <a:p>
            <a:pPr lvl="1"/>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28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28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P</a:t>
            </a:r>
            <a:r>
              <a:rPr lang="en-GB" sz="28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 EN-DC</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1"/>
            <a:r>
              <a:rPr lang="en-GB" sz="2800" dirty="0">
                <a:latin typeface="Times New Roman" panose="02020603050405020304" pitchFamily="18" charset="0"/>
                <a:ea typeface="Calibri" panose="020F0502020204030204" pitchFamily="34" charset="0"/>
              </a:rPr>
              <a:t>And </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28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_H</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28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P</a:t>
            </a:r>
            <a:r>
              <a:rPr lang="en-GB" sz="28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EMAX, EN-DC</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r>
              <a:rPr lang="en-GB" sz="3200" dirty="0">
                <a:latin typeface="Times New Roman" panose="02020603050405020304" pitchFamily="18" charset="0"/>
                <a:ea typeface="Calibri" panose="020F0502020204030204" pitchFamily="34" charset="0"/>
              </a:rPr>
              <a:t>So this is another case where: </a:t>
            </a:r>
          </a:p>
          <a:p>
            <a:pPr marL="0" indent="0">
              <a:buNone/>
            </a:pP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a:t>
            </a:r>
            <a:r>
              <a:rPr lang="en-GB" sz="28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_L</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28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P</a:t>
            </a:r>
            <a:r>
              <a:rPr lang="en-GB" sz="2800" baseline="-25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CMAX_ EN-DC _H</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en-GB" sz="2800" i="1"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p,q</a:t>
            </a:r>
            <a:r>
              <a:rPr lang="en-GB" sz="2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endParaRPr lang="en-GB" sz="3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599440" lvl="0" indent="0">
              <a:lnSpc>
                <a:spcPct val="115000"/>
              </a:lnSpc>
              <a:spcBef>
                <a:spcPts val="0"/>
              </a:spcBef>
              <a:spcAft>
                <a:spcPts val="1000"/>
              </a:spcAft>
              <a:buNone/>
            </a:pPr>
            <a:endPar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599440" lvl="0" indent="0">
              <a:lnSpc>
                <a:spcPct val="115000"/>
              </a:lnSpc>
              <a:spcBef>
                <a:spcPts val="0"/>
              </a:spcBef>
              <a:spcAft>
                <a:spcPts val="1000"/>
              </a:spcAft>
              <a:buNone/>
            </a:pPr>
            <a:endParaRPr lang="en-US" sz="3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599440" marR="0" indent="0">
              <a:lnSpc>
                <a:spcPct val="115000"/>
              </a:lnSpc>
              <a:spcBef>
                <a:spcPts val="0"/>
              </a:spcBef>
              <a:spcAft>
                <a:spcPts val="1000"/>
              </a:spcAft>
              <a:buNone/>
            </a:pPr>
            <a:endParaRPr lang="en-US" sz="3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831749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8EA87-34A0-4DA9-9C8A-BC2920625F6E}"/>
              </a:ext>
            </a:extLst>
          </p:cNvPr>
          <p:cNvSpPr>
            <a:spLocks noGrp="1"/>
          </p:cNvSpPr>
          <p:nvPr>
            <p:ph type="title"/>
          </p:nvPr>
        </p:nvSpPr>
        <p:spPr/>
        <p:txBody>
          <a:bodyPr/>
          <a:lstStyle/>
          <a:p>
            <a:r>
              <a:rPr lang="en-US" dirty="0"/>
              <a:t>Range between P</a:t>
            </a:r>
            <a:r>
              <a:rPr lang="en-US" baseline="-25000" dirty="0"/>
              <a:t>CMAX_EN-DC_L</a:t>
            </a:r>
            <a:r>
              <a:rPr lang="en-US" dirty="0"/>
              <a:t> and P</a:t>
            </a:r>
            <a:r>
              <a:rPr lang="en-US" baseline="-25000" dirty="0"/>
              <a:t>CMAX_EN-DC_H</a:t>
            </a:r>
            <a:r>
              <a:rPr lang="en-US" dirty="0"/>
              <a:t> </a:t>
            </a:r>
          </a:p>
        </p:txBody>
      </p:sp>
      <p:sp>
        <p:nvSpPr>
          <p:cNvPr id="3" name="Content Placeholder 2">
            <a:extLst>
              <a:ext uri="{FF2B5EF4-FFF2-40B4-BE49-F238E27FC236}">
                <a16:creationId xmlns:a16="http://schemas.microsoft.com/office/drawing/2014/main" id="{89B0069C-177E-46DD-B3A7-C4DEAFE157F9}"/>
              </a:ext>
            </a:extLst>
          </p:cNvPr>
          <p:cNvSpPr>
            <a:spLocks noGrp="1"/>
          </p:cNvSpPr>
          <p:nvPr>
            <p:ph idx="1"/>
          </p:nvPr>
        </p:nvSpPr>
        <p:spPr>
          <a:xfrm>
            <a:off x="556591" y="1825625"/>
            <a:ext cx="11277599" cy="4351338"/>
          </a:xfrm>
        </p:spPr>
        <p:txBody>
          <a:bodyPr>
            <a:normAutofit fontScale="92500" lnSpcReduction="20000"/>
          </a:bodyPr>
          <a:lstStyle/>
          <a:p>
            <a:r>
              <a:rPr lang="en-US" sz="3300" dirty="0"/>
              <a:t>But if </a:t>
            </a:r>
          </a:p>
          <a:p>
            <a:pPr marL="457200" lvl="1" indent="0">
              <a:buNone/>
            </a:pPr>
            <a:r>
              <a:rPr lang="en-GB" sz="2800" dirty="0">
                <a:latin typeface="Times New Roman" panose="02020603050405020304" pitchFamily="18" charset="0"/>
                <a:ea typeface="Calibri" panose="020F0502020204030204" pitchFamily="34" charset="0"/>
              </a:rPr>
              <a:t>10 log</a:t>
            </a:r>
            <a:r>
              <a:rPr lang="en-GB" sz="2800" baseline="-25000" dirty="0">
                <a:latin typeface="Times New Roman" panose="02020603050405020304" pitchFamily="18" charset="0"/>
                <a:ea typeface="Calibri" panose="020F0502020204030204" pitchFamily="34" charset="0"/>
              </a:rPr>
              <a:t>10</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a:t>
            </a:r>
            <a:r>
              <a:rPr lang="en-GB" sz="2800" baseline="-25000" dirty="0">
                <a:latin typeface="Times New Roman" panose="02020603050405020304" pitchFamily="18" charset="0"/>
                <a:ea typeface="Calibri" panose="020F0502020204030204" pitchFamily="34" charset="0"/>
              </a:rPr>
              <a:t>_</a:t>
            </a:r>
            <a:r>
              <a:rPr lang="en-GB" sz="2800" i="1" baseline="-25000" dirty="0">
                <a:latin typeface="Times New Roman" panose="02020603050405020304" pitchFamily="18" charset="0"/>
                <a:ea typeface="Calibri" panose="020F0502020204030204" pitchFamily="34" charset="0"/>
              </a:rPr>
              <a:t> </a:t>
            </a:r>
            <a:r>
              <a:rPr lang="en-GB" sz="2800" baseline="-25000" dirty="0">
                <a:latin typeface="Times New Roman" panose="02020603050405020304" pitchFamily="18" charset="0"/>
                <a:ea typeface="Calibri" panose="020F0502020204030204" pitchFamily="34" charset="0"/>
              </a:rPr>
              <a:t>E-</a:t>
            </a:r>
            <a:r>
              <a:rPr lang="en-GB" sz="2800" baseline="-25000" dirty="0" err="1">
                <a:latin typeface="Times New Roman" panose="02020603050405020304" pitchFamily="18" charset="0"/>
                <a:ea typeface="Calibri" panose="020F0502020204030204" pitchFamily="34" charset="0"/>
              </a:rPr>
              <a:t>UTRA,</a:t>
            </a:r>
            <a:r>
              <a:rPr lang="en-GB" sz="2800" i="1" baseline="-25000" dirty="0" err="1">
                <a:latin typeface="Times New Roman" panose="02020603050405020304" pitchFamily="18" charset="0"/>
                <a:ea typeface="Calibri" panose="020F0502020204030204" pitchFamily="34" charset="0"/>
              </a:rPr>
              <a:t>c</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p</a:t>
            </a:r>
            <a:r>
              <a:rPr lang="en-GB" sz="2800" dirty="0">
                <a:latin typeface="Times New Roman" panose="02020603050405020304" pitchFamily="18" charset="0"/>
                <a:ea typeface="Calibri" panose="020F0502020204030204" pitchFamily="34" charset="0"/>
              </a:rPr>
              <a:t>) +</a:t>
            </a:r>
            <a:r>
              <a:rPr lang="en-GB" sz="2800" dirty="0" err="1">
                <a:latin typeface="Times New Roman" panose="02020603050405020304" pitchFamily="18" charset="0"/>
                <a:ea typeface="Calibri" panose="020F0502020204030204" pitchFamily="34" charset="0"/>
              </a:rPr>
              <a:t>p</a:t>
            </a:r>
            <a:r>
              <a:rPr lang="en-GB" sz="2800" baseline="-25000" dirty="0" err="1">
                <a:latin typeface="Times New Roman" panose="02020603050405020304" pitchFamily="18" charset="0"/>
                <a:ea typeface="Calibri" panose="020F0502020204030204" pitchFamily="34" charset="0"/>
              </a:rPr>
              <a:t>CMAX,f,</a:t>
            </a:r>
            <a:r>
              <a:rPr lang="en-GB" sz="2800" i="1" baseline="-25000" dirty="0" err="1">
                <a:latin typeface="Times New Roman" panose="02020603050405020304" pitchFamily="18" charset="0"/>
                <a:ea typeface="Calibri" panose="020F0502020204030204" pitchFamily="34" charset="0"/>
              </a:rPr>
              <a:t>c,NR</a:t>
            </a:r>
            <a:r>
              <a:rPr lang="en-GB" sz="2800" i="1" baseline="-25000" dirty="0">
                <a:latin typeface="Times New Roman" panose="02020603050405020304" pitchFamily="18" charset="0"/>
                <a:ea typeface="Calibri" panose="020F0502020204030204" pitchFamily="34" charset="0"/>
              </a:rPr>
              <a:t> </a:t>
            </a:r>
            <a:r>
              <a:rPr lang="en-GB" sz="2800" dirty="0">
                <a:latin typeface="Times New Roman" panose="02020603050405020304" pitchFamily="18" charset="0"/>
                <a:ea typeface="Calibri" panose="020F0502020204030204" pitchFamily="34" charset="0"/>
              </a:rPr>
              <a:t>(</a:t>
            </a:r>
            <a:r>
              <a:rPr lang="en-GB" sz="2800" i="1" dirty="0">
                <a:latin typeface="Times New Roman" panose="02020603050405020304" pitchFamily="18" charset="0"/>
                <a:ea typeface="Calibri" panose="020F0502020204030204" pitchFamily="34" charset="0"/>
              </a:rPr>
              <a:t>q</a:t>
            </a:r>
            <a:r>
              <a:rPr lang="en-GB" sz="2800" dirty="0">
                <a:latin typeface="Times New Roman" panose="02020603050405020304" pitchFamily="18" charset="0"/>
                <a:ea typeface="Calibri" panose="020F0502020204030204" pitchFamily="34" charset="0"/>
              </a:rPr>
              <a:t>) ] is slightly higher than P_EN-</a:t>
            </a:r>
            <a:r>
              <a:rPr lang="en-GB" sz="2800" dirty="0" err="1">
                <a:latin typeface="Times New Roman" panose="02020603050405020304" pitchFamily="18" charset="0"/>
                <a:ea typeface="Calibri" panose="020F0502020204030204" pitchFamily="34" charset="0"/>
              </a:rPr>
              <a:t>DC_Total</a:t>
            </a:r>
            <a:r>
              <a:rPr lang="en-GB" sz="2800" dirty="0">
                <a:latin typeface="Times New Roman" panose="02020603050405020304" pitchFamily="18" charset="0"/>
                <a:ea typeface="Calibri" panose="020F0502020204030204" pitchFamily="34" charset="0"/>
              </a:rPr>
              <a:t> </a:t>
            </a:r>
          </a:p>
          <a:p>
            <a:pPr marL="457200" lvl="1" indent="0">
              <a:buNone/>
            </a:pPr>
            <a:r>
              <a:rPr lang="en-GB" sz="2800" dirty="0">
                <a:latin typeface="Times New Roman" panose="02020603050405020304" pitchFamily="18" charset="0"/>
                <a:ea typeface="Calibri" panose="020F0502020204030204" pitchFamily="34" charset="0"/>
              </a:rPr>
              <a:t>then NR power scaling is allowed</a:t>
            </a:r>
          </a:p>
          <a:p>
            <a:r>
              <a:rPr lang="en-GB" sz="3300" dirty="0"/>
              <a:t>In this case, according to the proposed </a:t>
            </a:r>
            <a:r>
              <a:rPr lang="en-GB" sz="3300" dirty="0" err="1"/>
              <a:t>Pcmax</a:t>
            </a:r>
            <a:r>
              <a:rPr lang="en-GB" sz="3300" dirty="0"/>
              <a:t> proposal</a:t>
            </a:r>
            <a:r>
              <a:rPr lang="en-GB" sz="3600" dirty="0">
                <a:latin typeface="Times New Roman" panose="02020603050405020304" pitchFamily="18" charset="0"/>
              </a:rPr>
              <a:t>: </a:t>
            </a:r>
          </a:p>
          <a:p>
            <a:r>
              <a:rPr lang="en-US" dirty="0">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err="1">
                <a:latin typeface="Times New Roman" panose="02020603050405020304" pitchFamily="18" charset="0"/>
                <a:ea typeface="Calibri" panose="020F0502020204030204" pitchFamily="34" charset="0"/>
                <a:cs typeface="Times New Roman" panose="02020603050405020304" pitchFamily="18" charset="0"/>
              </a:rPr>
              <a:t>p,q</a:t>
            </a:r>
            <a:r>
              <a:rPr lang="en-US" dirty="0">
                <a:latin typeface="Times New Roman" panose="02020603050405020304" pitchFamily="18" charset="0"/>
                <a:ea typeface="Calibri" panose="020F0502020204030204" pitchFamily="34" charset="0"/>
                <a:cs typeface="Times New Roman" panose="02020603050405020304" pitchFamily="18" charset="0"/>
              </a:rPr>
              <a:t>) = MIN {10 log</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L _</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E-</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p</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L,f,</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c</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q</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a:highlight>
                  <a:srgbClr val="FFFF00"/>
                </a:highlight>
                <a:latin typeface="Times New Roman" panose="02020603050405020304" pitchFamily="18" charset="0"/>
                <a:ea typeface="Calibri" panose="020F0502020204030204" pitchFamily="34" charset="0"/>
                <a:cs typeface="Times New Roman" panose="02020603050405020304" pitchFamily="18" charset="0"/>
              </a:rPr>
              <a:t>/</a:t>
            </a:r>
            <a:r>
              <a:rPr lang="en-US" dirty="0" err="1">
                <a:highlight>
                  <a:srgbClr val="FFFF00"/>
                </a:highlight>
                <a:latin typeface="Times New Roman" panose="02020603050405020304" pitchFamily="18" charset="0"/>
                <a:ea typeface="Calibri" panose="020F0502020204030204" pitchFamily="34" charset="0"/>
                <a:cs typeface="Times New Roman" panose="02020603050405020304" pitchFamily="18" charset="0"/>
              </a:rPr>
              <a:t>X_scale</a:t>
            </a:r>
            <a:r>
              <a:rPr lang="en-US" dirty="0">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EMAX, EN-DC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PowerClass</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 EN-DC</a:t>
            </a:r>
            <a:r>
              <a:rPr lang="en-US" dirty="0">
                <a:latin typeface="Times New Roman" panose="02020603050405020304" pitchFamily="18" charset="0"/>
                <a:ea typeface="Calibri" panose="020F0502020204030204" pitchFamily="34" charset="0"/>
                <a:cs typeface="Times New Roman" panose="02020603050405020304" pitchFamily="18" charset="0"/>
              </a:rPr>
              <a:t>}</a:t>
            </a:r>
          </a:p>
          <a:p>
            <a:r>
              <a:rPr lang="en-US" sz="3300" dirty="0">
                <a:ea typeface="Calibri" panose="020F0502020204030204" pitchFamily="34" charset="0"/>
                <a:cs typeface="Times New Roman" panose="02020603050405020304" pitchFamily="18" charset="0"/>
              </a:rPr>
              <a:t>Where the maximum scaling is applied to the threshold</a:t>
            </a:r>
          </a:p>
          <a:p>
            <a:r>
              <a:rPr lang="en-US" sz="3300" b="1" dirty="0">
                <a:ea typeface="Calibri" panose="020F0502020204030204" pitchFamily="34" charset="0"/>
                <a:cs typeface="Times New Roman" panose="02020603050405020304" pitchFamily="18" charset="0"/>
              </a:rPr>
              <a:t>Observation 1: The scaling in the P</a:t>
            </a:r>
            <a:r>
              <a:rPr lang="en-US" sz="3300" b="1" baseline="-25000" dirty="0">
                <a:ea typeface="Calibri" panose="020F0502020204030204" pitchFamily="34" charset="0"/>
                <a:cs typeface="Times New Roman" panose="02020603050405020304" pitchFamily="18" charset="0"/>
              </a:rPr>
              <a:t>CMAX_EN-DC</a:t>
            </a:r>
            <a:r>
              <a:rPr lang="en-US" sz="3300" b="1" dirty="0">
                <a:ea typeface="Calibri" panose="020F0502020204030204" pitchFamily="34" charset="0"/>
                <a:cs typeface="Times New Roman" panose="02020603050405020304" pitchFamily="18" charset="0"/>
              </a:rPr>
              <a:t> proposal from Chengdu means that </a:t>
            </a:r>
            <a:r>
              <a:rPr lang="en-US" sz="3300" b="1" dirty="0"/>
              <a:t>P</a:t>
            </a:r>
            <a:r>
              <a:rPr lang="en-US" sz="3300" b="1" baseline="-25000" dirty="0"/>
              <a:t>CMAX_EN-DC_L</a:t>
            </a:r>
            <a:r>
              <a:rPr lang="en-US" sz="3300" b="1" dirty="0"/>
              <a:t> can be much lower when scaling is needed, then when scaling is not needed</a:t>
            </a:r>
            <a:endParaRPr lang="en-US" sz="3300" b="1" dirty="0">
              <a:ea typeface="Calibri" panose="020F0502020204030204" pitchFamily="34" charset="0"/>
              <a:cs typeface="Times New Roman" panose="02020603050405020304" pitchFamily="18" charset="0"/>
            </a:endParaRPr>
          </a:p>
          <a:p>
            <a:endParaRPr lang="en-US" sz="4000" dirty="0">
              <a:latin typeface="Calibri" panose="020F0502020204030204" pitchFamily="34" charset="0"/>
              <a:ea typeface="Calibri" panose="020F0502020204030204" pitchFamily="34" charset="0"/>
              <a:cs typeface="Times New Roman" panose="02020603050405020304" pitchFamily="18" charset="0"/>
            </a:endParaRPr>
          </a:p>
          <a:p>
            <a:endPar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599440" lvl="0" indent="0">
              <a:lnSpc>
                <a:spcPct val="115000"/>
              </a:lnSpc>
              <a:spcBef>
                <a:spcPts val="0"/>
              </a:spcBef>
              <a:spcAft>
                <a:spcPts val="1000"/>
              </a:spcAft>
              <a:buNone/>
            </a:pPr>
            <a:endParaRPr lang="en-US" sz="3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599440" marR="0" indent="0">
              <a:lnSpc>
                <a:spcPct val="115000"/>
              </a:lnSpc>
              <a:spcBef>
                <a:spcPts val="0"/>
              </a:spcBef>
              <a:spcAft>
                <a:spcPts val="1000"/>
              </a:spcAft>
              <a:buNone/>
            </a:pPr>
            <a:endParaRPr lang="en-US" sz="3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964161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BEC27A7-5774-4C2B-AF48-C3E2D6535A32}"/>
              </a:ext>
            </a:extLst>
          </p:cNvPr>
          <p:cNvSpPr>
            <a:spLocks noGrp="1"/>
          </p:cNvSpPr>
          <p:nvPr>
            <p:ph type="title"/>
          </p:nvPr>
        </p:nvSpPr>
        <p:spPr>
          <a:xfrm>
            <a:off x="463826" y="365125"/>
            <a:ext cx="10889974" cy="1325563"/>
          </a:xfrm>
        </p:spPr>
        <p:txBody>
          <a:bodyPr>
            <a:normAutofit fontScale="90000"/>
          </a:bodyPr>
          <a:lstStyle/>
          <a:p>
            <a:r>
              <a:rPr lang="en-US" sz="4000" dirty="0">
                <a:solidFill>
                  <a:prstClr val="black"/>
                </a:solidFill>
              </a:rPr>
              <a:t>Numerical example: P</a:t>
            </a:r>
            <a:r>
              <a:rPr lang="en-US" sz="4000" baseline="-25000" dirty="0">
                <a:solidFill>
                  <a:prstClr val="black"/>
                </a:solidFill>
              </a:rPr>
              <a:t>CMAX_EN-DC_L</a:t>
            </a:r>
            <a:r>
              <a:rPr lang="en-US" sz="4000" dirty="0">
                <a:solidFill>
                  <a:prstClr val="black"/>
                </a:solidFill>
              </a:rPr>
              <a:t> when scaling is allowed is less than P</a:t>
            </a:r>
            <a:r>
              <a:rPr lang="en-US" sz="4000" baseline="-25000" dirty="0">
                <a:solidFill>
                  <a:prstClr val="black"/>
                </a:solidFill>
              </a:rPr>
              <a:t>CMAX_EN-DC_L</a:t>
            </a:r>
            <a:r>
              <a:rPr lang="en-US" sz="4000" dirty="0">
                <a:solidFill>
                  <a:prstClr val="black"/>
                </a:solidFill>
              </a:rPr>
              <a:t> when scaling is not allowed</a:t>
            </a:r>
            <a:endParaRPr lang="en-US" dirty="0"/>
          </a:p>
        </p:txBody>
      </p:sp>
      <p:sp>
        <p:nvSpPr>
          <p:cNvPr id="5" name="TextBox 4">
            <a:extLst>
              <a:ext uri="{FF2B5EF4-FFF2-40B4-BE49-F238E27FC236}">
                <a16:creationId xmlns:a16="http://schemas.microsoft.com/office/drawing/2014/main" id="{0AB1D166-C212-4182-A6BA-146C53CB9CC9}"/>
              </a:ext>
            </a:extLst>
          </p:cNvPr>
          <p:cNvSpPr txBox="1"/>
          <p:nvPr/>
        </p:nvSpPr>
        <p:spPr>
          <a:xfrm>
            <a:off x="6389032" y="1971413"/>
            <a:ext cx="5154219" cy="4093428"/>
          </a:xfrm>
          <a:prstGeom prst="rect">
            <a:avLst/>
          </a:prstGeom>
          <a:noFill/>
        </p:spPr>
        <p:txBody>
          <a:bodyPr wrap="square" rtlCol="0">
            <a:spAutoFit/>
          </a:bodyPr>
          <a:lstStyle/>
          <a:p>
            <a:pPr marL="285750" indent="-285750">
              <a:buFont typeface="Arial" panose="020B0604020202020204" pitchFamily="34" charset="0"/>
              <a:buChar char="•"/>
            </a:pPr>
            <a:r>
              <a:rPr lang="en-US" sz="2000" dirty="0"/>
              <a:t>P</a:t>
            </a:r>
            <a:r>
              <a:rPr lang="en-US" sz="2000" baseline="-25000" dirty="0"/>
              <a:t>EN-</a:t>
            </a:r>
            <a:r>
              <a:rPr lang="en-US" sz="2000" baseline="-25000" dirty="0" err="1"/>
              <a:t>DC_Total</a:t>
            </a:r>
            <a:r>
              <a:rPr lang="en-US" sz="2000" dirty="0"/>
              <a:t> = 23 dBm</a:t>
            </a:r>
          </a:p>
          <a:p>
            <a:pPr marL="285750" indent="-285750">
              <a:buFont typeface="Arial" panose="020B0604020202020204" pitchFamily="34" charset="0"/>
              <a:buChar char="•"/>
            </a:pPr>
            <a:r>
              <a:rPr lang="en-US" sz="2000" dirty="0"/>
              <a:t>When </a:t>
            </a:r>
          </a:p>
          <a:p>
            <a:pPr marL="742950" lvl="1" indent="-285750">
              <a:buFont typeface="Arial" panose="020B0604020202020204" pitchFamily="34" charset="0"/>
              <a:buChar char="•"/>
            </a:pPr>
            <a:r>
              <a:rPr lang="en-US" sz="2000" dirty="0">
                <a:solidFill>
                  <a:prstClr val="black"/>
                </a:solidFill>
              </a:rPr>
              <a:t>P</a:t>
            </a:r>
            <a:r>
              <a:rPr lang="en-US" sz="2000" baseline="-25000" dirty="0">
                <a:solidFill>
                  <a:prstClr val="black"/>
                </a:solidFill>
              </a:rPr>
              <a:t>CMAX L_E-UTRA </a:t>
            </a:r>
            <a:r>
              <a:rPr lang="en-US" sz="2000" dirty="0">
                <a:solidFill>
                  <a:prstClr val="black"/>
                </a:solidFill>
              </a:rPr>
              <a:t> = </a:t>
            </a:r>
            <a:r>
              <a:rPr lang="en-US" sz="2000" dirty="0"/>
              <a:t>P</a:t>
            </a:r>
            <a:r>
              <a:rPr lang="en-US" sz="2000" baseline="-25000" dirty="0"/>
              <a:t>CMAX_E-UTRA </a:t>
            </a:r>
            <a:r>
              <a:rPr lang="en-US" sz="2000" dirty="0"/>
              <a:t>= 20 dBm </a:t>
            </a:r>
          </a:p>
          <a:p>
            <a:pPr marL="742950" lvl="1" indent="-285750">
              <a:buFont typeface="Arial" panose="020B0604020202020204" pitchFamily="34" charset="0"/>
              <a:buChar char="•"/>
            </a:pPr>
            <a:r>
              <a:rPr lang="en-US" sz="2000" dirty="0">
                <a:solidFill>
                  <a:prstClr val="black"/>
                </a:solidFill>
              </a:rPr>
              <a:t>P</a:t>
            </a:r>
            <a:r>
              <a:rPr lang="en-US" sz="2000" baseline="-25000" dirty="0">
                <a:solidFill>
                  <a:prstClr val="black"/>
                </a:solidFill>
              </a:rPr>
              <a:t>CMAX L_NR </a:t>
            </a:r>
            <a:r>
              <a:rPr lang="en-US" sz="2000" dirty="0">
                <a:solidFill>
                  <a:prstClr val="black"/>
                </a:solidFill>
              </a:rPr>
              <a:t>=</a:t>
            </a:r>
            <a:r>
              <a:rPr lang="en-US" sz="2000" dirty="0"/>
              <a:t>P</a:t>
            </a:r>
            <a:r>
              <a:rPr lang="en-US" sz="2000" baseline="-25000" dirty="0"/>
              <a:t>CMAX_NR </a:t>
            </a:r>
            <a:r>
              <a:rPr lang="en-US" sz="2000" dirty="0"/>
              <a:t>= 19.9 dBm</a:t>
            </a:r>
          </a:p>
          <a:p>
            <a:pPr marL="742950" lvl="1" indent="-285750">
              <a:buFont typeface="Arial" panose="020B0604020202020204" pitchFamily="34" charset="0"/>
              <a:buChar char="•"/>
            </a:pPr>
            <a:r>
              <a:rPr lang="en-US" sz="2000" dirty="0">
                <a:highlight>
                  <a:srgbClr val="FFFF00"/>
                </a:highlight>
              </a:rPr>
              <a:t>P</a:t>
            </a:r>
            <a:r>
              <a:rPr lang="en-US" sz="2000" baseline="-25000" dirty="0">
                <a:highlight>
                  <a:srgbClr val="FFFF00"/>
                </a:highlight>
              </a:rPr>
              <a:t>CMAX_EN-DC_L</a:t>
            </a:r>
            <a:r>
              <a:rPr lang="en-US" sz="2000" dirty="0">
                <a:highlight>
                  <a:srgbClr val="FFFF00"/>
                </a:highlight>
              </a:rPr>
              <a:t> = 23 dBm </a:t>
            </a:r>
          </a:p>
          <a:p>
            <a:pPr marL="285750" indent="-285750">
              <a:buFont typeface="Arial" panose="020B0604020202020204" pitchFamily="34" charset="0"/>
              <a:buChar char="•"/>
            </a:pPr>
            <a:r>
              <a:rPr lang="en-US" sz="2000" dirty="0">
                <a:solidFill>
                  <a:prstClr val="black"/>
                </a:solidFill>
              </a:rPr>
              <a:t>When </a:t>
            </a:r>
          </a:p>
          <a:p>
            <a:pPr marL="742950" lvl="1" indent="-285750">
              <a:buFont typeface="Arial" panose="020B0604020202020204" pitchFamily="34" charset="0"/>
              <a:buChar char="•"/>
            </a:pPr>
            <a:r>
              <a:rPr lang="en-US" sz="2000" dirty="0">
                <a:solidFill>
                  <a:prstClr val="black"/>
                </a:solidFill>
              </a:rPr>
              <a:t>P</a:t>
            </a:r>
            <a:r>
              <a:rPr lang="en-US" sz="2000" baseline="-25000" dirty="0">
                <a:solidFill>
                  <a:prstClr val="black"/>
                </a:solidFill>
              </a:rPr>
              <a:t>CMAX L_E-UTRA </a:t>
            </a:r>
            <a:r>
              <a:rPr lang="en-US" sz="2000" dirty="0">
                <a:solidFill>
                  <a:prstClr val="black"/>
                </a:solidFill>
              </a:rPr>
              <a:t> = P</a:t>
            </a:r>
            <a:r>
              <a:rPr lang="en-US" sz="2000" baseline="-25000" dirty="0">
                <a:solidFill>
                  <a:prstClr val="black"/>
                </a:solidFill>
              </a:rPr>
              <a:t>CMAX_E-UTRA </a:t>
            </a:r>
            <a:r>
              <a:rPr lang="en-US" sz="2000" dirty="0">
                <a:solidFill>
                  <a:prstClr val="black"/>
                </a:solidFill>
              </a:rPr>
              <a:t>= 20 dBm </a:t>
            </a:r>
          </a:p>
          <a:p>
            <a:pPr marL="742950" lvl="1" indent="-285750">
              <a:buFont typeface="Arial" panose="020B0604020202020204" pitchFamily="34" charset="0"/>
              <a:buChar char="•"/>
            </a:pPr>
            <a:r>
              <a:rPr lang="en-US" sz="2000" dirty="0">
                <a:solidFill>
                  <a:prstClr val="black"/>
                </a:solidFill>
              </a:rPr>
              <a:t>P</a:t>
            </a:r>
            <a:r>
              <a:rPr lang="en-US" sz="2000" baseline="-25000" dirty="0">
                <a:solidFill>
                  <a:prstClr val="black"/>
                </a:solidFill>
              </a:rPr>
              <a:t>CMAX L_NR </a:t>
            </a:r>
            <a:r>
              <a:rPr lang="en-US" sz="2000" dirty="0">
                <a:solidFill>
                  <a:prstClr val="black"/>
                </a:solidFill>
              </a:rPr>
              <a:t>=P</a:t>
            </a:r>
            <a:r>
              <a:rPr lang="en-US" sz="2000" baseline="-25000" dirty="0">
                <a:solidFill>
                  <a:prstClr val="black"/>
                </a:solidFill>
              </a:rPr>
              <a:t>CMAX_NR </a:t>
            </a:r>
            <a:r>
              <a:rPr lang="en-US" sz="2000" dirty="0">
                <a:solidFill>
                  <a:prstClr val="black"/>
                </a:solidFill>
              </a:rPr>
              <a:t>= 20 dBm</a:t>
            </a:r>
          </a:p>
          <a:p>
            <a:pPr marL="742950" lvl="1" indent="-285750">
              <a:buFont typeface="Arial" panose="020B0604020202020204" pitchFamily="34" charset="0"/>
              <a:buChar char="•"/>
            </a:pPr>
            <a:r>
              <a:rPr lang="en-US" sz="2000" dirty="0">
                <a:solidFill>
                  <a:prstClr val="black"/>
                </a:solidFill>
              </a:rPr>
              <a:t>(the sum is slightly above 23 dBm</a:t>
            </a:r>
          </a:p>
          <a:p>
            <a:pPr marL="742950" lvl="1" indent="-285750">
              <a:buFont typeface="Arial" panose="020B0604020202020204" pitchFamily="34" charset="0"/>
              <a:buChar char="•"/>
            </a:pPr>
            <a:r>
              <a:rPr lang="en-US" sz="2000" dirty="0">
                <a:solidFill>
                  <a:prstClr val="black"/>
                </a:solidFill>
                <a:highlight>
                  <a:srgbClr val="FFFF00"/>
                </a:highlight>
              </a:rPr>
              <a:t>P</a:t>
            </a:r>
            <a:r>
              <a:rPr lang="en-US" sz="2000" baseline="-25000" dirty="0">
                <a:solidFill>
                  <a:prstClr val="black"/>
                </a:solidFill>
                <a:highlight>
                  <a:srgbClr val="FFFF00"/>
                </a:highlight>
              </a:rPr>
              <a:t>CMAX_EN-DC_L</a:t>
            </a:r>
            <a:r>
              <a:rPr lang="en-US" sz="2000" dirty="0">
                <a:solidFill>
                  <a:prstClr val="black"/>
                </a:solidFill>
                <a:highlight>
                  <a:srgbClr val="FFFF00"/>
                </a:highlight>
              </a:rPr>
              <a:t> = 21 dBm </a:t>
            </a:r>
          </a:p>
          <a:p>
            <a:pPr marL="285750" indent="-285750">
              <a:buFont typeface="Arial" panose="020B0604020202020204" pitchFamily="34" charset="0"/>
              <a:buChar char="•"/>
            </a:pPr>
            <a:r>
              <a:rPr lang="en-US" sz="2000" dirty="0">
                <a:solidFill>
                  <a:prstClr val="black"/>
                </a:solidFill>
              </a:rPr>
              <a:t>The purpose of scaling is to keep the output power from exceeding 23 dBm, not to allow it be lowered to 21 dBm</a:t>
            </a:r>
          </a:p>
        </p:txBody>
      </p:sp>
      <p:graphicFrame>
        <p:nvGraphicFramePr>
          <p:cNvPr id="6" name="Content Placeholder 10">
            <a:extLst>
              <a:ext uri="{FF2B5EF4-FFF2-40B4-BE49-F238E27FC236}">
                <a16:creationId xmlns:a16="http://schemas.microsoft.com/office/drawing/2014/main" id="{A9924105-A01B-451E-A9D4-5FDF36197F37}"/>
              </a:ext>
            </a:extLst>
          </p:cNvPr>
          <p:cNvGraphicFramePr>
            <a:graphicFrameLocks noGrp="1"/>
          </p:cNvGraphicFramePr>
          <p:nvPr>
            <p:ph sz="half" idx="1"/>
            <p:extLst>
              <p:ext uri="{D42A27DB-BD31-4B8C-83A1-F6EECF244321}">
                <p14:modId xmlns:p14="http://schemas.microsoft.com/office/powerpoint/2010/main" val="109383939"/>
              </p:ext>
            </p:extLst>
          </p:nvPr>
        </p:nvGraphicFramePr>
        <p:xfrm>
          <a:off x="962248" y="1825619"/>
          <a:ext cx="2289068" cy="4351330"/>
        </p:xfrm>
        <a:graphic>
          <a:graphicData uri="http://schemas.openxmlformats.org/drawingml/2006/table">
            <a:tbl>
              <a:tblPr/>
              <a:tblGrid>
                <a:gridCol w="812250">
                  <a:extLst>
                    <a:ext uri="{9D8B030D-6E8A-4147-A177-3AD203B41FA5}">
                      <a16:colId xmlns:a16="http://schemas.microsoft.com/office/drawing/2014/main" val="2349356409"/>
                    </a:ext>
                  </a:extLst>
                </a:gridCol>
                <a:gridCol w="400851">
                  <a:extLst>
                    <a:ext uri="{9D8B030D-6E8A-4147-A177-3AD203B41FA5}">
                      <a16:colId xmlns:a16="http://schemas.microsoft.com/office/drawing/2014/main" val="2089361448"/>
                    </a:ext>
                  </a:extLst>
                </a:gridCol>
                <a:gridCol w="569630">
                  <a:extLst>
                    <a:ext uri="{9D8B030D-6E8A-4147-A177-3AD203B41FA5}">
                      <a16:colId xmlns:a16="http://schemas.microsoft.com/office/drawing/2014/main" val="1777760579"/>
                    </a:ext>
                  </a:extLst>
                </a:gridCol>
                <a:gridCol w="506337">
                  <a:extLst>
                    <a:ext uri="{9D8B030D-6E8A-4147-A177-3AD203B41FA5}">
                      <a16:colId xmlns:a16="http://schemas.microsoft.com/office/drawing/2014/main" val="2237934393"/>
                    </a:ext>
                  </a:extLst>
                </a:gridCol>
              </a:tblGrid>
              <a:tr h="166142">
                <a:tc>
                  <a:txBody>
                    <a:bodyPr/>
                    <a:lstStyle/>
                    <a:p>
                      <a:pPr algn="l" fontAlgn="b"/>
                      <a:r>
                        <a:rPr lang="en-US" sz="900" b="0" i="0" u="none" strike="noStrike">
                          <a:solidFill>
                            <a:srgbClr val="000000"/>
                          </a:solidFill>
                          <a:effectLst/>
                          <a:latin typeface="Calibri" panose="020F0502020204030204" pitchFamily="34" charset="0"/>
                        </a:rPr>
                        <a:t>Xscale dB</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linear Xs</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3.981072</a:t>
                      </a:r>
                    </a:p>
                  </a:txBody>
                  <a:tcPr marL="0" marR="0" marT="0" marB="0" anchor="b">
                    <a:lnL>
                      <a:noFill/>
                    </a:lnL>
                    <a:lnR>
                      <a:noFill/>
                    </a:lnR>
                    <a:lnT>
                      <a:noFill/>
                    </a:lnT>
                    <a:lnB>
                      <a:noFill/>
                    </a:lnB>
                  </a:tcPr>
                </a:tc>
                <a:extLst>
                  <a:ext uri="{0D108BD9-81ED-4DB2-BD59-A6C34878D82A}">
                    <a16:rowId xmlns:a16="http://schemas.microsoft.com/office/drawing/2014/main" val="3262129191"/>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996862102"/>
                  </a:ext>
                </a:extLst>
              </a:tr>
              <a:tr h="166142">
                <a:tc>
                  <a:txBody>
                    <a:bodyPr/>
                    <a:lstStyle/>
                    <a:p>
                      <a:pPr algn="l" fontAlgn="b"/>
                      <a:r>
                        <a:rPr lang="en-US" sz="900" b="1" i="0" u="none" strike="noStrike">
                          <a:solidFill>
                            <a:srgbClr val="000000"/>
                          </a:solidFill>
                          <a:effectLst/>
                          <a:latin typeface="Calibri" panose="020F0502020204030204" pitchFamily="34" charset="0"/>
                        </a:rPr>
                        <a:t>ENDC</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Qualcomm</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74976463"/>
                  </a:ext>
                </a:extLst>
              </a:tr>
              <a:tr h="166142">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839182902"/>
                  </a:ext>
                </a:extLst>
              </a:tr>
              <a:tr h="166142">
                <a:tc>
                  <a:txBody>
                    <a:bodyPr/>
                    <a:lstStyle/>
                    <a:p>
                      <a:pPr algn="l" fontAlgn="b"/>
                      <a:r>
                        <a:rPr lang="en-US" sz="900" b="0" i="0" u="none" strike="noStrike">
                          <a:solidFill>
                            <a:srgbClr val="000000"/>
                          </a:solidFill>
                          <a:effectLst/>
                          <a:latin typeface="Calibri" panose="020F0502020204030204" pitchFamily="34" charset="0"/>
                        </a:rPr>
                        <a:t>Ppowrclass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49430358"/>
                  </a:ext>
                </a:extLst>
              </a:tr>
              <a:tr h="158230">
                <a:tc>
                  <a:txBody>
                    <a:bodyPr/>
                    <a:lstStyle/>
                    <a:p>
                      <a:pPr algn="l" fontAlgn="b"/>
                      <a:r>
                        <a:rPr lang="en-US" sz="900" b="0" i="0" u="none" strike="noStrike">
                          <a:solidFill>
                            <a:srgbClr val="000000"/>
                          </a:solidFill>
                          <a:effectLst/>
                          <a:latin typeface="Calibri" panose="020F0502020204030204" pitchFamily="34" charset="0"/>
                        </a:rPr>
                        <a:t>P_EN-DC_Total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294154056"/>
                  </a:ext>
                </a:extLst>
              </a:tr>
              <a:tr h="158230">
                <a:tc>
                  <a:txBody>
                    <a:bodyPr/>
                    <a:lstStyle/>
                    <a:p>
                      <a:pPr algn="l" fontAlgn="b"/>
                      <a:r>
                        <a:rPr lang="en-US" sz="900" b="1" i="0" u="none" strike="noStrike">
                          <a:solidFill>
                            <a:srgbClr val="000000"/>
                          </a:solidFill>
                          <a:effectLst/>
                          <a:latin typeface="Calibri" panose="020F0502020204030204" pitchFamily="34" charset="0"/>
                        </a:rPr>
                        <a:t>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302524951"/>
                  </a:ext>
                </a:extLst>
              </a:tr>
              <a:tr h="158230">
                <a:tc>
                  <a:txBody>
                    <a:bodyPr/>
                    <a:lstStyle/>
                    <a:p>
                      <a:pPr algn="l" fontAlgn="b"/>
                      <a:r>
                        <a:rPr lang="en-US" sz="900" b="0" i="0" u="none" strike="noStrike">
                          <a:solidFill>
                            <a:srgbClr val="000000"/>
                          </a:solidFill>
                          <a:effectLst/>
                          <a:latin typeface="Calibri" panose="020F0502020204030204" pitchFamily="34" charset="0"/>
                        </a:rPr>
                        <a:t>Popwerclass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335222621"/>
                  </a:ext>
                </a:extLst>
              </a:tr>
              <a:tr h="158230">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696589405"/>
                  </a:ext>
                </a:extLst>
              </a:tr>
              <a:tr h="158230">
                <a:tc>
                  <a:txBody>
                    <a:bodyPr/>
                    <a:lstStyle/>
                    <a:p>
                      <a:pPr algn="l" fontAlgn="b"/>
                      <a:r>
                        <a:rPr lang="en-US" sz="900" b="0" i="0" u="none" strike="noStrike">
                          <a:solidFill>
                            <a:srgbClr val="000000"/>
                          </a:solidFill>
                          <a:effectLst/>
                          <a:latin typeface="Calibri" panose="020F0502020204030204" pitchFamily="34" charset="0"/>
                        </a:rPr>
                        <a:t>P_LTE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444256329"/>
                  </a:ext>
                </a:extLst>
              </a:tr>
              <a:tr h="166142">
                <a:tc>
                  <a:txBody>
                    <a:bodyPr/>
                    <a:lstStyle/>
                    <a:p>
                      <a:pPr algn="l" fontAlgn="b"/>
                      <a:r>
                        <a:rPr lang="en-US" sz="900" b="0" i="0" u="none" strike="noStrike">
                          <a:solidFill>
                            <a:srgbClr val="000000"/>
                          </a:solidFill>
                          <a:effectLst/>
                          <a:latin typeface="Calibri" panose="020F0502020204030204" pitchFamily="34" charset="0"/>
                        </a:rPr>
                        <a:t>Pcmax_H</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4139088075"/>
                  </a:ext>
                </a:extLst>
              </a:tr>
              <a:tr h="166142">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492950852"/>
                  </a:ext>
                </a:extLst>
              </a:tr>
              <a:tr h="166142">
                <a:tc>
                  <a:txBody>
                    <a:bodyPr/>
                    <a:lstStyle/>
                    <a:p>
                      <a:pPr algn="l" fontAlgn="b"/>
                      <a:r>
                        <a:rPr lang="en-US" sz="900" b="0" i="0" u="none" strike="noStrike">
                          <a:solidFill>
                            <a:srgbClr val="000000"/>
                          </a:solidFill>
                          <a:effectLst/>
                          <a:latin typeface="Calibri" panose="020F0502020204030204" pitchFamily="34" charset="0"/>
                        </a:rPr>
                        <a:t>Pcmax_E-UTRA</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814554711"/>
                  </a:ext>
                </a:extLst>
              </a:tr>
              <a:tr h="158230">
                <a:tc>
                  <a:txBody>
                    <a:bodyPr/>
                    <a:lstStyle/>
                    <a:p>
                      <a:pPr algn="l" fontAlgn="b"/>
                      <a:r>
                        <a:rPr lang="en-US" sz="900" b="1" i="0" u="none" strike="noStrike">
                          <a:solidFill>
                            <a:srgbClr val="000000"/>
                          </a:solidFill>
                          <a:effectLst/>
                          <a:latin typeface="Calibri" panose="020F0502020204030204" pitchFamily="34" charset="0"/>
                        </a:rPr>
                        <a:t>NR</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50276610"/>
                  </a:ext>
                </a:extLst>
              </a:tr>
              <a:tr h="158230">
                <a:tc>
                  <a:txBody>
                    <a:bodyPr/>
                    <a:lstStyle/>
                    <a:p>
                      <a:pPr algn="l" fontAlgn="b"/>
                      <a:r>
                        <a:rPr lang="en-US" sz="900" b="0" i="0" u="none" strike="noStrike">
                          <a:solidFill>
                            <a:srgbClr val="000000"/>
                          </a:solidFill>
                          <a:effectLst/>
                          <a:latin typeface="Calibri" panose="020F0502020204030204" pitchFamily="34" charset="0"/>
                        </a:rPr>
                        <a:t>Ppowerclass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984799549"/>
                  </a:ext>
                </a:extLst>
              </a:tr>
              <a:tr h="158230">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3767254760"/>
                  </a:ext>
                </a:extLst>
              </a:tr>
              <a:tr h="158230">
                <a:tc>
                  <a:txBody>
                    <a:bodyPr/>
                    <a:lstStyle/>
                    <a:p>
                      <a:pPr algn="l" fontAlgn="b"/>
                      <a:r>
                        <a:rPr lang="en-US" sz="900" b="0" i="0" u="none" strike="noStrike">
                          <a:solidFill>
                            <a:srgbClr val="000000"/>
                          </a:solidFill>
                          <a:effectLst/>
                          <a:latin typeface="Calibri" panose="020F0502020204030204" pitchFamily="34" charset="0"/>
                        </a:rPr>
                        <a:t>P_LTE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575604520"/>
                  </a:ext>
                </a:extLst>
              </a:tr>
              <a:tr h="166142">
                <a:tc>
                  <a:txBody>
                    <a:bodyPr/>
                    <a:lstStyle/>
                    <a:p>
                      <a:pPr algn="l" fontAlgn="b"/>
                      <a:r>
                        <a:rPr lang="en-US" sz="900" b="0" i="0" u="none" strike="noStrike">
                          <a:solidFill>
                            <a:srgbClr val="000000"/>
                          </a:solidFill>
                          <a:effectLst/>
                          <a:latin typeface="Calibri" panose="020F0502020204030204" pitchFamily="34" charset="0"/>
                        </a:rPr>
                        <a:t>Pcmax_H</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3529722275"/>
                  </a:ext>
                </a:extLst>
              </a:tr>
              <a:tr h="166142">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97.72372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70543079"/>
                  </a:ext>
                </a:extLst>
              </a:tr>
              <a:tr h="166142">
                <a:tc>
                  <a:txBody>
                    <a:bodyPr/>
                    <a:lstStyle/>
                    <a:p>
                      <a:pPr algn="l" fontAlgn="b"/>
                      <a:r>
                        <a:rPr lang="en-US" sz="900" b="0" i="0" u="none" strike="noStrike">
                          <a:solidFill>
                            <a:srgbClr val="000000"/>
                          </a:solidFill>
                          <a:effectLst/>
                          <a:latin typeface="Calibri" panose="020F0502020204030204" pitchFamily="34" charset="0"/>
                        </a:rPr>
                        <a:t>Pcmax_NR</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97.72372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500334338"/>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168984454"/>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Scale</a:t>
                      </a: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a=</a:t>
                      </a:r>
                    </a:p>
                  </a:txBody>
                  <a:tcPr marL="0" marR="0" marT="0" marB="0" anchor="b">
                    <a:lnL>
                      <a:noFill/>
                    </a:lnL>
                    <a:lnR>
                      <a:noFill/>
                    </a:lnR>
                    <a:lnT>
                      <a:noFill/>
                    </a:lnT>
                    <a:lnB>
                      <a:noFill/>
                    </a:lnB>
                  </a:tcPr>
                </a:tc>
                <a:tc>
                  <a:txBody>
                    <a:bodyPr/>
                    <a:lstStyle/>
                    <a:p>
                      <a:pPr algn="ctr" fontAlgn="b"/>
                      <a:r>
                        <a:rPr lang="en-US" sz="900" b="0" i="0" u="none" strike="noStrike">
                          <a:solidFill>
                            <a:srgbClr val="000000"/>
                          </a:solidFill>
                          <a:effectLst/>
                          <a:latin typeface="Calibri" panose="020F0502020204030204" pitchFamily="34" charset="0"/>
                        </a:rPr>
                        <a:t>FALSE</a:t>
                      </a:r>
                    </a:p>
                  </a:txBody>
                  <a:tcPr marL="0" marR="0" marT="0" marB="0" anchor="b">
                    <a:lnL>
                      <a:noFill/>
                    </a:lnL>
                    <a:lnR>
                      <a:noFill/>
                    </a:lnR>
                    <a:lnT>
                      <a:noFill/>
                    </a:lnT>
                    <a:lnB>
                      <a:noFill/>
                    </a:lnB>
                  </a:tcPr>
                </a:tc>
                <a:extLst>
                  <a:ext uri="{0D108BD9-81ED-4DB2-BD59-A6C34878D82A}">
                    <a16:rowId xmlns:a16="http://schemas.microsoft.com/office/drawing/2014/main" val="3412202182"/>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Drop</a:t>
                      </a: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b=</a:t>
                      </a:r>
                    </a:p>
                  </a:txBody>
                  <a:tcPr marL="0" marR="0" marT="0" marB="0" anchor="b">
                    <a:lnL>
                      <a:noFill/>
                    </a:lnL>
                    <a:lnR>
                      <a:noFill/>
                    </a:lnR>
                    <a:lnT>
                      <a:noFill/>
                    </a:lnT>
                    <a:lnB>
                      <a:noFill/>
                    </a:lnB>
                  </a:tcPr>
                </a:tc>
                <a:tc>
                  <a:txBody>
                    <a:bodyPr/>
                    <a:lstStyle/>
                    <a:p>
                      <a:pPr algn="ctr" fontAlgn="b"/>
                      <a:r>
                        <a:rPr lang="en-US" sz="900" b="0" i="0" u="none" strike="noStrike">
                          <a:solidFill>
                            <a:srgbClr val="000000"/>
                          </a:solidFill>
                          <a:effectLst/>
                          <a:latin typeface="Calibri" panose="020F0502020204030204" pitchFamily="34" charset="0"/>
                        </a:rPr>
                        <a:t>FALSE</a:t>
                      </a:r>
                    </a:p>
                  </a:txBody>
                  <a:tcPr marL="0" marR="0" marT="0" marB="0" anchor="b">
                    <a:lnL>
                      <a:noFill/>
                    </a:lnL>
                    <a:lnR>
                      <a:noFill/>
                    </a:lnR>
                    <a:lnT>
                      <a:noFill/>
                    </a:lnT>
                    <a:lnB>
                      <a:noFill/>
                    </a:lnB>
                  </a:tcPr>
                </a:tc>
                <a:extLst>
                  <a:ext uri="{0D108BD9-81ED-4DB2-BD59-A6C34878D82A}">
                    <a16:rowId xmlns:a16="http://schemas.microsoft.com/office/drawing/2014/main" val="3537662027"/>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22.96059</a:t>
                      </a:r>
                    </a:p>
                  </a:txBody>
                  <a:tcPr marL="0" marR="0" marT="0" marB="0" anchor="b">
                    <a:lnL>
                      <a:noFill/>
                    </a:lnL>
                    <a:lnR>
                      <a:noFill/>
                    </a:lnR>
                    <a:lnT>
                      <a:noFill/>
                    </a:lnT>
                    <a:lnB>
                      <a:noFill/>
                    </a:lnB>
                  </a:tcPr>
                </a:tc>
                <a:extLst>
                  <a:ext uri="{0D108BD9-81ED-4DB2-BD59-A6C34878D82A}">
                    <a16:rowId xmlns:a16="http://schemas.microsoft.com/office/drawing/2014/main" val="548830649"/>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a!b</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20.95334</a:t>
                      </a:r>
                    </a:p>
                  </a:txBody>
                  <a:tcPr marL="0" marR="0" marT="0" marB="0" anchor="b">
                    <a:lnL>
                      <a:noFill/>
                    </a:lnL>
                    <a:lnR>
                      <a:noFill/>
                    </a:lnR>
                    <a:lnT>
                      <a:noFill/>
                    </a:lnT>
                    <a:lnB>
                      <a:noFill/>
                    </a:lnB>
                  </a:tcPr>
                </a:tc>
                <a:extLst>
                  <a:ext uri="{0D108BD9-81ED-4DB2-BD59-A6C34878D82A}">
                    <a16:rowId xmlns:a16="http://schemas.microsoft.com/office/drawing/2014/main" val="3366146155"/>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ab</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a:noFill/>
                    </a:lnL>
                    <a:lnR>
                      <a:noFill/>
                    </a:lnR>
                    <a:lnT>
                      <a:noFill/>
                    </a:lnT>
                    <a:lnB>
                      <a:noFill/>
                    </a:lnB>
                  </a:tcPr>
                </a:tc>
                <a:extLst>
                  <a:ext uri="{0D108BD9-81ED-4DB2-BD59-A6C34878D82A}">
                    <a16:rowId xmlns:a16="http://schemas.microsoft.com/office/drawing/2014/main" val="1105293345"/>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r" fontAlgn="b"/>
                      <a:r>
                        <a:rPr lang="en-US" sz="900" b="0" i="0" u="none" strike="noStrike" dirty="0">
                          <a:solidFill>
                            <a:srgbClr val="000000"/>
                          </a:solidFill>
                          <a:effectLst/>
                          <a:latin typeface="Calibri" panose="020F0502020204030204" pitchFamily="34" charset="0"/>
                        </a:rPr>
                        <a:t>22.96059</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466485073"/>
                  </a:ext>
                </a:extLst>
              </a:tr>
            </a:tbl>
          </a:graphicData>
        </a:graphic>
      </p:graphicFrame>
      <p:graphicFrame>
        <p:nvGraphicFramePr>
          <p:cNvPr id="7" name="Content Placeholder 15">
            <a:extLst>
              <a:ext uri="{FF2B5EF4-FFF2-40B4-BE49-F238E27FC236}">
                <a16:creationId xmlns:a16="http://schemas.microsoft.com/office/drawing/2014/main" id="{464527C4-31FF-47F5-9D2D-F4D967403FF3}"/>
              </a:ext>
            </a:extLst>
          </p:cNvPr>
          <p:cNvGraphicFramePr>
            <a:graphicFrameLocks/>
          </p:cNvGraphicFramePr>
          <p:nvPr>
            <p:extLst>
              <p:ext uri="{D42A27DB-BD31-4B8C-83A1-F6EECF244321}">
                <p14:modId xmlns:p14="http://schemas.microsoft.com/office/powerpoint/2010/main" val="1202254746"/>
              </p:ext>
            </p:extLst>
          </p:nvPr>
        </p:nvGraphicFramePr>
        <p:xfrm>
          <a:off x="3675640" y="1825619"/>
          <a:ext cx="2289068" cy="4351330"/>
        </p:xfrm>
        <a:graphic>
          <a:graphicData uri="http://schemas.openxmlformats.org/drawingml/2006/table">
            <a:tbl>
              <a:tblPr/>
              <a:tblGrid>
                <a:gridCol w="812250">
                  <a:extLst>
                    <a:ext uri="{9D8B030D-6E8A-4147-A177-3AD203B41FA5}">
                      <a16:colId xmlns:a16="http://schemas.microsoft.com/office/drawing/2014/main" val="1305164878"/>
                    </a:ext>
                  </a:extLst>
                </a:gridCol>
                <a:gridCol w="400851">
                  <a:extLst>
                    <a:ext uri="{9D8B030D-6E8A-4147-A177-3AD203B41FA5}">
                      <a16:colId xmlns:a16="http://schemas.microsoft.com/office/drawing/2014/main" val="1793021038"/>
                    </a:ext>
                  </a:extLst>
                </a:gridCol>
                <a:gridCol w="569630">
                  <a:extLst>
                    <a:ext uri="{9D8B030D-6E8A-4147-A177-3AD203B41FA5}">
                      <a16:colId xmlns:a16="http://schemas.microsoft.com/office/drawing/2014/main" val="303420736"/>
                    </a:ext>
                  </a:extLst>
                </a:gridCol>
                <a:gridCol w="506337">
                  <a:extLst>
                    <a:ext uri="{9D8B030D-6E8A-4147-A177-3AD203B41FA5}">
                      <a16:colId xmlns:a16="http://schemas.microsoft.com/office/drawing/2014/main" val="3313931756"/>
                    </a:ext>
                  </a:extLst>
                </a:gridCol>
              </a:tblGrid>
              <a:tr h="166142">
                <a:tc>
                  <a:txBody>
                    <a:bodyPr/>
                    <a:lstStyle/>
                    <a:p>
                      <a:pPr algn="l" fontAlgn="b"/>
                      <a:r>
                        <a:rPr lang="en-US" sz="900" b="0" i="0" u="none" strike="noStrike">
                          <a:solidFill>
                            <a:srgbClr val="000000"/>
                          </a:solidFill>
                          <a:effectLst/>
                          <a:latin typeface="Calibri" panose="020F0502020204030204" pitchFamily="34" charset="0"/>
                        </a:rPr>
                        <a:t>Xscale dB</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linear Xs</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3.981072</a:t>
                      </a:r>
                    </a:p>
                  </a:txBody>
                  <a:tcPr marL="0" marR="0" marT="0" marB="0" anchor="b">
                    <a:lnL>
                      <a:noFill/>
                    </a:lnL>
                    <a:lnR>
                      <a:noFill/>
                    </a:lnR>
                    <a:lnT>
                      <a:noFill/>
                    </a:lnT>
                    <a:lnB>
                      <a:noFill/>
                    </a:lnB>
                  </a:tcPr>
                </a:tc>
                <a:extLst>
                  <a:ext uri="{0D108BD9-81ED-4DB2-BD59-A6C34878D82A}">
                    <a16:rowId xmlns:a16="http://schemas.microsoft.com/office/drawing/2014/main" val="596706358"/>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4171881748"/>
                  </a:ext>
                </a:extLst>
              </a:tr>
              <a:tr h="166142">
                <a:tc>
                  <a:txBody>
                    <a:bodyPr/>
                    <a:lstStyle/>
                    <a:p>
                      <a:pPr algn="l" fontAlgn="b"/>
                      <a:r>
                        <a:rPr lang="en-US" sz="900" b="1" i="0" u="none" strike="noStrike">
                          <a:solidFill>
                            <a:srgbClr val="000000"/>
                          </a:solidFill>
                          <a:effectLst/>
                          <a:latin typeface="Calibri" panose="020F0502020204030204" pitchFamily="34" charset="0"/>
                        </a:rPr>
                        <a:t>ENDC</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Qualcomm</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564216179"/>
                  </a:ext>
                </a:extLst>
              </a:tr>
              <a:tr h="166142">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648649571"/>
                  </a:ext>
                </a:extLst>
              </a:tr>
              <a:tr h="166142">
                <a:tc>
                  <a:txBody>
                    <a:bodyPr/>
                    <a:lstStyle/>
                    <a:p>
                      <a:pPr algn="l" fontAlgn="b"/>
                      <a:r>
                        <a:rPr lang="en-US" sz="900" b="0" i="0" u="none" strike="noStrike">
                          <a:solidFill>
                            <a:srgbClr val="000000"/>
                          </a:solidFill>
                          <a:effectLst/>
                          <a:latin typeface="Calibri" panose="020F0502020204030204" pitchFamily="34" charset="0"/>
                        </a:rPr>
                        <a:t>Ppowrclass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661801264"/>
                  </a:ext>
                </a:extLst>
              </a:tr>
              <a:tr h="158230">
                <a:tc>
                  <a:txBody>
                    <a:bodyPr/>
                    <a:lstStyle/>
                    <a:p>
                      <a:pPr algn="l" fontAlgn="b"/>
                      <a:r>
                        <a:rPr lang="en-US" sz="900" b="0" i="0" u="none" strike="noStrike">
                          <a:solidFill>
                            <a:srgbClr val="000000"/>
                          </a:solidFill>
                          <a:effectLst/>
                          <a:latin typeface="Calibri" panose="020F0502020204030204" pitchFamily="34" charset="0"/>
                        </a:rPr>
                        <a:t>P_EN-DC_Total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059677958"/>
                  </a:ext>
                </a:extLst>
              </a:tr>
              <a:tr h="158230">
                <a:tc>
                  <a:txBody>
                    <a:bodyPr/>
                    <a:lstStyle/>
                    <a:p>
                      <a:pPr algn="l" fontAlgn="b"/>
                      <a:r>
                        <a:rPr lang="en-US" sz="900" b="1" i="0" u="none" strike="noStrike">
                          <a:solidFill>
                            <a:srgbClr val="000000"/>
                          </a:solidFill>
                          <a:effectLst/>
                          <a:latin typeface="Calibri" panose="020F0502020204030204" pitchFamily="34" charset="0"/>
                        </a:rPr>
                        <a:t>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618723211"/>
                  </a:ext>
                </a:extLst>
              </a:tr>
              <a:tr h="158230">
                <a:tc>
                  <a:txBody>
                    <a:bodyPr/>
                    <a:lstStyle/>
                    <a:p>
                      <a:pPr algn="l" fontAlgn="b"/>
                      <a:r>
                        <a:rPr lang="en-US" sz="900" b="0" i="0" u="none" strike="noStrike">
                          <a:solidFill>
                            <a:srgbClr val="000000"/>
                          </a:solidFill>
                          <a:effectLst/>
                          <a:latin typeface="Calibri" panose="020F0502020204030204" pitchFamily="34" charset="0"/>
                        </a:rPr>
                        <a:t>Popwerclass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000854832"/>
                  </a:ext>
                </a:extLst>
              </a:tr>
              <a:tr h="158230">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883670805"/>
                  </a:ext>
                </a:extLst>
              </a:tr>
              <a:tr h="158230">
                <a:tc>
                  <a:txBody>
                    <a:bodyPr/>
                    <a:lstStyle/>
                    <a:p>
                      <a:pPr algn="l" fontAlgn="b"/>
                      <a:r>
                        <a:rPr lang="en-US" sz="900" b="0" i="0" u="none" strike="noStrike">
                          <a:solidFill>
                            <a:srgbClr val="000000"/>
                          </a:solidFill>
                          <a:effectLst/>
                          <a:latin typeface="Calibri" panose="020F0502020204030204" pitchFamily="34" charset="0"/>
                        </a:rPr>
                        <a:t>P_LTE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4165603598"/>
                  </a:ext>
                </a:extLst>
              </a:tr>
              <a:tr h="166142">
                <a:tc>
                  <a:txBody>
                    <a:bodyPr/>
                    <a:lstStyle/>
                    <a:p>
                      <a:pPr algn="l" fontAlgn="b"/>
                      <a:r>
                        <a:rPr lang="en-US" sz="900" b="0" i="0" u="none" strike="noStrike">
                          <a:solidFill>
                            <a:srgbClr val="000000"/>
                          </a:solidFill>
                          <a:effectLst/>
                          <a:latin typeface="Calibri" panose="020F0502020204030204" pitchFamily="34" charset="0"/>
                        </a:rPr>
                        <a:t>Pcmax_H</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847972706"/>
                  </a:ext>
                </a:extLst>
              </a:tr>
              <a:tr h="166142">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395328135"/>
                  </a:ext>
                </a:extLst>
              </a:tr>
              <a:tr h="166142">
                <a:tc>
                  <a:txBody>
                    <a:bodyPr/>
                    <a:lstStyle/>
                    <a:p>
                      <a:pPr algn="l" fontAlgn="b"/>
                      <a:r>
                        <a:rPr lang="en-US" sz="900" b="0" i="0" u="none" strike="noStrike">
                          <a:solidFill>
                            <a:srgbClr val="000000"/>
                          </a:solidFill>
                          <a:effectLst/>
                          <a:latin typeface="Calibri" panose="020F0502020204030204" pitchFamily="34" charset="0"/>
                        </a:rPr>
                        <a:t>Pcmax_E-UTRA</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209243083"/>
                  </a:ext>
                </a:extLst>
              </a:tr>
              <a:tr h="158230">
                <a:tc>
                  <a:txBody>
                    <a:bodyPr/>
                    <a:lstStyle/>
                    <a:p>
                      <a:pPr algn="l" fontAlgn="b"/>
                      <a:r>
                        <a:rPr lang="en-US" sz="900" b="1" i="0" u="none" strike="noStrike">
                          <a:solidFill>
                            <a:srgbClr val="000000"/>
                          </a:solidFill>
                          <a:effectLst/>
                          <a:latin typeface="Calibri" panose="020F0502020204030204" pitchFamily="34" charset="0"/>
                        </a:rPr>
                        <a:t>NR</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93410655"/>
                  </a:ext>
                </a:extLst>
              </a:tr>
              <a:tr h="158230">
                <a:tc>
                  <a:txBody>
                    <a:bodyPr/>
                    <a:lstStyle/>
                    <a:p>
                      <a:pPr algn="l" fontAlgn="b"/>
                      <a:r>
                        <a:rPr lang="en-US" sz="900" b="0" i="0" u="none" strike="noStrike">
                          <a:solidFill>
                            <a:srgbClr val="000000"/>
                          </a:solidFill>
                          <a:effectLst/>
                          <a:latin typeface="Calibri" panose="020F0502020204030204" pitchFamily="34" charset="0"/>
                        </a:rPr>
                        <a:t>Ppowerclass</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2486685816"/>
                  </a:ext>
                </a:extLst>
              </a:tr>
              <a:tr h="158230">
                <a:tc>
                  <a:txBody>
                    <a:bodyPr/>
                    <a:lstStyle/>
                    <a:p>
                      <a:pPr algn="l" fontAlgn="b"/>
                      <a:r>
                        <a:rPr lang="en-US" sz="900" b="0" i="0" u="none" strike="noStrike">
                          <a:solidFill>
                            <a:srgbClr val="000000"/>
                          </a:solidFill>
                          <a:effectLst/>
                          <a:latin typeface="Calibri" panose="020F0502020204030204" pitchFamily="34" charset="0"/>
                        </a:rPr>
                        <a:t>Pmax</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1732062560"/>
                  </a:ext>
                </a:extLst>
              </a:tr>
              <a:tr h="158230">
                <a:tc>
                  <a:txBody>
                    <a:bodyPr/>
                    <a:lstStyle/>
                    <a:p>
                      <a:pPr algn="l" fontAlgn="b"/>
                      <a:r>
                        <a:rPr lang="en-US" sz="900" b="0" i="0" u="none" strike="noStrike">
                          <a:solidFill>
                            <a:srgbClr val="000000"/>
                          </a:solidFill>
                          <a:effectLst/>
                          <a:latin typeface="Calibri" panose="020F0502020204030204" pitchFamily="34" charset="0"/>
                        </a:rPr>
                        <a:t>P_LTE</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3143841288"/>
                  </a:ext>
                </a:extLst>
              </a:tr>
              <a:tr h="166142">
                <a:tc>
                  <a:txBody>
                    <a:bodyPr/>
                    <a:lstStyle/>
                    <a:p>
                      <a:pPr algn="l" fontAlgn="b"/>
                      <a:r>
                        <a:rPr lang="en-US" sz="900" b="0" i="0" u="none" strike="noStrike">
                          <a:solidFill>
                            <a:srgbClr val="000000"/>
                          </a:solidFill>
                          <a:effectLst/>
                          <a:latin typeface="Calibri" panose="020F0502020204030204" pitchFamily="34" charset="0"/>
                        </a:rPr>
                        <a:t>Pcmax_H</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199.5262</a:t>
                      </a:r>
                    </a:p>
                  </a:txBody>
                  <a:tcPr marL="0" marR="0" marT="0" marB="0" anchor="b">
                    <a:lnL>
                      <a:noFill/>
                    </a:lnL>
                    <a:lnR>
                      <a:noFill/>
                    </a:lnR>
                    <a:lnT>
                      <a:noFill/>
                    </a:lnT>
                    <a:lnB>
                      <a:noFill/>
                    </a:lnB>
                  </a:tcPr>
                </a:tc>
                <a:extLst>
                  <a:ext uri="{0D108BD9-81ED-4DB2-BD59-A6C34878D82A}">
                    <a16:rowId xmlns:a16="http://schemas.microsoft.com/office/drawing/2014/main" val="4143352190"/>
                  </a:ext>
                </a:extLst>
              </a:tr>
              <a:tr h="166142">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002390097"/>
                  </a:ext>
                </a:extLst>
              </a:tr>
              <a:tr h="166142">
                <a:tc>
                  <a:txBody>
                    <a:bodyPr/>
                    <a:lstStyle/>
                    <a:p>
                      <a:pPr algn="l" fontAlgn="b"/>
                      <a:r>
                        <a:rPr lang="en-US" sz="900" b="0" i="0" u="none" strike="noStrike">
                          <a:solidFill>
                            <a:srgbClr val="000000"/>
                          </a:solidFill>
                          <a:effectLst/>
                          <a:latin typeface="Calibri" panose="020F0502020204030204" pitchFamily="34" charset="0"/>
                        </a:rPr>
                        <a:t>Pcmax_NR</a:t>
                      </a: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816358352"/>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740863279"/>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Scale</a:t>
                      </a: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a=</a:t>
                      </a:r>
                    </a:p>
                  </a:txBody>
                  <a:tcPr marL="0" marR="0" marT="0" marB="0" anchor="b">
                    <a:lnL>
                      <a:noFill/>
                    </a:lnL>
                    <a:lnR>
                      <a:noFill/>
                    </a:lnR>
                    <a:lnT>
                      <a:noFill/>
                    </a:lnT>
                    <a:lnB>
                      <a:noFill/>
                    </a:lnB>
                  </a:tcPr>
                </a:tc>
                <a:tc>
                  <a:txBody>
                    <a:bodyPr/>
                    <a:lstStyle/>
                    <a:p>
                      <a:pPr algn="ctr" fontAlgn="b"/>
                      <a:r>
                        <a:rPr lang="en-US" sz="900" b="0" i="0" u="none" strike="noStrike">
                          <a:solidFill>
                            <a:srgbClr val="000000"/>
                          </a:solidFill>
                          <a:effectLst/>
                          <a:latin typeface="Calibri" panose="020F0502020204030204" pitchFamily="34" charset="0"/>
                        </a:rPr>
                        <a:t>TRUE</a:t>
                      </a:r>
                    </a:p>
                  </a:txBody>
                  <a:tcPr marL="0" marR="0" marT="0" marB="0" anchor="b">
                    <a:lnL>
                      <a:noFill/>
                    </a:lnL>
                    <a:lnR>
                      <a:noFill/>
                    </a:lnR>
                    <a:lnT>
                      <a:noFill/>
                    </a:lnT>
                    <a:lnB>
                      <a:noFill/>
                    </a:lnB>
                  </a:tcPr>
                </a:tc>
                <a:extLst>
                  <a:ext uri="{0D108BD9-81ED-4DB2-BD59-A6C34878D82A}">
                    <a16:rowId xmlns:a16="http://schemas.microsoft.com/office/drawing/2014/main" val="455726509"/>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Drop</a:t>
                      </a: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b=</a:t>
                      </a:r>
                    </a:p>
                  </a:txBody>
                  <a:tcPr marL="0" marR="0" marT="0" marB="0" anchor="b">
                    <a:lnL>
                      <a:noFill/>
                    </a:lnL>
                    <a:lnR>
                      <a:noFill/>
                    </a:lnR>
                    <a:lnT>
                      <a:noFill/>
                    </a:lnT>
                    <a:lnB>
                      <a:noFill/>
                    </a:lnB>
                  </a:tcPr>
                </a:tc>
                <a:tc>
                  <a:txBody>
                    <a:bodyPr/>
                    <a:lstStyle/>
                    <a:p>
                      <a:pPr algn="ctr" fontAlgn="b"/>
                      <a:r>
                        <a:rPr lang="en-US" sz="900" b="0" i="0" u="none" strike="noStrike">
                          <a:solidFill>
                            <a:srgbClr val="000000"/>
                          </a:solidFill>
                          <a:effectLst/>
                          <a:latin typeface="Calibri" panose="020F0502020204030204" pitchFamily="34" charset="0"/>
                        </a:rPr>
                        <a:t>FALSE</a:t>
                      </a:r>
                    </a:p>
                  </a:txBody>
                  <a:tcPr marL="0" marR="0" marT="0" marB="0" anchor="b">
                    <a:lnL>
                      <a:noFill/>
                    </a:lnL>
                    <a:lnR>
                      <a:noFill/>
                    </a:lnR>
                    <a:lnT>
                      <a:noFill/>
                    </a:lnT>
                    <a:lnB>
                      <a:noFill/>
                    </a:lnB>
                  </a:tcPr>
                </a:tc>
                <a:extLst>
                  <a:ext uri="{0D108BD9-81ED-4DB2-BD59-A6C34878D82A}">
                    <a16:rowId xmlns:a16="http://schemas.microsoft.com/office/drawing/2014/main" val="1683200021"/>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23</a:t>
                      </a:r>
                    </a:p>
                  </a:txBody>
                  <a:tcPr marL="0" marR="0" marT="0" marB="0" anchor="b">
                    <a:lnL>
                      <a:noFill/>
                    </a:lnL>
                    <a:lnR>
                      <a:noFill/>
                    </a:lnR>
                    <a:lnT>
                      <a:noFill/>
                    </a:lnT>
                    <a:lnB>
                      <a:noFill/>
                    </a:lnB>
                  </a:tcPr>
                </a:tc>
                <a:extLst>
                  <a:ext uri="{0D108BD9-81ED-4DB2-BD59-A6C34878D82A}">
                    <a16:rowId xmlns:a16="http://schemas.microsoft.com/office/drawing/2014/main" val="2443423501"/>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a!b</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20.97323</a:t>
                      </a:r>
                    </a:p>
                  </a:txBody>
                  <a:tcPr marL="0" marR="0" marT="0" marB="0" anchor="b">
                    <a:lnL>
                      <a:noFill/>
                    </a:lnL>
                    <a:lnR>
                      <a:noFill/>
                    </a:lnR>
                    <a:lnT>
                      <a:noFill/>
                    </a:lnT>
                    <a:lnB>
                      <a:noFill/>
                    </a:lnB>
                  </a:tcPr>
                </a:tc>
                <a:extLst>
                  <a:ext uri="{0D108BD9-81ED-4DB2-BD59-A6C34878D82A}">
                    <a16:rowId xmlns:a16="http://schemas.microsoft.com/office/drawing/2014/main" val="451425595"/>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if ab</a:t>
                      </a:r>
                    </a:p>
                  </a:txBody>
                  <a:tcPr marL="0" marR="0" marT="0" marB="0" anchor="b">
                    <a:lnL>
                      <a:noFill/>
                    </a:lnL>
                    <a:lnR>
                      <a:noFill/>
                    </a:lnR>
                    <a:lnT>
                      <a:noFill/>
                    </a:lnT>
                    <a:lnB>
                      <a:noFill/>
                    </a:lnB>
                  </a:tcPr>
                </a:tc>
                <a:tc>
                  <a:txBody>
                    <a:bodyPr/>
                    <a:lstStyle/>
                    <a:p>
                      <a:pPr algn="r" fontAlgn="b"/>
                      <a:r>
                        <a:rPr lang="en-US" sz="900" b="0" i="0" u="none" strike="noStrike">
                          <a:solidFill>
                            <a:srgbClr val="000000"/>
                          </a:solidFill>
                          <a:effectLst/>
                          <a:latin typeface="Calibri" panose="020F0502020204030204" pitchFamily="34" charset="0"/>
                        </a:rPr>
                        <a:t>20</a:t>
                      </a:r>
                    </a:p>
                  </a:txBody>
                  <a:tcPr marL="0" marR="0" marT="0" marB="0" anchor="b">
                    <a:lnL>
                      <a:noFill/>
                    </a:lnL>
                    <a:lnR>
                      <a:noFill/>
                    </a:lnR>
                    <a:lnT>
                      <a:noFill/>
                    </a:lnT>
                    <a:lnB>
                      <a:noFill/>
                    </a:lnB>
                  </a:tcPr>
                </a:tc>
                <a:extLst>
                  <a:ext uri="{0D108BD9-81ED-4DB2-BD59-A6C34878D82A}">
                    <a16:rowId xmlns:a16="http://schemas.microsoft.com/office/drawing/2014/main" val="4244890370"/>
                  </a:ext>
                </a:extLst>
              </a:tr>
              <a:tr h="158230">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endParaRPr lang="en-US" sz="9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l" fontAlgn="b"/>
                      <a:r>
                        <a:rPr lang="en-US" sz="900" b="0" i="0" u="none" strike="noStrike">
                          <a:solidFill>
                            <a:srgbClr val="000000"/>
                          </a:solidFill>
                          <a:effectLst/>
                          <a:latin typeface="Calibri" panose="020F0502020204030204" pitchFamily="34" charset="0"/>
                        </a:rPr>
                        <a:t>Pcmax_L</a:t>
                      </a:r>
                    </a:p>
                  </a:txBody>
                  <a:tcPr marL="0" marR="0" marT="0" marB="0" anchor="b">
                    <a:lnL>
                      <a:noFill/>
                    </a:lnL>
                    <a:lnR>
                      <a:noFill/>
                    </a:lnR>
                    <a:lnT>
                      <a:noFill/>
                    </a:lnT>
                    <a:lnB>
                      <a:noFill/>
                    </a:lnB>
                  </a:tcPr>
                </a:tc>
                <a:tc>
                  <a:txBody>
                    <a:bodyPr/>
                    <a:lstStyle/>
                    <a:p>
                      <a:pPr algn="r" fontAlgn="b"/>
                      <a:r>
                        <a:rPr lang="en-US" sz="900" b="0" i="0" u="none" strike="noStrike" dirty="0">
                          <a:solidFill>
                            <a:srgbClr val="000000"/>
                          </a:solidFill>
                          <a:effectLst/>
                          <a:latin typeface="Calibri" panose="020F0502020204030204" pitchFamily="34" charset="0"/>
                        </a:rPr>
                        <a:t>20.97323</a:t>
                      </a:r>
                    </a:p>
                  </a:txBody>
                  <a:tcPr marL="0" marR="0" marT="0" marB="0" anchor="b">
                    <a:lnL>
                      <a:noFill/>
                    </a:lnL>
                    <a:lnR>
                      <a:noFill/>
                    </a:lnR>
                    <a:lnT>
                      <a:noFill/>
                    </a:lnT>
                    <a:lnB>
                      <a:noFill/>
                    </a:lnB>
                    <a:solidFill>
                      <a:srgbClr val="FFFF00"/>
                    </a:solidFill>
                  </a:tcPr>
                </a:tc>
                <a:extLst>
                  <a:ext uri="{0D108BD9-81ED-4DB2-BD59-A6C34878D82A}">
                    <a16:rowId xmlns:a16="http://schemas.microsoft.com/office/drawing/2014/main" val="2177893618"/>
                  </a:ext>
                </a:extLst>
              </a:tr>
            </a:tbl>
          </a:graphicData>
        </a:graphic>
      </p:graphicFrame>
    </p:spTree>
    <p:extLst>
      <p:ext uri="{BB962C8B-B14F-4D97-AF65-F5344CB8AC3E}">
        <p14:creationId xmlns:p14="http://schemas.microsoft.com/office/powerpoint/2010/main" val="1127209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lstStyle/>
          <a:p>
            <a:r>
              <a:rPr lang="en-US" dirty="0"/>
              <a:t>P</a:t>
            </a:r>
            <a:r>
              <a:rPr lang="en-US" baseline="-25000" dirty="0"/>
              <a:t>CMAX_EN-DC_L</a:t>
            </a:r>
            <a:r>
              <a:rPr lang="en-US" dirty="0"/>
              <a:t> with scaling for non-overlapped LTE subframes and NR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658445" y="3133901"/>
            <a:ext cx="10844442" cy="3358974"/>
          </a:xfrm>
        </p:spPr>
        <p:txBody>
          <a:bodyPr>
            <a:normAutofit fontScale="77500" lnSpcReduction="20000"/>
          </a:bodyPr>
          <a:lstStyle/>
          <a:p>
            <a:r>
              <a:rPr lang="en-US" dirty="0"/>
              <a:t>Scaling only needed when </a:t>
            </a:r>
            <a:r>
              <a:rPr lang="en-US" dirty="0" err="1"/>
              <a:t>p</a:t>
            </a:r>
            <a:r>
              <a:rPr lang="en-US" baseline="-25000" dirty="0" err="1"/>
              <a:t>MCG</a:t>
            </a:r>
            <a:r>
              <a:rPr lang="en-US" baseline="-25000" dirty="0"/>
              <a:t> </a:t>
            </a:r>
            <a:r>
              <a:rPr lang="en-US" dirty="0"/>
              <a:t>+ </a:t>
            </a:r>
            <a:r>
              <a:rPr lang="en-US" dirty="0" err="1"/>
              <a:t>p</a:t>
            </a:r>
            <a:r>
              <a:rPr lang="en-US" baseline="-25000" dirty="0" err="1"/>
              <a:t>SCG</a:t>
            </a:r>
            <a:r>
              <a:rPr lang="en-US" dirty="0"/>
              <a:t> &gt; Min(</a:t>
            </a:r>
            <a:r>
              <a:rPr lang="en-US" dirty="0" err="1"/>
              <a:t>p</a:t>
            </a:r>
            <a:r>
              <a:rPr lang="en-US" baseline="-25000" dirty="0" err="1"/>
              <a:t>Powerclass</a:t>
            </a:r>
            <a:r>
              <a:rPr lang="en-US" dirty="0"/>
              <a:t>, </a:t>
            </a:r>
            <a:r>
              <a:rPr lang="en-US" dirty="0" err="1"/>
              <a:t>p</a:t>
            </a:r>
            <a:r>
              <a:rPr lang="en-US" baseline="-25000" dirty="0" err="1"/>
              <a:t>EMAX</a:t>
            </a:r>
            <a:r>
              <a:rPr lang="en-US" dirty="0"/>
              <a:t>)</a:t>
            </a:r>
          </a:p>
          <a:p>
            <a:pPr lvl="0"/>
            <a:r>
              <a:rPr lang="en-US" dirty="0"/>
              <a:t>If LTE subframes and NR slots were perfectly aligned, when scaling is needed the combined power should be equal to  </a:t>
            </a:r>
            <a:r>
              <a:rPr lang="en-US" dirty="0">
                <a:solidFill>
                  <a:prstClr val="black"/>
                </a:solidFill>
              </a:rPr>
              <a:t>Min(</a:t>
            </a:r>
            <a:r>
              <a:rPr lang="en-US" dirty="0" err="1">
                <a:solidFill>
                  <a:prstClr val="black"/>
                </a:solidFill>
              </a:rPr>
              <a:t>p</a:t>
            </a:r>
            <a:r>
              <a:rPr lang="en-US" baseline="-25000" dirty="0" err="1">
                <a:solidFill>
                  <a:prstClr val="black"/>
                </a:solidFill>
              </a:rPr>
              <a:t>Powerclass</a:t>
            </a:r>
            <a:r>
              <a:rPr lang="en-US" dirty="0">
                <a:solidFill>
                  <a:prstClr val="black"/>
                </a:solidFill>
              </a:rPr>
              <a:t>, </a:t>
            </a:r>
            <a:r>
              <a:rPr lang="en-US" dirty="0" err="1">
                <a:solidFill>
                  <a:prstClr val="black"/>
                </a:solidFill>
              </a:rPr>
              <a:t>p</a:t>
            </a:r>
            <a:r>
              <a:rPr lang="en-US" baseline="-25000" dirty="0" err="1">
                <a:solidFill>
                  <a:prstClr val="black"/>
                </a:solidFill>
              </a:rPr>
              <a:t>EMAX</a:t>
            </a:r>
            <a:r>
              <a:rPr lang="en-US" dirty="0">
                <a:solidFill>
                  <a:prstClr val="black"/>
                </a:solidFill>
              </a:rPr>
              <a:t>), otherwise scaling would not have been needed</a:t>
            </a:r>
          </a:p>
          <a:p>
            <a:pPr lvl="0"/>
            <a:r>
              <a:rPr lang="en-US" dirty="0">
                <a:solidFill>
                  <a:prstClr val="black"/>
                </a:solidFill>
              </a:rPr>
              <a:t>When scaling is applied: </a:t>
            </a:r>
          </a:p>
          <a:p>
            <a:pPr marL="0" indent="0">
              <a:buNone/>
            </a:pPr>
            <a:r>
              <a:rPr lang="en-US" dirty="0">
                <a:solidFill>
                  <a:prstClr val="black"/>
                </a:solidFill>
              </a:rPr>
              <a:t>	P</a:t>
            </a:r>
            <a:r>
              <a:rPr lang="en-US" baseline="-25000" dirty="0">
                <a:solidFill>
                  <a:prstClr val="black"/>
                </a:solidFill>
              </a:rPr>
              <a:t>CMAX_ EN-DC _L</a:t>
            </a:r>
            <a:r>
              <a:rPr lang="en-US" dirty="0">
                <a:solidFill>
                  <a:prstClr val="black"/>
                </a:solidFill>
              </a:rPr>
              <a:t>(</a:t>
            </a:r>
            <a:r>
              <a:rPr lang="en-US" dirty="0" err="1">
                <a:solidFill>
                  <a:prstClr val="black"/>
                </a:solidFill>
              </a:rPr>
              <a:t>p,q</a:t>
            </a:r>
            <a:r>
              <a:rPr lang="en-US" dirty="0">
                <a:solidFill>
                  <a:prstClr val="black"/>
                </a:solidFill>
              </a:rPr>
              <a:t>) </a:t>
            </a:r>
            <a:r>
              <a:rPr lang="en-US" u="sng" dirty="0">
                <a:solidFill>
                  <a:prstClr val="black"/>
                </a:solidFill>
              </a:rPr>
              <a:t>should be </a:t>
            </a:r>
            <a:r>
              <a:rPr lang="en-US" dirty="0">
                <a:solidFill>
                  <a:prstClr val="black"/>
                </a:solidFill>
              </a:rPr>
              <a:t>= MIN {P</a:t>
            </a:r>
            <a:r>
              <a:rPr lang="en-US" baseline="-25000" dirty="0">
                <a:solidFill>
                  <a:prstClr val="black"/>
                </a:solidFill>
              </a:rPr>
              <a:t>EMAX, EN-DC </a:t>
            </a:r>
            <a:r>
              <a:rPr lang="en-US" dirty="0">
                <a:solidFill>
                  <a:prstClr val="black"/>
                </a:solidFill>
              </a:rPr>
              <a:t>,</a:t>
            </a:r>
            <a:r>
              <a:rPr lang="en-US" dirty="0" err="1">
                <a:solidFill>
                  <a:prstClr val="black"/>
                </a:solidFill>
              </a:rPr>
              <a:t>P</a:t>
            </a:r>
            <a:r>
              <a:rPr lang="en-US" baseline="-25000" dirty="0" err="1">
                <a:solidFill>
                  <a:prstClr val="black"/>
                </a:solidFill>
              </a:rPr>
              <a:t>PowerClass</a:t>
            </a:r>
            <a:r>
              <a:rPr lang="en-US" baseline="-25000" dirty="0">
                <a:solidFill>
                  <a:prstClr val="black"/>
                </a:solidFill>
              </a:rPr>
              <a:t>, EN-DC</a:t>
            </a:r>
            <a:r>
              <a:rPr lang="en-US" dirty="0">
                <a:solidFill>
                  <a:prstClr val="black"/>
                </a:solidFill>
              </a:rPr>
              <a:t>}</a:t>
            </a:r>
          </a:p>
          <a:p>
            <a:pPr lvl="0"/>
            <a:r>
              <a:rPr lang="en-US" dirty="0">
                <a:solidFill>
                  <a:prstClr val="black"/>
                </a:solidFill>
              </a:rPr>
              <a:t>If tolerance is needed, RAN4 should agree on the step size or tolerance for scaling and the resulting impact n P</a:t>
            </a:r>
            <a:r>
              <a:rPr lang="en-US" baseline="-25000" dirty="0">
                <a:solidFill>
                  <a:prstClr val="black"/>
                </a:solidFill>
              </a:rPr>
              <a:t>CMAX_ EN-DC _L</a:t>
            </a:r>
            <a:r>
              <a:rPr lang="en-US" dirty="0">
                <a:solidFill>
                  <a:prstClr val="black"/>
                </a:solidFill>
              </a:rPr>
              <a:t>(</a:t>
            </a:r>
            <a:r>
              <a:rPr lang="en-US" dirty="0" err="1">
                <a:solidFill>
                  <a:prstClr val="black"/>
                </a:solidFill>
              </a:rPr>
              <a:t>p,q</a:t>
            </a:r>
            <a:r>
              <a:rPr lang="en-US" dirty="0">
                <a:solidFill>
                  <a:prstClr val="black"/>
                </a:solidFill>
              </a:rPr>
              <a:t>) , but it should not arbitrarily apply the maximum possible scaling to the lowest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L,f,</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c</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q</a:t>
            </a:r>
            <a:r>
              <a:rPr lang="en-US" dirty="0">
                <a:latin typeface="Times New Roman" panose="02020603050405020304" pitchFamily="18" charset="0"/>
                <a:ea typeface="Calibri" panose="020F0502020204030204" pitchFamily="34" charset="0"/>
                <a:cs typeface="Times New Roman" panose="02020603050405020304" pitchFamily="18" charset="0"/>
              </a:rPr>
              <a:t>) as has been proposed in </a:t>
            </a:r>
            <a:r>
              <a:rPr lang="en-US" dirty="0">
                <a:solidFill>
                  <a:prstClr val="black"/>
                </a:solidFill>
              </a:rPr>
              <a:t>v12 of the </a:t>
            </a:r>
            <a:r>
              <a:rPr lang="en-US" dirty="0" err="1">
                <a:solidFill>
                  <a:prstClr val="black"/>
                </a:solidFill>
              </a:rPr>
              <a:t>Pcmax</a:t>
            </a:r>
            <a:r>
              <a:rPr lang="en-US" dirty="0">
                <a:solidFill>
                  <a:prstClr val="black"/>
                </a:solidFill>
              </a:rPr>
              <a:t> CR from Chengdu.</a:t>
            </a:r>
          </a:p>
          <a:p>
            <a:pPr lvl="0"/>
            <a:r>
              <a:rPr lang="en-US" b="1" dirty="0">
                <a:solidFill>
                  <a:prstClr val="black"/>
                </a:solidFill>
              </a:rPr>
              <a:t>Observation 2: RAN4 may need to establish an NR scaling step size or scaling tolerance</a:t>
            </a:r>
            <a:endParaRPr lang="en-US" dirty="0">
              <a:solidFill>
                <a:prstClr val="black"/>
              </a:solidFill>
            </a:endParaRPr>
          </a:p>
          <a:p>
            <a:pPr lvl="0"/>
            <a:endParaRPr lang="en-US" dirty="0">
              <a:solidFill>
                <a:prstClr val="black"/>
              </a:solidFill>
            </a:endParaRPr>
          </a:p>
          <a:p>
            <a:endParaRPr lang="en-US" dirty="0"/>
          </a:p>
        </p:txBody>
      </p:sp>
      <p:sp>
        <p:nvSpPr>
          <p:cNvPr id="4" name="Rectangle 3">
            <a:extLst>
              <a:ext uri="{FF2B5EF4-FFF2-40B4-BE49-F238E27FC236}">
                <a16:creationId xmlns:a16="http://schemas.microsoft.com/office/drawing/2014/main" id="{422ACBDB-358F-4F79-97D5-0EBF90D00B03}"/>
              </a:ext>
            </a:extLst>
          </p:cNvPr>
          <p:cNvSpPr/>
          <p:nvPr/>
        </p:nvSpPr>
        <p:spPr>
          <a:xfrm>
            <a:off x="3649211" y="162552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6023295" y="162552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3649211" y="2179193"/>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
        <p:nvSpPr>
          <p:cNvPr id="7" name="Rectangle 6">
            <a:extLst>
              <a:ext uri="{FF2B5EF4-FFF2-40B4-BE49-F238E27FC236}">
                <a16:creationId xmlns:a16="http://schemas.microsoft.com/office/drawing/2014/main" id="{068A0DDE-5079-4CEA-8141-E662C9DBD895}"/>
              </a:ext>
            </a:extLst>
          </p:cNvPr>
          <p:cNvSpPr/>
          <p:nvPr/>
        </p:nvSpPr>
        <p:spPr>
          <a:xfrm>
            <a:off x="6023295" y="2179193"/>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(q+1)</a:t>
            </a:r>
          </a:p>
        </p:txBody>
      </p:sp>
    </p:spTree>
    <p:extLst>
      <p:ext uri="{BB962C8B-B14F-4D97-AF65-F5344CB8AC3E}">
        <p14:creationId xmlns:p14="http://schemas.microsoft.com/office/powerpoint/2010/main" val="2726213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7F0F-A8F6-4AD9-BC48-C18CF839D901}"/>
              </a:ext>
            </a:extLst>
          </p:cNvPr>
          <p:cNvSpPr>
            <a:spLocks noGrp="1"/>
          </p:cNvSpPr>
          <p:nvPr>
            <p:ph type="title"/>
          </p:nvPr>
        </p:nvSpPr>
        <p:spPr/>
        <p:txBody>
          <a:bodyPr/>
          <a:lstStyle/>
          <a:p>
            <a:r>
              <a:rPr lang="en-US" dirty="0">
                <a:solidFill>
                  <a:prstClr val="black"/>
                </a:solidFill>
              </a:rPr>
              <a:t>P</a:t>
            </a:r>
            <a:r>
              <a:rPr lang="en-US" baseline="-25000" dirty="0">
                <a:solidFill>
                  <a:prstClr val="black"/>
                </a:solidFill>
              </a:rPr>
              <a:t>CMAX_EN-DC_L</a:t>
            </a:r>
            <a:r>
              <a:rPr lang="en-US" dirty="0">
                <a:solidFill>
                  <a:prstClr val="black"/>
                </a:solidFill>
              </a:rPr>
              <a:t> with o</a:t>
            </a:r>
            <a:r>
              <a:rPr lang="en-US" dirty="0"/>
              <a:t>verlapping slots</a:t>
            </a:r>
          </a:p>
        </p:txBody>
      </p:sp>
      <p:sp>
        <p:nvSpPr>
          <p:cNvPr id="3" name="Content Placeholder 2">
            <a:extLst>
              <a:ext uri="{FF2B5EF4-FFF2-40B4-BE49-F238E27FC236}">
                <a16:creationId xmlns:a16="http://schemas.microsoft.com/office/drawing/2014/main" id="{C75F4260-0E96-4CDF-A607-AC9E531C457C}"/>
              </a:ext>
            </a:extLst>
          </p:cNvPr>
          <p:cNvSpPr>
            <a:spLocks noGrp="1"/>
          </p:cNvSpPr>
          <p:nvPr>
            <p:ph idx="1"/>
          </p:nvPr>
        </p:nvSpPr>
        <p:spPr>
          <a:xfrm>
            <a:off x="838199" y="3087149"/>
            <a:ext cx="10126211" cy="3089814"/>
          </a:xfrm>
        </p:spPr>
        <p:txBody>
          <a:bodyPr>
            <a:normAutofit fontScale="70000" lnSpcReduction="20000"/>
          </a:bodyPr>
          <a:lstStyle/>
          <a:p>
            <a:pPr lvl="0"/>
            <a:r>
              <a:rPr lang="en-US" dirty="0">
                <a:solidFill>
                  <a:prstClr val="black"/>
                </a:solidFill>
              </a:rPr>
              <a:t>In offline discussions in Chengdu we were told that because of partial overlap of LTE </a:t>
            </a:r>
            <a:r>
              <a:rPr lang="en-US" dirty="0" err="1">
                <a:solidFill>
                  <a:prstClr val="black"/>
                </a:solidFill>
              </a:rPr>
              <a:t>subrames</a:t>
            </a:r>
            <a:r>
              <a:rPr lang="en-US" dirty="0">
                <a:solidFill>
                  <a:prstClr val="black"/>
                </a:solidFill>
              </a:rPr>
              <a:t> and NR slots, NR power may need to be scaled or dropped for one LTE </a:t>
            </a:r>
            <a:r>
              <a:rPr lang="en-US" dirty="0" err="1">
                <a:solidFill>
                  <a:prstClr val="black"/>
                </a:solidFill>
              </a:rPr>
              <a:t>subfame</a:t>
            </a:r>
            <a:r>
              <a:rPr lang="en-US" dirty="0">
                <a:solidFill>
                  <a:prstClr val="black"/>
                </a:solidFill>
              </a:rPr>
              <a:t>, even if it would not have been required for the adjacent LTE subframe. E-UTRA (p) may have P</a:t>
            </a:r>
            <a:r>
              <a:rPr lang="en-US" baseline="-25000" dirty="0">
                <a:solidFill>
                  <a:prstClr val="black"/>
                </a:solidFill>
              </a:rPr>
              <a:t>CMAX_E-</a:t>
            </a:r>
            <a:r>
              <a:rPr lang="en-US" baseline="-25000" dirty="0" err="1">
                <a:solidFill>
                  <a:prstClr val="black"/>
                </a:solidFill>
              </a:rPr>
              <a:t>UTRA,c</a:t>
            </a:r>
            <a:r>
              <a:rPr lang="en-US" dirty="0">
                <a:solidFill>
                  <a:prstClr val="black"/>
                </a:solidFill>
              </a:rPr>
              <a:t>(p) that is high enough to require scaling in NR(q) even though P</a:t>
            </a:r>
            <a:r>
              <a:rPr lang="en-US" baseline="-25000" dirty="0">
                <a:solidFill>
                  <a:prstClr val="black"/>
                </a:solidFill>
              </a:rPr>
              <a:t>CMAX_E-</a:t>
            </a:r>
            <a:r>
              <a:rPr lang="en-US" baseline="-25000" dirty="0" err="1">
                <a:solidFill>
                  <a:prstClr val="black"/>
                </a:solidFill>
              </a:rPr>
              <a:t>UTRA,c</a:t>
            </a:r>
            <a:r>
              <a:rPr lang="en-US" dirty="0">
                <a:solidFill>
                  <a:prstClr val="black"/>
                </a:solidFill>
              </a:rPr>
              <a:t>(p+1) may be lower such that NR scaling would not be required. </a:t>
            </a:r>
          </a:p>
          <a:p>
            <a:pPr lvl="0"/>
            <a:r>
              <a:rPr lang="en-US" dirty="0">
                <a:solidFill>
                  <a:prstClr val="black"/>
                </a:solidFill>
              </a:rPr>
              <a:t>To account for the partial overlap P</a:t>
            </a:r>
            <a:r>
              <a:rPr lang="en-US" baseline="-25000" dirty="0">
                <a:solidFill>
                  <a:prstClr val="black"/>
                </a:solidFill>
              </a:rPr>
              <a:t>CMAX,NR</a:t>
            </a:r>
            <a:r>
              <a:rPr lang="en-US" dirty="0">
                <a:solidFill>
                  <a:prstClr val="black"/>
                </a:solidFill>
              </a:rPr>
              <a:t> (q) may need to be scaled, even if P</a:t>
            </a:r>
            <a:r>
              <a:rPr lang="en-US" baseline="-25000" dirty="0">
                <a:solidFill>
                  <a:prstClr val="black"/>
                </a:solidFill>
              </a:rPr>
              <a:t>CMAX L,E-UTRA</a:t>
            </a:r>
            <a:r>
              <a:rPr lang="en-US" dirty="0">
                <a:solidFill>
                  <a:prstClr val="black"/>
                </a:solidFill>
              </a:rPr>
              <a:t> (p) would not have been high enough to require scaling :</a:t>
            </a:r>
          </a:p>
          <a:p>
            <a:pPr marL="0" lvl="0" indent="0">
              <a:buNone/>
            </a:pPr>
            <a:r>
              <a:rPr lang="en-US" dirty="0">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CMAX_ EN-DC _L</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err="1">
                <a:latin typeface="Times New Roman" panose="02020603050405020304" pitchFamily="18" charset="0"/>
                <a:ea typeface="Calibri" panose="020F0502020204030204" pitchFamily="34" charset="0"/>
                <a:cs typeface="Times New Roman" panose="02020603050405020304" pitchFamily="18" charset="0"/>
              </a:rPr>
              <a:t>p,q</a:t>
            </a:r>
            <a:r>
              <a:rPr lang="en-US" dirty="0">
                <a:latin typeface="Times New Roman" panose="02020603050405020304" pitchFamily="18" charset="0"/>
                <a:ea typeface="Calibri" panose="020F0502020204030204" pitchFamily="34" charset="0"/>
                <a:cs typeface="Times New Roman" panose="02020603050405020304" pitchFamily="18" charset="0"/>
              </a:rPr>
              <a:t>) = MIN {10 log</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10</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L _</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E-</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UTRA,</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p</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CMAX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L,f,</a:t>
            </a:r>
            <a:r>
              <a:rPr lang="en-US" i="1" baseline="-25000" dirty="0" err="1">
                <a:latin typeface="Times New Roman" panose="02020603050405020304" pitchFamily="18" charset="0"/>
                <a:ea typeface="Calibri" panose="020F0502020204030204" pitchFamily="34" charset="0"/>
                <a:cs typeface="Times New Roman" panose="02020603050405020304" pitchFamily="18" charset="0"/>
              </a:rPr>
              <a:t>c,NR</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c</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q</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dirty="0" err="1">
                <a:latin typeface="Times New Roman" panose="02020603050405020304" pitchFamily="18" charset="0"/>
                <a:ea typeface="Calibri" panose="020F0502020204030204" pitchFamily="34" charset="0"/>
                <a:cs typeface="Times New Roman" panose="02020603050405020304" pitchFamily="18" charset="0"/>
              </a:rPr>
              <a:t>X_scale</a:t>
            </a:r>
            <a:r>
              <a:rPr lang="en-US" dirty="0">
                <a:latin typeface="Times New Roman" panose="02020603050405020304" pitchFamily="18" charset="0"/>
                <a:ea typeface="Calibri" panose="020F0502020204030204" pitchFamily="34" charset="0"/>
                <a:cs typeface="Times New Roman" panose="02020603050405020304" pitchFamily="18" charset="0"/>
              </a:rPr>
              <a:t> ], P</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EMAX, EN-DC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a:t>
            </a:r>
            <a:r>
              <a:rPr lang="en-US" baseline="-25000" dirty="0" err="1">
                <a:latin typeface="Times New Roman" panose="02020603050405020304" pitchFamily="18" charset="0"/>
                <a:ea typeface="Calibri" panose="020F0502020204030204" pitchFamily="34" charset="0"/>
                <a:cs typeface="Times New Roman" panose="02020603050405020304" pitchFamily="18" charset="0"/>
              </a:rPr>
              <a:t>PowerClass</a:t>
            </a:r>
            <a:r>
              <a:rPr lang="en-US" baseline="-25000" dirty="0">
                <a:latin typeface="Times New Roman" panose="02020603050405020304" pitchFamily="18" charset="0"/>
                <a:ea typeface="Calibri" panose="020F0502020204030204" pitchFamily="34" charset="0"/>
                <a:cs typeface="Times New Roman" panose="02020603050405020304" pitchFamily="18" charset="0"/>
              </a:rPr>
              <a:t>, EN-DC</a:t>
            </a:r>
            <a:r>
              <a:rPr lang="en-US" dirty="0">
                <a:latin typeface="Times New Roman" panose="02020603050405020304" pitchFamily="18" charset="0"/>
                <a:ea typeface="Calibri" panose="020F0502020204030204" pitchFamily="34" charset="0"/>
                <a:cs typeface="Times New Roman" panose="02020603050405020304" pitchFamily="18" charset="0"/>
              </a:rPr>
              <a:t>}</a:t>
            </a:r>
            <a:endParaRPr lang="en-US" dirty="0">
              <a:solidFill>
                <a:prstClr val="black"/>
              </a:solidFill>
            </a:endParaRPr>
          </a:p>
          <a:p>
            <a:r>
              <a:rPr lang="en-US" dirty="0">
                <a:solidFill>
                  <a:prstClr val="black"/>
                </a:solidFill>
              </a:rPr>
              <a:t>Unfortunately, while this threshold is unreasonably low for non-overlapping slots, it is may not be sufficient to account for all overlap scenarios.</a:t>
            </a:r>
          </a:p>
          <a:p>
            <a:endParaRPr lang="en-US" dirty="0"/>
          </a:p>
        </p:txBody>
      </p:sp>
      <p:sp>
        <p:nvSpPr>
          <p:cNvPr id="4" name="Rectangle 3">
            <a:extLst>
              <a:ext uri="{FF2B5EF4-FFF2-40B4-BE49-F238E27FC236}">
                <a16:creationId xmlns:a16="http://schemas.microsoft.com/office/drawing/2014/main" id="{422ACBDB-358F-4F79-97D5-0EBF90D00B03}"/>
              </a:ext>
            </a:extLst>
          </p:cNvPr>
          <p:cNvSpPr/>
          <p:nvPr/>
        </p:nvSpPr>
        <p:spPr>
          <a:xfrm>
            <a:off x="3649211" y="162552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 </a:t>
            </a:r>
          </a:p>
        </p:txBody>
      </p:sp>
      <p:sp>
        <p:nvSpPr>
          <p:cNvPr id="5" name="Rectangle 4">
            <a:extLst>
              <a:ext uri="{FF2B5EF4-FFF2-40B4-BE49-F238E27FC236}">
                <a16:creationId xmlns:a16="http://schemas.microsoft.com/office/drawing/2014/main" id="{22C433FA-79E1-4F14-9F6F-1FE1C31F440D}"/>
              </a:ext>
            </a:extLst>
          </p:cNvPr>
          <p:cNvSpPr/>
          <p:nvPr/>
        </p:nvSpPr>
        <p:spPr>
          <a:xfrm>
            <a:off x="6023295" y="1625520"/>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E-UTRA (p+1)</a:t>
            </a:r>
          </a:p>
        </p:txBody>
      </p:sp>
      <p:sp>
        <p:nvSpPr>
          <p:cNvPr id="6" name="Rectangle 5">
            <a:extLst>
              <a:ext uri="{FF2B5EF4-FFF2-40B4-BE49-F238E27FC236}">
                <a16:creationId xmlns:a16="http://schemas.microsoft.com/office/drawing/2014/main" id="{8697E0EF-5EBA-46F2-A847-FACCD4B05A12}"/>
              </a:ext>
            </a:extLst>
          </p:cNvPr>
          <p:cNvSpPr/>
          <p:nvPr/>
        </p:nvSpPr>
        <p:spPr>
          <a:xfrm>
            <a:off x="4840448" y="2179193"/>
            <a:ext cx="2374084" cy="5536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NR (q)</a:t>
            </a:r>
          </a:p>
        </p:txBody>
      </p:sp>
    </p:spTree>
    <p:extLst>
      <p:ext uri="{BB962C8B-B14F-4D97-AF65-F5344CB8AC3E}">
        <p14:creationId xmlns:p14="http://schemas.microsoft.com/office/powerpoint/2010/main" val="5638763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8633</TotalTime>
  <Words>3400</Words>
  <Application>Microsoft Office PowerPoint</Application>
  <PresentationFormat>Widescreen</PresentationFormat>
  <Paragraphs>331</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SimSun</vt:lpstr>
      <vt:lpstr>Arial</vt:lpstr>
      <vt:lpstr>Calibri</vt:lpstr>
      <vt:lpstr>Calibri Light</vt:lpstr>
      <vt:lpstr>Times New Roman</vt:lpstr>
      <vt:lpstr>Office Theme</vt:lpstr>
      <vt:lpstr>PCMAX for Inter-band EN-DC</vt:lpstr>
      <vt:lpstr>Overview</vt:lpstr>
      <vt:lpstr>PCMAX_EN-DC usage</vt:lpstr>
      <vt:lpstr>Range between PCMAX_EN-DC_L and PCMAX_EN-DC_H </vt:lpstr>
      <vt:lpstr>Range between PCMAX_EN-DC_L and PCMAX_EN-DC_H </vt:lpstr>
      <vt:lpstr>Range between PCMAX_EN-DC_L and PCMAX_EN-DC_H </vt:lpstr>
      <vt:lpstr>Numerical example: PCMAX_EN-DC_L when scaling is allowed is less than PCMAX_EN-DC_L when scaling is not allowed</vt:lpstr>
      <vt:lpstr>PCMAX_EN-DC_L with scaling for non-overlapped LTE subframes and NR slots</vt:lpstr>
      <vt:lpstr>PCMAX_EN-DC_L with overlapping slots</vt:lpstr>
      <vt:lpstr>PCMAX_EN-DC_L with overlapping slots</vt:lpstr>
      <vt:lpstr>PCMAX_EN-DC_L with overlapping slots</vt:lpstr>
      <vt:lpstr>Potential problem with partially overlapped LTE subframes and NR slots</vt:lpstr>
      <vt:lpstr>Potential problem with partially overlapped LTE subframes and NR slots</vt:lpstr>
      <vt:lpstr>Potential problem with partially overlapped LTE subframes and NR slots – Numerical example</vt:lpstr>
      <vt:lpstr>Potential solution for partially overlapped LTE subframes and NR slots </vt:lpstr>
      <vt:lpstr>Measurement period for PCMAX_EN-DC_L with different LTE and NR numerology</vt:lpstr>
      <vt:lpstr>Measurement period for PCMAX_EN-DC_L with different LTE and NR numerology</vt:lpstr>
      <vt:lpstr>PCMAX_EN-DC_L for non-overlapping NR slots when dropping is allowed</vt:lpstr>
      <vt:lpstr>Observations</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Sprint</dc:creator>
  <cp:lastModifiedBy>Shvodian, Bill</cp:lastModifiedBy>
  <cp:revision>146</cp:revision>
  <dcterms:created xsi:type="dcterms:W3CDTF">2018-10-25T13:32:48Z</dcterms:created>
  <dcterms:modified xsi:type="dcterms:W3CDTF">2018-11-08T16:51:37Z</dcterms:modified>
</cp:coreProperties>
</file>