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78" r:id="rId3"/>
    <p:sldId id="285" r:id="rId4"/>
    <p:sldId id="279" r:id="rId5"/>
    <p:sldId id="280" r:id="rId6"/>
    <p:sldId id="281" r:id="rId7"/>
    <p:sldId id="260" r:id="rId8"/>
    <p:sldId id="257" r:id="rId9"/>
    <p:sldId id="275" r:id="rId10"/>
    <p:sldId id="277" r:id="rId11"/>
    <p:sldId id="274" r:id="rId12"/>
    <p:sldId id="270" r:id="rId13"/>
    <p:sldId id="272" r:id="rId14"/>
    <p:sldId id="276" r:id="rId15"/>
    <p:sldId id="282" r:id="rId16"/>
    <p:sldId id="283" r:id="rId17"/>
    <p:sldId id="284" r:id="rId18"/>
    <p:sldId id="264" r:id="rId1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72" d="100"/>
          <a:sy n="72" d="100"/>
        </p:scale>
        <p:origin x="612"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8D3C8-F9B9-4706-86EE-6234B3FC5989}"/>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90527FC0-4CDA-49C9-A2CE-958D5C59918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1D52009F-49B0-4B65-B48C-9D13B194D919}"/>
              </a:ext>
            </a:extLst>
          </p:cNvPr>
          <p:cNvSpPr>
            <a:spLocks noGrp="1"/>
          </p:cNvSpPr>
          <p:nvPr>
            <p:ph type="dt" sz="half" idx="10"/>
          </p:nvPr>
        </p:nvSpPr>
        <p:spPr/>
        <p:txBody>
          <a:bodyPr/>
          <a:lstStyle/>
          <a:p>
            <a:fld id="{23D9903F-AA57-48A0-AB05-DF4DA75F1095}" type="datetimeFigureOut">
              <a:rPr lang="en-US" smtClean="0"/>
              <a:t>11/02/2018</a:t>
            </a:fld>
            <a:endParaRPr lang="en-US"/>
          </a:p>
        </p:txBody>
      </p:sp>
      <p:sp>
        <p:nvSpPr>
          <p:cNvPr id="5" name="Footer Placeholder 4">
            <a:extLst>
              <a:ext uri="{FF2B5EF4-FFF2-40B4-BE49-F238E27FC236}">
                <a16:creationId xmlns:a16="http://schemas.microsoft.com/office/drawing/2014/main" id="{80B6F490-90DD-4371-A65B-1573D2BAEEE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DEE55E0-CA1B-4CF6-8F04-8DD070A64C9A}"/>
              </a:ext>
            </a:extLst>
          </p:cNvPr>
          <p:cNvSpPr>
            <a:spLocks noGrp="1"/>
          </p:cNvSpPr>
          <p:nvPr>
            <p:ph type="sldNum" sz="quarter" idx="12"/>
          </p:nvPr>
        </p:nvSpPr>
        <p:spPr/>
        <p:txBody>
          <a:bodyPr/>
          <a:lstStyle/>
          <a:p>
            <a:fld id="{83EAC9C1-3167-4A9D-A67B-65E729F93429}" type="slidenum">
              <a:rPr lang="en-US" smtClean="0"/>
              <a:t>‹#›</a:t>
            </a:fld>
            <a:endParaRPr lang="en-US"/>
          </a:p>
        </p:txBody>
      </p:sp>
    </p:spTree>
    <p:extLst>
      <p:ext uri="{BB962C8B-B14F-4D97-AF65-F5344CB8AC3E}">
        <p14:creationId xmlns:p14="http://schemas.microsoft.com/office/powerpoint/2010/main" val="362600690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1790BD-243F-4096-9F82-830CF2E4B713}"/>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55A33C7C-2CAF-4760-A8D2-CB7AB7292F9D}"/>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64445FE-F936-414D-B60A-4B54A35BBD47}"/>
              </a:ext>
            </a:extLst>
          </p:cNvPr>
          <p:cNvSpPr>
            <a:spLocks noGrp="1"/>
          </p:cNvSpPr>
          <p:nvPr>
            <p:ph type="dt" sz="half" idx="10"/>
          </p:nvPr>
        </p:nvSpPr>
        <p:spPr/>
        <p:txBody>
          <a:bodyPr/>
          <a:lstStyle/>
          <a:p>
            <a:fld id="{23D9903F-AA57-48A0-AB05-DF4DA75F1095}" type="datetimeFigureOut">
              <a:rPr lang="en-US" smtClean="0"/>
              <a:t>11/02/2018</a:t>
            </a:fld>
            <a:endParaRPr lang="en-US"/>
          </a:p>
        </p:txBody>
      </p:sp>
      <p:sp>
        <p:nvSpPr>
          <p:cNvPr id="5" name="Footer Placeholder 4">
            <a:extLst>
              <a:ext uri="{FF2B5EF4-FFF2-40B4-BE49-F238E27FC236}">
                <a16:creationId xmlns:a16="http://schemas.microsoft.com/office/drawing/2014/main" id="{0EAB09AA-09B8-4745-9407-DE7F4A5ACCF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0A80980-1BD6-4181-A118-7C056DC4787E}"/>
              </a:ext>
            </a:extLst>
          </p:cNvPr>
          <p:cNvSpPr>
            <a:spLocks noGrp="1"/>
          </p:cNvSpPr>
          <p:nvPr>
            <p:ph type="sldNum" sz="quarter" idx="12"/>
          </p:nvPr>
        </p:nvSpPr>
        <p:spPr/>
        <p:txBody>
          <a:bodyPr/>
          <a:lstStyle/>
          <a:p>
            <a:fld id="{83EAC9C1-3167-4A9D-A67B-65E729F93429}" type="slidenum">
              <a:rPr lang="en-US" smtClean="0"/>
              <a:t>‹#›</a:t>
            </a:fld>
            <a:endParaRPr lang="en-US"/>
          </a:p>
        </p:txBody>
      </p:sp>
    </p:spTree>
    <p:extLst>
      <p:ext uri="{BB962C8B-B14F-4D97-AF65-F5344CB8AC3E}">
        <p14:creationId xmlns:p14="http://schemas.microsoft.com/office/powerpoint/2010/main" val="281024645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CCA9A7EF-F811-440B-B561-3B20D6F6FB1B}"/>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6544AB7F-17A3-4B19-82C2-6732D92D41AF}"/>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B598C5F-42BA-4F69-9BEE-921AD653CDD8}"/>
              </a:ext>
            </a:extLst>
          </p:cNvPr>
          <p:cNvSpPr>
            <a:spLocks noGrp="1"/>
          </p:cNvSpPr>
          <p:nvPr>
            <p:ph type="dt" sz="half" idx="10"/>
          </p:nvPr>
        </p:nvSpPr>
        <p:spPr/>
        <p:txBody>
          <a:bodyPr/>
          <a:lstStyle/>
          <a:p>
            <a:fld id="{23D9903F-AA57-48A0-AB05-DF4DA75F1095}" type="datetimeFigureOut">
              <a:rPr lang="en-US" smtClean="0"/>
              <a:t>11/02/2018</a:t>
            </a:fld>
            <a:endParaRPr lang="en-US"/>
          </a:p>
        </p:txBody>
      </p:sp>
      <p:sp>
        <p:nvSpPr>
          <p:cNvPr id="5" name="Footer Placeholder 4">
            <a:extLst>
              <a:ext uri="{FF2B5EF4-FFF2-40B4-BE49-F238E27FC236}">
                <a16:creationId xmlns:a16="http://schemas.microsoft.com/office/drawing/2014/main" id="{578704FB-0F69-4295-BA3D-0AE50073CD9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AF7876B-6B08-4EA8-BC7B-DC606DEF29EC}"/>
              </a:ext>
            </a:extLst>
          </p:cNvPr>
          <p:cNvSpPr>
            <a:spLocks noGrp="1"/>
          </p:cNvSpPr>
          <p:nvPr>
            <p:ph type="sldNum" sz="quarter" idx="12"/>
          </p:nvPr>
        </p:nvSpPr>
        <p:spPr/>
        <p:txBody>
          <a:bodyPr/>
          <a:lstStyle/>
          <a:p>
            <a:fld id="{83EAC9C1-3167-4A9D-A67B-65E729F93429}" type="slidenum">
              <a:rPr lang="en-US" smtClean="0"/>
              <a:t>‹#›</a:t>
            </a:fld>
            <a:endParaRPr lang="en-US"/>
          </a:p>
        </p:txBody>
      </p:sp>
    </p:spTree>
    <p:extLst>
      <p:ext uri="{BB962C8B-B14F-4D97-AF65-F5344CB8AC3E}">
        <p14:creationId xmlns:p14="http://schemas.microsoft.com/office/powerpoint/2010/main" val="26209141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2BBEC-5752-4687-A538-A0DFD463D08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0CECF0E-BD62-4D0A-91E2-0FF20FD299D1}"/>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5CB6ABC-7CFE-4233-ACB3-4616A8FB9ED0}"/>
              </a:ext>
            </a:extLst>
          </p:cNvPr>
          <p:cNvSpPr>
            <a:spLocks noGrp="1"/>
          </p:cNvSpPr>
          <p:nvPr>
            <p:ph type="dt" sz="half" idx="10"/>
          </p:nvPr>
        </p:nvSpPr>
        <p:spPr/>
        <p:txBody>
          <a:bodyPr/>
          <a:lstStyle/>
          <a:p>
            <a:fld id="{23D9903F-AA57-48A0-AB05-DF4DA75F1095}" type="datetimeFigureOut">
              <a:rPr lang="en-US" smtClean="0"/>
              <a:t>11/02/2018</a:t>
            </a:fld>
            <a:endParaRPr lang="en-US"/>
          </a:p>
        </p:txBody>
      </p:sp>
      <p:sp>
        <p:nvSpPr>
          <p:cNvPr id="5" name="Footer Placeholder 4">
            <a:extLst>
              <a:ext uri="{FF2B5EF4-FFF2-40B4-BE49-F238E27FC236}">
                <a16:creationId xmlns:a16="http://schemas.microsoft.com/office/drawing/2014/main" id="{8529682F-C90C-40D8-BF47-6968A19D960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43BC378-CA95-4B0B-8CAD-7AAD5F3F7F51}"/>
              </a:ext>
            </a:extLst>
          </p:cNvPr>
          <p:cNvSpPr>
            <a:spLocks noGrp="1"/>
          </p:cNvSpPr>
          <p:nvPr>
            <p:ph type="sldNum" sz="quarter" idx="12"/>
          </p:nvPr>
        </p:nvSpPr>
        <p:spPr/>
        <p:txBody>
          <a:bodyPr/>
          <a:lstStyle/>
          <a:p>
            <a:fld id="{83EAC9C1-3167-4A9D-A67B-65E729F93429}" type="slidenum">
              <a:rPr lang="en-US" smtClean="0"/>
              <a:t>‹#›</a:t>
            </a:fld>
            <a:endParaRPr lang="en-US"/>
          </a:p>
        </p:txBody>
      </p:sp>
    </p:spTree>
    <p:extLst>
      <p:ext uri="{BB962C8B-B14F-4D97-AF65-F5344CB8AC3E}">
        <p14:creationId xmlns:p14="http://schemas.microsoft.com/office/powerpoint/2010/main" val="353484757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01F9CF-E0F3-49F7-8306-ADECA398ED7A}"/>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FF319256-E780-4521-9202-289C663FC00A}"/>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5B26A692-C0F0-46B0-B24E-5A345467D020}"/>
              </a:ext>
            </a:extLst>
          </p:cNvPr>
          <p:cNvSpPr>
            <a:spLocks noGrp="1"/>
          </p:cNvSpPr>
          <p:nvPr>
            <p:ph type="dt" sz="half" idx="10"/>
          </p:nvPr>
        </p:nvSpPr>
        <p:spPr/>
        <p:txBody>
          <a:bodyPr/>
          <a:lstStyle/>
          <a:p>
            <a:fld id="{23D9903F-AA57-48A0-AB05-DF4DA75F1095}" type="datetimeFigureOut">
              <a:rPr lang="en-US" smtClean="0"/>
              <a:t>11/02/2018</a:t>
            </a:fld>
            <a:endParaRPr lang="en-US"/>
          </a:p>
        </p:txBody>
      </p:sp>
      <p:sp>
        <p:nvSpPr>
          <p:cNvPr id="5" name="Footer Placeholder 4">
            <a:extLst>
              <a:ext uri="{FF2B5EF4-FFF2-40B4-BE49-F238E27FC236}">
                <a16:creationId xmlns:a16="http://schemas.microsoft.com/office/drawing/2014/main" id="{1A732A7F-F78E-44A8-A623-3CBF3B7071B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CB75C53-6CEE-43E8-9538-F640A7BBBC77}"/>
              </a:ext>
            </a:extLst>
          </p:cNvPr>
          <p:cNvSpPr>
            <a:spLocks noGrp="1"/>
          </p:cNvSpPr>
          <p:nvPr>
            <p:ph type="sldNum" sz="quarter" idx="12"/>
          </p:nvPr>
        </p:nvSpPr>
        <p:spPr/>
        <p:txBody>
          <a:bodyPr/>
          <a:lstStyle/>
          <a:p>
            <a:fld id="{83EAC9C1-3167-4A9D-A67B-65E729F93429}" type="slidenum">
              <a:rPr lang="en-US" smtClean="0"/>
              <a:t>‹#›</a:t>
            </a:fld>
            <a:endParaRPr lang="en-US"/>
          </a:p>
        </p:txBody>
      </p:sp>
    </p:spTree>
    <p:extLst>
      <p:ext uri="{BB962C8B-B14F-4D97-AF65-F5344CB8AC3E}">
        <p14:creationId xmlns:p14="http://schemas.microsoft.com/office/powerpoint/2010/main" val="272900894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32028D-2FA3-4E13-874C-B2570AED284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2B502ECD-E4D4-4069-9DFD-282539D5AD00}"/>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EAEDFEF5-1B1D-412A-89C0-827944AF1FA5}"/>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0D4F3051-9250-494B-87D0-C067FB3F89AD}"/>
              </a:ext>
            </a:extLst>
          </p:cNvPr>
          <p:cNvSpPr>
            <a:spLocks noGrp="1"/>
          </p:cNvSpPr>
          <p:nvPr>
            <p:ph type="dt" sz="half" idx="10"/>
          </p:nvPr>
        </p:nvSpPr>
        <p:spPr/>
        <p:txBody>
          <a:bodyPr/>
          <a:lstStyle/>
          <a:p>
            <a:fld id="{23D9903F-AA57-48A0-AB05-DF4DA75F1095}" type="datetimeFigureOut">
              <a:rPr lang="en-US" smtClean="0"/>
              <a:t>11/02/2018</a:t>
            </a:fld>
            <a:endParaRPr lang="en-US"/>
          </a:p>
        </p:txBody>
      </p:sp>
      <p:sp>
        <p:nvSpPr>
          <p:cNvPr id="6" name="Footer Placeholder 5">
            <a:extLst>
              <a:ext uri="{FF2B5EF4-FFF2-40B4-BE49-F238E27FC236}">
                <a16:creationId xmlns:a16="http://schemas.microsoft.com/office/drawing/2014/main" id="{ED1DDAFD-1E27-49FE-B76B-BDC24484EE2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55B7915-E53B-4E5F-BDEA-8E65E17CC004}"/>
              </a:ext>
            </a:extLst>
          </p:cNvPr>
          <p:cNvSpPr>
            <a:spLocks noGrp="1"/>
          </p:cNvSpPr>
          <p:nvPr>
            <p:ph type="sldNum" sz="quarter" idx="12"/>
          </p:nvPr>
        </p:nvSpPr>
        <p:spPr/>
        <p:txBody>
          <a:bodyPr/>
          <a:lstStyle/>
          <a:p>
            <a:fld id="{83EAC9C1-3167-4A9D-A67B-65E729F93429}" type="slidenum">
              <a:rPr lang="en-US" smtClean="0"/>
              <a:t>‹#›</a:t>
            </a:fld>
            <a:endParaRPr lang="en-US"/>
          </a:p>
        </p:txBody>
      </p:sp>
    </p:spTree>
    <p:extLst>
      <p:ext uri="{BB962C8B-B14F-4D97-AF65-F5344CB8AC3E}">
        <p14:creationId xmlns:p14="http://schemas.microsoft.com/office/powerpoint/2010/main" val="427655339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AA519D-62F9-4EE4-B337-5DFD9C8D7613}"/>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CB1921B0-1D61-42EC-B51E-5644F5822DD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2AB69960-453F-4BF2-A78E-9035DDF3F3B3}"/>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2F6676FF-E203-40E8-B6E7-4D76B4F9484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21E4AD0A-B4D6-4970-93BE-2B22C02398F5}"/>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67A32B5E-9945-4881-B250-F0F126C84AE7}"/>
              </a:ext>
            </a:extLst>
          </p:cNvPr>
          <p:cNvSpPr>
            <a:spLocks noGrp="1"/>
          </p:cNvSpPr>
          <p:nvPr>
            <p:ph type="dt" sz="half" idx="10"/>
          </p:nvPr>
        </p:nvSpPr>
        <p:spPr/>
        <p:txBody>
          <a:bodyPr/>
          <a:lstStyle/>
          <a:p>
            <a:fld id="{23D9903F-AA57-48A0-AB05-DF4DA75F1095}" type="datetimeFigureOut">
              <a:rPr lang="en-US" smtClean="0"/>
              <a:t>11/02/2018</a:t>
            </a:fld>
            <a:endParaRPr lang="en-US"/>
          </a:p>
        </p:txBody>
      </p:sp>
      <p:sp>
        <p:nvSpPr>
          <p:cNvPr id="8" name="Footer Placeholder 7">
            <a:extLst>
              <a:ext uri="{FF2B5EF4-FFF2-40B4-BE49-F238E27FC236}">
                <a16:creationId xmlns:a16="http://schemas.microsoft.com/office/drawing/2014/main" id="{F251E890-3539-410A-877A-C2A873B021B5}"/>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874106C9-07F1-42F6-959A-25B2C2C4883F}"/>
              </a:ext>
            </a:extLst>
          </p:cNvPr>
          <p:cNvSpPr>
            <a:spLocks noGrp="1"/>
          </p:cNvSpPr>
          <p:nvPr>
            <p:ph type="sldNum" sz="quarter" idx="12"/>
          </p:nvPr>
        </p:nvSpPr>
        <p:spPr/>
        <p:txBody>
          <a:bodyPr/>
          <a:lstStyle/>
          <a:p>
            <a:fld id="{83EAC9C1-3167-4A9D-A67B-65E729F93429}" type="slidenum">
              <a:rPr lang="en-US" smtClean="0"/>
              <a:t>‹#›</a:t>
            </a:fld>
            <a:endParaRPr lang="en-US"/>
          </a:p>
        </p:txBody>
      </p:sp>
    </p:spTree>
    <p:extLst>
      <p:ext uri="{BB962C8B-B14F-4D97-AF65-F5344CB8AC3E}">
        <p14:creationId xmlns:p14="http://schemas.microsoft.com/office/powerpoint/2010/main" val="284850363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B695F3-0B5F-4A86-A7E4-80CA7548ED07}"/>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9F2004E1-9C89-46AF-A24A-D86655E3BD2A}"/>
              </a:ext>
            </a:extLst>
          </p:cNvPr>
          <p:cNvSpPr>
            <a:spLocks noGrp="1"/>
          </p:cNvSpPr>
          <p:nvPr>
            <p:ph type="dt" sz="half" idx="10"/>
          </p:nvPr>
        </p:nvSpPr>
        <p:spPr/>
        <p:txBody>
          <a:bodyPr/>
          <a:lstStyle/>
          <a:p>
            <a:fld id="{23D9903F-AA57-48A0-AB05-DF4DA75F1095}" type="datetimeFigureOut">
              <a:rPr lang="en-US" smtClean="0"/>
              <a:t>11/02/2018</a:t>
            </a:fld>
            <a:endParaRPr lang="en-US"/>
          </a:p>
        </p:txBody>
      </p:sp>
      <p:sp>
        <p:nvSpPr>
          <p:cNvPr id="4" name="Footer Placeholder 3">
            <a:extLst>
              <a:ext uri="{FF2B5EF4-FFF2-40B4-BE49-F238E27FC236}">
                <a16:creationId xmlns:a16="http://schemas.microsoft.com/office/drawing/2014/main" id="{39278AC0-C118-43ED-AE9B-D88983DE4E2D}"/>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5156851F-CDFD-478E-90E6-57EE41D3EE5A}"/>
              </a:ext>
            </a:extLst>
          </p:cNvPr>
          <p:cNvSpPr>
            <a:spLocks noGrp="1"/>
          </p:cNvSpPr>
          <p:nvPr>
            <p:ph type="sldNum" sz="quarter" idx="12"/>
          </p:nvPr>
        </p:nvSpPr>
        <p:spPr/>
        <p:txBody>
          <a:bodyPr/>
          <a:lstStyle/>
          <a:p>
            <a:fld id="{83EAC9C1-3167-4A9D-A67B-65E729F93429}" type="slidenum">
              <a:rPr lang="en-US" smtClean="0"/>
              <a:t>‹#›</a:t>
            </a:fld>
            <a:endParaRPr lang="en-US"/>
          </a:p>
        </p:txBody>
      </p:sp>
    </p:spTree>
    <p:extLst>
      <p:ext uri="{BB962C8B-B14F-4D97-AF65-F5344CB8AC3E}">
        <p14:creationId xmlns:p14="http://schemas.microsoft.com/office/powerpoint/2010/main" val="457246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080496A-1A8F-4F2F-A946-12B5ABB387FC}"/>
              </a:ext>
            </a:extLst>
          </p:cNvPr>
          <p:cNvSpPr>
            <a:spLocks noGrp="1"/>
          </p:cNvSpPr>
          <p:nvPr>
            <p:ph type="dt" sz="half" idx="10"/>
          </p:nvPr>
        </p:nvSpPr>
        <p:spPr/>
        <p:txBody>
          <a:bodyPr/>
          <a:lstStyle/>
          <a:p>
            <a:fld id="{23D9903F-AA57-48A0-AB05-DF4DA75F1095}" type="datetimeFigureOut">
              <a:rPr lang="en-US" smtClean="0"/>
              <a:t>11/02/2018</a:t>
            </a:fld>
            <a:endParaRPr lang="en-US"/>
          </a:p>
        </p:txBody>
      </p:sp>
      <p:sp>
        <p:nvSpPr>
          <p:cNvPr id="3" name="Footer Placeholder 2">
            <a:extLst>
              <a:ext uri="{FF2B5EF4-FFF2-40B4-BE49-F238E27FC236}">
                <a16:creationId xmlns:a16="http://schemas.microsoft.com/office/drawing/2014/main" id="{8C76074B-B966-4754-842E-AD8C7C4DEE99}"/>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4EC18DC4-A939-4BAC-93D3-05615FBE255B}"/>
              </a:ext>
            </a:extLst>
          </p:cNvPr>
          <p:cNvSpPr>
            <a:spLocks noGrp="1"/>
          </p:cNvSpPr>
          <p:nvPr>
            <p:ph type="sldNum" sz="quarter" idx="12"/>
          </p:nvPr>
        </p:nvSpPr>
        <p:spPr/>
        <p:txBody>
          <a:bodyPr/>
          <a:lstStyle/>
          <a:p>
            <a:fld id="{83EAC9C1-3167-4A9D-A67B-65E729F93429}" type="slidenum">
              <a:rPr lang="en-US" smtClean="0"/>
              <a:t>‹#›</a:t>
            </a:fld>
            <a:endParaRPr lang="en-US"/>
          </a:p>
        </p:txBody>
      </p:sp>
    </p:spTree>
    <p:extLst>
      <p:ext uri="{BB962C8B-B14F-4D97-AF65-F5344CB8AC3E}">
        <p14:creationId xmlns:p14="http://schemas.microsoft.com/office/powerpoint/2010/main" val="100957999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38FBA5-6D09-4297-8A84-F91E239574C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048FFD0E-C81C-488A-9E88-CD9DA38B9A7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6FD04CC7-3B3C-48F8-A2F5-6E0736D8DEF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083B0045-D2CF-4184-8C8D-5A74D777BA24}"/>
              </a:ext>
            </a:extLst>
          </p:cNvPr>
          <p:cNvSpPr>
            <a:spLocks noGrp="1"/>
          </p:cNvSpPr>
          <p:nvPr>
            <p:ph type="dt" sz="half" idx="10"/>
          </p:nvPr>
        </p:nvSpPr>
        <p:spPr/>
        <p:txBody>
          <a:bodyPr/>
          <a:lstStyle/>
          <a:p>
            <a:fld id="{23D9903F-AA57-48A0-AB05-DF4DA75F1095}" type="datetimeFigureOut">
              <a:rPr lang="en-US" smtClean="0"/>
              <a:t>11/02/2018</a:t>
            </a:fld>
            <a:endParaRPr lang="en-US"/>
          </a:p>
        </p:txBody>
      </p:sp>
      <p:sp>
        <p:nvSpPr>
          <p:cNvPr id="6" name="Footer Placeholder 5">
            <a:extLst>
              <a:ext uri="{FF2B5EF4-FFF2-40B4-BE49-F238E27FC236}">
                <a16:creationId xmlns:a16="http://schemas.microsoft.com/office/drawing/2014/main" id="{AA367FEA-B285-4B47-B1F4-B838347BAB7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2B820D9-A092-4DDF-A564-DA04D57371B5}"/>
              </a:ext>
            </a:extLst>
          </p:cNvPr>
          <p:cNvSpPr>
            <a:spLocks noGrp="1"/>
          </p:cNvSpPr>
          <p:nvPr>
            <p:ph type="sldNum" sz="quarter" idx="12"/>
          </p:nvPr>
        </p:nvSpPr>
        <p:spPr/>
        <p:txBody>
          <a:bodyPr/>
          <a:lstStyle/>
          <a:p>
            <a:fld id="{83EAC9C1-3167-4A9D-A67B-65E729F93429}" type="slidenum">
              <a:rPr lang="en-US" smtClean="0"/>
              <a:t>‹#›</a:t>
            </a:fld>
            <a:endParaRPr lang="en-US"/>
          </a:p>
        </p:txBody>
      </p:sp>
    </p:spTree>
    <p:extLst>
      <p:ext uri="{BB962C8B-B14F-4D97-AF65-F5344CB8AC3E}">
        <p14:creationId xmlns:p14="http://schemas.microsoft.com/office/powerpoint/2010/main" val="143844791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364884-9B60-4CB7-8D41-C4021251687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D93C6CE9-F3D2-4D86-8B3A-05001339A66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8E2B9AC8-C7F8-4EB9-A39E-5FF24643D17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75C77BF9-8D7F-45F6-BBF1-E11345E1D445}"/>
              </a:ext>
            </a:extLst>
          </p:cNvPr>
          <p:cNvSpPr>
            <a:spLocks noGrp="1"/>
          </p:cNvSpPr>
          <p:nvPr>
            <p:ph type="dt" sz="half" idx="10"/>
          </p:nvPr>
        </p:nvSpPr>
        <p:spPr/>
        <p:txBody>
          <a:bodyPr/>
          <a:lstStyle/>
          <a:p>
            <a:fld id="{23D9903F-AA57-48A0-AB05-DF4DA75F1095}" type="datetimeFigureOut">
              <a:rPr lang="en-US" smtClean="0"/>
              <a:t>11/02/2018</a:t>
            </a:fld>
            <a:endParaRPr lang="en-US"/>
          </a:p>
        </p:txBody>
      </p:sp>
      <p:sp>
        <p:nvSpPr>
          <p:cNvPr id="6" name="Footer Placeholder 5">
            <a:extLst>
              <a:ext uri="{FF2B5EF4-FFF2-40B4-BE49-F238E27FC236}">
                <a16:creationId xmlns:a16="http://schemas.microsoft.com/office/drawing/2014/main" id="{0C1BED9A-CDA7-4BEE-B6F0-2AF9065C2E2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29DB396-8DF4-4BFD-8F1D-E0CBC5662DAF}"/>
              </a:ext>
            </a:extLst>
          </p:cNvPr>
          <p:cNvSpPr>
            <a:spLocks noGrp="1"/>
          </p:cNvSpPr>
          <p:nvPr>
            <p:ph type="sldNum" sz="quarter" idx="12"/>
          </p:nvPr>
        </p:nvSpPr>
        <p:spPr/>
        <p:txBody>
          <a:bodyPr/>
          <a:lstStyle/>
          <a:p>
            <a:fld id="{83EAC9C1-3167-4A9D-A67B-65E729F93429}" type="slidenum">
              <a:rPr lang="en-US" smtClean="0"/>
              <a:t>‹#›</a:t>
            </a:fld>
            <a:endParaRPr lang="en-US"/>
          </a:p>
        </p:txBody>
      </p:sp>
    </p:spTree>
    <p:extLst>
      <p:ext uri="{BB962C8B-B14F-4D97-AF65-F5344CB8AC3E}">
        <p14:creationId xmlns:p14="http://schemas.microsoft.com/office/powerpoint/2010/main" val="153047143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FC7EB1F-F97A-4BA9-B89D-5021A6524FA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0C38BE45-917D-4817-9F33-89756E5142F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9A21CDB-2BA6-43F0-AA1D-DB40BE42CEB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3D9903F-AA57-48A0-AB05-DF4DA75F1095}" type="datetimeFigureOut">
              <a:rPr lang="en-US" smtClean="0"/>
              <a:t>11/02/2018</a:t>
            </a:fld>
            <a:endParaRPr lang="en-US"/>
          </a:p>
        </p:txBody>
      </p:sp>
      <p:sp>
        <p:nvSpPr>
          <p:cNvPr id="5" name="Footer Placeholder 4">
            <a:extLst>
              <a:ext uri="{FF2B5EF4-FFF2-40B4-BE49-F238E27FC236}">
                <a16:creationId xmlns:a16="http://schemas.microsoft.com/office/drawing/2014/main" id="{3136747A-D0A8-4D9B-9E66-57E8D4A9D9A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B8C206AF-540E-4382-AA7C-34814DD0956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3EAC9C1-3167-4A9D-A67B-65E729F93429}" type="slidenum">
              <a:rPr lang="en-US" smtClean="0"/>
              <a:t>‹#›</a:t>
            </a:fld>
            <a:endParaRPr lang="en-US"/>
          </a:p>
        </p:txBody>
      </p:sp>
    </p:spTree>
    <p:extLst>
      <p:ext uri="{BB962C8B-B14F-4D97-AF65-F5344CB8AC3E}">
        <p14:creationId xmlns:p14="http://schemas.microsoft.com/office/powerpoint/2010/main" val="319973287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3A38D7-0D4D-44EE-935A-58E4160A6F32}"/>
              </a:ext>
            </a:extLst>
          </p:cNvPr>
          <p:cNvSpPr>
            <a:spLocks noGrp="1"/>
          </p:cNvSpPr>
          <p:nvPr>
            <p:ph type="ctrTitle"/>
          </p:nvPr>
        </p:nvSpPr>
        <p:spPr/>
        <p:txBody>
          <a:bodyPr>
            <a:normAutofit/>
          </a:bodyPr>
          <a:lstStyle/>
          <a:p>
            <a:r>
              <a:rPr lang="en-US" sz="5400" dirty="0"/>
              <a:t>P</a:t>
            </a:r>
            <a:r>
              <a:rPr lang="en-US" sz="5400" baseline="-25000" dirty="0"/>
              <a:t>CMAX </a:t>
            </a:r>
            <a:r>
              <a:rPr lang="en-US" sz="5400" dirty="0"/>
              <a:t>for Inter-band EN-DC</a:t>
            </a:r>
          </a:p>
        </p:txBody>
      </p:sp>
      <p:sp>
        <p:nvSpPr>
          <p:cNvPr id="3" name="Subtitle 2">
            <a:extLst>
              <a:ext uri="{FF2B5EF4-FFF2-40B4-BE49-F238E27FC236}">
                <a16:creationId xmlns:a16="http://schemas.microsoft.com/office/drawing/2014/main" id="{859FA0C1-1D93-40C3-A088-3E956FA9ADAA}"/>
              </a:ext>
            </a:extLst>
          </p:cNvPr>
          <p:cNvSpPr>
            <a:spLocks noGrp="1"/>
          </p:cNvSpPr>
          <p:nvPr>
            <p:ph type="subTitle" idx="1"/>
          </p:nvPr>
        </p:nvSpPr>
        <p:spPr/>
        <p:txBody>
          <a:bodyPr>
            <a:normAutofit/>
          </a:bodyPr>
          <a:lstStyle/>
          <a:p>
            <a:r>
              <a:rPr lang="en-US" sz="3200" dirty="0"/>
              <a:t>Sprint</a:t>
            </a:r>
          </a:p>
          <a:p>
            <a:r>
              <a:rPr lang="en-US" sz="3200" dirty="0"/>
              <a:t>Agenda Item 7.6.4.3.1</a:t>
            </a:r>
          </a:p>
        </p:txBody>
      </p:sp>
      <p:sp>
        <p:nvSpPr>
          <p:cNvPr id="4" name="Rectangle 3">
            <a:extLst>
              <a:ext uri="{FF2B5EF4-FFF2-40B4-BE49-F238E27FC236}">
                <a16:creationId xmlns:a16="http://schemas.microsoft.com/office/drawing/2014/main" id="{429B0EF4-6A12-4D09-A1BC-237CAF52ADD4}"/>
              </a:ext>
            </a:extLst>
          </p:cNvPr>
          <p:cNvSpPr/>
          <p:nvPr/>
        </p:nvSpPr>
        <p:spPr>
          <a:xfrm>
            <a:off x="506818" y="476032"/>
            <a:ext cx="11178363" cy="646331"/>
          </a:xfrm>
          <a:prstGeom prst="rect">
            <a:avLst/>
          </a:prstGeom>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Aft>
                <a:spcPts val="0"/>
              </a:spcAft>
            </a:pPr>
            <a:r>
              <a:rPr lang="en-GB" b="1" dirty="0">
                <a:latin typeface="Arial" panose="020B0604020202020204" pitchFamily="34" charset="0"/>
                <a:ea typeface="Times New Roman" panose="02020603050405020304" pitchFamily="18" charset="0"/>
                <a:cs typeface="Times New Roman" panose="02020603050405020304" pitchFamily="18" charset="0"/>
              </a:rPr>
              <a:t>3GPP TSG-RAN WG4 </a:t>
            </a:r>
            <a:r>
              <a:rPr lang="en-GB" b="1" dirty="0">
                <a:latin typeface="Arial" panose="020B0604020202020204" pitchFamily="34" charset="0"/>
                <a:cs typeface="Times New Roman" panose="02020603050405020304" pitchFamily="18" charset="0"/>
              </a:rPr>
              <a:t> #81 	                      					R4-1815889</a:t>
            </a:r>
            <a:endParaRPr lang="sv-SE" b="1" dirty="0">
              <a:latin typeface="Arial" panose="020B0604020202020204" pitchFamily="34" charset="0"/>
              <a:cs typeface="Times New Roman" panose="02020603050405020304" pitchFamily="18" charset="0"/>
            </a:endParaRPr>
          </a:p>
          <a:p>
            <a:pPr>
              <a:spcAft>
                <a:spcPts val="600"/>
              </a:spcAft>
            </a:pPr>
            <a:r>
              <a:rPr lang="en-GB" b="1" dirty="0">
                <a:latin typeface="Arial" panose="020B0604020202020204" pitchFamily="34" charset="0"/>
                <a:ea typeface="Times New Roman" panose="02020603050405020304" pitchFamily="18" charset="0"/>
                <a:cs typeface="Times New Roman" panose="02020603050405020304" pitchFamily="18" charset="0"/>
              </a:rPr>
              <a:t>Spokane, USA, 12 – 16 November 2018					</a:t>
            </a:r>
          </a:p>
        </p:txBody>
      </p:sp>
    </p:spTree>
    <p:extLst>
      <p:ext uri="{BB962C8B-B14F-4D97-AF65-F5344CB8AC3E}">
        <p14:creationId xmlns:p14="http://schemas.microsoft.com/office/powerpoint/2010/main" val="26857387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967F0F-A8F6-4AD9-BC48-C18CF839D901}"/>
              </a:ext>
            </a:extLst>
          </p:cNvPr>
          <p:cNvSpPr>
            <a:spLocks noGrp="1"/>
          </p:cNvSpPr>
          <p:nvPr>
            <p:ph type="title"/>
          </p:nvPr>
        </p:nvSpPr>
        <p:spPr>
          <a:xfrm>
            <a:off x="838200" y="151256"/>
            <a:ext cx="10515600" cy="1325563"/>
          </a:xfrm>
        </p:spPr>
        <p:txBody>
          <a:bodyPr/>
          <a:lstStyle/>
          <a:p>
            <a:r>
              <a:rPr lang="en-US" dirty="0">
                <a:solidFill>
                  <a:prstClr val="black"/>
                </a:solidFill>
              </a:rPr>
              <a:t>P</a:t>
            </a:r>
            <a:r>
              <a:rPr lang="en-US" baseline="-25000" dirty="0">
                <a:solidFill>
                  <a:prstClr val="black"/>
                </a:solidFill>
              </a:rPr>
              <a:t>CMAX_EN-DC_L</a:t>
            </a:r>
            <a:r>
              <a:rPr lang="en-US" dirty="0">
                <a:solidFill>
                  <a:prstClr val="black"/>
                </a:solidFill>
              </a:rPr>
              <a:t> with overlapping slots</a:t>
            </a:r>
            <a:endParaRPr lang="en-US" dirty="0"/>
          </a:p>
        </p:txBody>
      </p:sp>
      <p:sp>
        <p:nvSpPr>
          <p:cNvPr id="3" name="Content Placeholder 2">
            <a:extLst>
              <a:ext uri="{FF2B5EF4-FFF2-40B4-BE49-F238E27FC236}">
                <a16:creationId xmlns:a16="http://schemas.microsoft.com/office/drawing/2014/main" id="{C75F4260-0E96-4CDF-A607-AC9E531C457C}"/>
              </a:ext>
            </a:extLst>
          </p:cNvPr>
          <p:cNvSpPr>
            <a:spLocks noGrp="1"/>
          </p:cNvSpPr>
          <p:nvPr>
            <p:ph idx="1"/>
          </p:nvPr>
        </p:nvSpPr>
        <p:spPr>
          <a:xfrm>
            <a:off x="737531" y="3245714"/>
            <a:ext cx="10126211" cy="3089814"/>
          </a:xfrm>
        </p:spPr>
        <p:txBody>
          <a:bodyPr>
            <a:normAutofit/>
          </a:bodyPr>
          <a:lstStyle/>
          <a:p>
            <a:pPr lvl="0"/>
            <a:r>
              <a:rPr lang="en-US" dirty="0">
                <a:solidFill>
                  <a:prstClr val="black"/>
                </a:solidFill>
              </a:rPr>
              <a:t>If the UE chose P</a:t>
            </a:r>
            <a:r>
              <a:rPr lang="en-US" baseline="-25000" dirty="0">
                <a:solidFill>
                  <a:prstClr val="black"/>
                </a:solidFill>
              </a:rPr>
              <a:t>SCG</a:t>
            </a:r>
            <a:r>
              <a:rPr lang="en-US" dirty="0">
                <a:solidFill>
                  <a:prstClr val="black"/>
                </a:solidFill>
              </a:rPr>
              <a:t>(q) only based on P</a:t>
            </a:r>
            <a:r>
              <a:rPr lang="en-US" baseline="-25000" dirty="0">
                <a:solidFill>
                  <a:prstClr val="black"/>
                </a:solidFill>
              </a:rPr>
              <a:t>MCG</a:t>
            </a:r>
            <a:r>
              <a:rPr lang="en-US" dirty="0">
                <a:solidFill>
                  <a:prstClr val="black"/>
                </a:solidFill>
              </a:rPr>
              <a:t>(p), then P</a:t>
            </a:r>
            <a:r>
              <a:rPr lang="en-US" baseline="-25000" dirty="0">
                <a:solidFill>
                  <a:prstClr val="black"/>
                </a:solidFill>
              </a:rPr>
              <a:t>EN-</a:t>
            </a:r>
            <a:r>
              <a:rPr lang="en-US" baseline="-25000" dirty="0" err="1">
                <a:solidFill>
                  <a:prstClr val="black"/>
                </a:solidFill>
              </a:rPr>
              <a:t>DC_Total</a:t>
            </a:r>
            <a:r>
              <a:rPr lang="en-US" dirty="0">
                <a:solidFill>
                  <a:prstClr val="black"/>
                </a:solidFill>
              </a:rPr>
              <a:t> may be exceeded during the overlap of E-UTRA subframe p+1 and NR slot q, which is not allowed. </a:t>
            </a:r>
          </a:p>
          <a:p>
            <a:pPr lvl="0"/>
            <a:r>
              <a:rPr lang="en-US" dirty="0">
                <a:solidFill>
                  <a:prstClr val="black"/>
                </a:solidFill>
              </a:rPr>
              <a:t>Since this behavior is NOT allowed based on 38.213, the equations for P</a:t>
            </a:r>
            <a:r>
              <a:rPr lang="en-US" baseline="-25000" dirty="0">
                <a:solidFill>
                  <a:prstClr val="black"/>
                </a:solidFill>
              </a:rPr>
              <a:t>CMAX_EN-DC_L</a:t>
            </a:r>
            <a:r>
              <a:rPr lang="en-US" dirty="0">
                <a:solidFill>
                  <a:prstClr val="black"/>
                </a:solidFill>
              </a:rPr>
              <a:t> have to consider both E-UTRA subframes that overlap with an NR slot in determining if the power in NR slot q was scaled or dropped. </a:t>
            </a:r>
            <a:endParaRPr lang="en-US" dirty="0"/>
          </a:p>
        </p:txBody>
      </p:sp>
      <p:sp>
        <p:nvSpPr>
          <p:cNvPr id="4" name="Rectangle 3">
            <a:extLst>
              <a:ext uri="{FF2B5EF4-FFF2-40B4-BE49-F238E27FC236}">
                <a16:creationId xmlns:a16="http://schemas.microsoft.com/office/drawing/2014/main" id="{422ACBDB-358F-4F79-97D5-0EBF90D00B03}"/>
              </a:ext>
            </a:extLst>
          </p:cNvPr>
          <p:cNvSpPr/>
          <p:nvPr/>
        </p:nvSpPr>
        <p:spPr>
          <a:xfrm>
            <a:off x="1174459" y="1690688"/>
            <a:ext cx="2374084" cy="55367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E-UTRA (p) </a:t>
            </a:r>
          </a:p>
        </p:txBody>
      </p:sp>
      <p:sp>
        <p:nvSpPr>
          <p:cNvPr id="5" name="Rectangle 4">
            <a:extLst>
              <a:ext uri="{FF2B5EF4-FFF2-40B4-BE49-F238E27FC236}">
                <a16:creationId xmlns:a16="http://schemas.microsoft.com/office/drawing/2014/main" id="{22C433FA-79E1-4F14-9F6F-1FE1C31F440D}"/>
              </a:ext>
            </a:extLst>
          </p:cNvPr>
          <p:cNvSpPr/>
          <p:nvPr/>
        </p:nvSpPr>
        <p:spPr>
          <a:xfrm>
            <a:off x="3548543" y="1690688"/>
            <a:ext cx="2374084" cy="55367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E-UTRA (p+1)</a:t>
            </a:r>
          </a:p>
        </p:txBody>
      </p:sp>
      <p:sp>
        <p:nvSpPr>
          <p:cNvPr id="6" name="Rectangle 5">
            <a:extLst>
              <a:ext uri="{FF2B5EF4-FFF2-40B4-BE49-F238E27FC236}">
                <a16:creationId xmlns:a16="http://schemas.microsoft.com/office/drawing/2014/main" id="{8697E0EF-5EBA-46F2-A847-FACCD4B05A12}"/>
              </a:ext>
            </a:extLst>
          </p:cNvPr>
          <p:cNvSpPr/>
          <p:nvPr/>
        </p:nvSpPr>
        <p:spPr>
          <a:xfrm>
            <a:off x="2360878" y="2244361"/>
            <a:ext cx="2374084" cy="55367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NR (q)</a:t>
            </a:r>
          </a:p>
        </p:txBody>
      </p:sp>
      <p:sp>
        <p:nvSpPr>
          <p:cNvPr id="14" name="Rectangle 13">
            <a:extLst>
              <a:ext uri="{FF2B5EF4-FFF2-40B4-BE49-F238E27FC236}">
                <a16:creationId xmlns:a16="http://schemas.microsoft.com/office/drawing/2014/main" id="{29818E84-F7ED-4144-BDCE-DC1023BEE2EE}"/>
              </a:ext>
            </a:extLst>
          </p:cNvPr>
          <p:cNvSpPr/>
          <p:nvPr/>
        </p:nvSpPr>
        <p:spPr>
          <a:xfrm>
            <a:off x="7383712" y="1690688"/>
            <a:ext cx="1157680" cy="851176"/>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00F875E5-017F-401A-A73F-CDEEA20154F4}"/>
              </a:ext>
            </a:extLst>
          </p:cNvPr>
          <p:cNvSpPr/>
          <p:nvPr/>
        </p:nvSpPr>
        <p:spPr>
          <a:xfrm>
            <a:off x="8541391" y="1684788"/>
            <a:ext cx="1174458" cy="1108746"/>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7" name="Straight Connector 16">
            <a:extLst>
              <a:ext uri="{FF2B5EF4-FFF2-40B4-BE49-F238E27FC236}">
                <a16:creationId xmlns:a16="http://schemas.microsoft.com/office/drawing/2014/main" id="{0E00AE42-A428-4E1B-B4A8-FD31542D8EC7}"/>
              </a:ext>
            </a:extLst>
          </p:cNvPr>
          <p:cNvCxnSpPr/>
          <p:nvPr/>
        </p:nvCxnSpPr>
        <p:spPr>
          <a:xfrm>
            <a:off x="6711193" y="1208015"/>
            <a:ext cx="2910979" cy="0"/>
          </a:xfrm>
          <a:prstGeom prst="line">
            <a:avLst/>
          </a:prstGeom>
        </p:spPr>
        <p:style>
          <a:lnRef idx="1">
            <a:schemeClr val="accent1"/>
          </a:lnRef>
          <a:fillRef idx="0">
            <a:schemeClr val="accent1"/>
          </a:fillRef>
          <a:effectRef idx="0">
            <a:schemeClr val="accent1"/>
          </a:effectRef>
          <a:fontRef idx="minor">
            <a:schemeClr val="tx1"/>
          </a:fontRef>
        </p:style>
      </p:cxnSp>
      <p:sp>
        <p:nvSpPr>
          <p:cNvPr id="18" name="Rectangle 17">
            <a:extLst>
              <a:ext uri="{FF2B5EF4-FFF2-40B4-BE49-F238E27FC236}">
                <a16:creationId xmlns:a16="http://schemas.microsoft.com/office/drawing/2014/main" id="{C86A165B-3AFE-455F-8D88-027826F86B89}"/>
              </a:ext>
            </a:extLst>
          </p:cNvPr>
          <p:cNvSpPr/>
          <p:nvPr/>
        </p:nvSpPr>
        <p:spPr>
          <a:xfrm>
            <a:off x="7954162" y="1224791"/>
            <a:ext cx="1174458" cy="464497"/>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9" name="Straight Connector 18">
            <a:extLst>
              <a:ext uri="{FF2B5EF4-FFF2-40B4-BE49-F238E27FC236}">
                <a16:creationId xmlns:a16="http://schemas.microsoft.com/office/drawing/2014/main" id="{0854CBC3-A4F8-4A03-94FA-F2D61E8326B5}"/>
              </a:ext>
            </a:extLst>
          </p:cNvPr>
          <p:cNvCxnSpPr/>
          <p:nvPr/>
        </p:nvCxnSpPr>
        <p:spPr>
          <a:xfrm>
            <a:off x="6711193" y="2543262"/>
            <a:ext cx="2910979"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1" name="Straight Arrow Connector 20">
            <a:extLst>
              <a:ext uri="{FF2B5EF4-FFF2-40B4-BE49-F238E27FC236}">
                <a16:creationId xmlns:a16="http://schemas.microsoft.com/office/drawing/2014/main" id="{8DD48274-C31C-477B-98F7-D2FDD2B94919}"/>
              </a:ext>
            </a:extLst>
          </p:cNvPr>
          <p:cNvCxnSpPr>
            <a:cxnSpLocks/>
          </p:cNvCxnSpPr>
          <p:nvPr/>
        </p:nvCxnSpPr>
        <p:spPr>
          <a:xfrm flipH="1">
            <a:off x="6903440" y="1224792"/>
            <a:ext cx="1" cy="1317072"/>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sp>
        <p:nvSpPr>
          <p:cNvPr id="22" name="TextBox 21">
            <a:extLst>
              <a:ext uri="{FF2B5EF4-FFF2-40B4-BE49-F238E27FC236}">
                <a16:creationId xmlns:a16="http://schemas.microsoft.com/office/drawing/2014/main" id="{D1324483-3067-4D79-8B7E-7F2EFB0C94FF}"/>
              </a:ext>
            </a:extLst>
          </p:cNvPr>
          <p:cNvSpPr txBox="1"/>
          <p:nvPr/>
        </p:nvSpPr>
        <p:spPr>
          <a:xfrm rot="16200000">
            <a:off x="5878762" y="1752523"/>
            <a:ext cx="1664862" cy="261610"/>
          </a:xfrm>
          <a:prstGeom prst="rect">
            <a:avLst/>
          </a:prstGeom>
          <a:noFill/>
        </p:spPr>
        <p:txBody>
          <a:bodyPr wrap="square" rtlCol="0">
            <a:spAutoFit/>
          </a:bodyPr>
          <a:lstStyle/>
          <a:p>
            <a:pPr algn="ctr"/>
            <a:r>
              <a:rPr lang="en-US" sz="1100" dirty="0"/>
              <a:t>P_EN-</a:t>
            </a:r>
            <a:r>
              <a:rPr lang="en-US" sz="1100" dirty="0" err="1"/>
              <a:t>DC_Total</a:t>
            </a:r>
            <a:endParaRPr lang="en-US" sz="1100" dirty="0"/>
          </a:p>
        </p:txBody>
      </p:sp>
      <p:cxnSp>
        <p:nvCxnSpPr>
          <p:cNvPr id="23" name="Straight Arrow Connector 22">
            <a:extLst>
              <a:ext uri="{FF2B5EF4-FFF2-40B4-BE49-F238E27FC236}">
                <a16:creationId xmlns:a16="http://schemas.microsoft.com/office/drawing/2014/main" id="{3C256E35-BE7C-413F-880C-AE80B065F793}"/>
              </a:ext>
            </a:extLst>
          </p:cNvPr>
          <p:cNvCxnSpPr>
            <a:cxnSpLocks/>
          </p:cNvCxnSpPr>
          <p:nvPr/>
        </p:nvCxnSpPr>
        <p:spPr>
          <a:xfrm flipH="1">
            <a:off x="7877962" y="1690688"/>
            <a:ext cx="1" cy="851176"/>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sp>
        <p:nvSpPr>
          <p:cNvPr id="24" name="TextBox 23">
            <a:extLst>
              <a:ext uri="{FF2B5EF4-FFF2-40B4-BE49-F238E27FC236}">
                <a16:creationId xmlns:a16="http://schemas.microsoft.com/office/drawing/2014/main" id="{8A63041D-FE86-4906-93F4-96BBF3678F0C}"/>
              </a:ext>
            </a:extLst>
          </p:cNvPr>
          <p:cNvSpPr txBox="1"/>
          <p:nvPr/>
        </p:nvSpPr>
        <p:spPr>
          <a:xfrm rot="16200000">
            <a:off x="7430934" y="1985776"/>
            <a:ext cx="632448" cy="261610"/>
          </a:xfrm>
          <a:prstGeom prst="rect">
            <a:avLst/>
          </a:prstGeom>
          <a:noFill/>
        </p:spPr>
        <p:txBody>
          <a:bodyPr wrap="square" rtlCol="0">
            <a:spAutoFit/>
          </a:bodyPr>
          <a:lstStyle/>
          <a:p>
            <a:pPr algn="ctr"/>
            <a:r>
              <a:rPr lang="en-US" sz="1100" dirty="0"/>
              <a:t>P</a:t>
            </a:r>
            <a:r>
              <a:rPr lang="en-US" sz="1100" baseline="-25000" dirty="0"/>
              <a:t>MCG</a:t>
            </a:r>
            <a:r>
              <a:rPr lang="en-US" sz="1100" dirty="0"/>
              <a:t>(p)</a:t>
            </a:r>
          </a:p>
        </p:txBody>
      </p:sp>
      <p:cxnSp>
        <p:nvCxnSpPr>
          <p:cNvPr id="25" name="Straight Arrow Connector 24">
            <a:extLst>
              <a:ext uri="{FF2B5EF4-FFF2-40B4-BE49-F238E27FC236}">
                <a16:creationId xmlns:a16="http://schemas.microsoft.com/office/drawing/2014/main" id="{E97B1867-A82E-4026-9B59-EB2915B43281}"/>
              </a:ext>
            </a:extLst>
          </p:cNvPr>
          <p:cNvCxnSpPr>
            <a:cxnSpLocks/>
          </p:cNvCxnSpPr>
          <p:nvPr/>
        </p:nvCxnSpPr>
        <p:spPr>
          <a:xfrm>
            <a:off x="9229562" y="1668012"/>
            <a:ext cx="0" cy="1117134"/>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sp>
        <p:nvSpPr>
          <p:cNvPr id="26" name="TextBox 25">
            <a:extLst>
              <a:ext uri="{FF2B5EF4-FFF2-40B4-BE49-F238E27FC236}">
                <a16:creationId xmlns:a16="http://schemas.microsoft.com/office/drawing/2014/main" id="{578EE217-40A6-4425-9A79-198C7B19C8E0}"/>
              </a:ext>
            </a:extLst>
          </p:cNvPr>
          <p:cNvSpPr txBox="1"/>
          <p:nvPr/>
        </p:nvSpPr>
        <p:spPr>
          <a:xfrm rot="16200000">
            <a:off x="8648428" y="2097115"/>
            <a:ext cx="851176" cy="261610"/>
          </a:xfrm>
          <a:prstGeom prst="rect">
            <a:avLst/>
          </a:prstGeom>
          <a:noFill/>
        </p:spPr>
        <p:txBody>
          <a:bodyPr wrap="square" rtlCol="0">
            <a:spAutoFit/>
          </a:bodyPr>
          <a:lstStyle/>
          <a:p>
            <a:pPr algn="ctr"/>
            <a:r>
              <a:rPr lang="en-US" sz="1100" dirty="0"/>
              <a:t>P</a:t>
            </a:r>
            <a:r>
              <a:rPr lang="en-US" sz="1100" baseline="-25000" dirty="0"/>
              <a:t>MCG</a:t>
            </a:r>
            <a:r>
              <a:rPr lang="en-US" sz="1100" dirty="0"/>
              <a:t>(p+1)</a:t>
            </a:r>
          </a:p>
        </p:txBody>
      </p:sp>
      <p:cxnSp>
        <p:nvCxnSpPr>
          <p:cNvPr id="27" name="Straight Arrow Connector 26">
            <a:extLst>
              <a:ext uri="{FF2B5EF4-FFF2-40B4-BE49-F238E27FC236}">
                <a16:creationId xmlns:a16="http://schemas.microsoft.com/office/drawing/2014/main" id="{DEDC2CCA-8DA6-452A-9B89-6FA00A532A6B}"/>
              </a:ext>
            </a:extLst>
          </p:cNvPr>
          <p:cNvCxnSpPr>
            <a:cxnSpLocks/>
            <a:endCxn id="18" idx="2"/>
          </p:cNvCxnSpPr>
          <p:nvPr/>
        </p:nvCxnSpPr>
        <p:spPr>
          <a:xfrm flipH="1">
            <a:off x="8541391" y="1172783"/>
            <a:ext cx="4" cy="516505"/>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sp>
        <p:nvSpPr>
          <p:cNvPr id="28" name="TextBox 27">
            <a:extLst>
              <a:ext uri="{FF2B5EF4-FFF2-40B4-BE49-F238E27FC236}">
                <a16:creationId xmlns:a16="http://schemas.microsoft.com/office/drawing/2014/main" id="{085AE842-7F8F-4617-8A4D-BAC81F189DA6}"/>
              </a:ext>
            </a:extLst>
          </p:cNvPr>
          <p:cNvSpPr txBox="1"/>
          <p:nvPr/>
        </p:nvSpPr>
        <p:spPr>
          <a:xfrm rot="16200000">
            <a:off x="8081992" y="1326234"/>
            <a:ext cx="632448" cy="261610"/>
          </a:xfrm>
          <a:prstGeom prst="rect">
            <a:avLst/>
          </a:prstGeom>
          <a:noFill/>
        </p:spPr>
        <p:txBody>
          <a:bodyPr wrap="square" rtlCol="0">
            <a:spAutoFit/>
          </a:bodyPr>
          <a:lstStyle/>
          <a:p>
            <a:pPr algn="ctr"/>
            <a:r>
              <a:rPr lang="en-US" sz="1100" dirty="0"/>
              <a:t>P</a:t>
            </a:r>
            <a:r>
              <a:rPr lang="en-US" sz="1100" baseline="-25000" dirty="0"/>
              <a:t>SCG</a:t>
            </a:r>
            <a:r>
              <a:rPr lang="en-US" sz="1100" dirty="0"/>
              <a:t>(q)</a:t>
            </a:r>
          </a:p>
        </p:txBody>
      </p:sp>
    </p:spTree>
    <p:extLst>
      <p:ext uri="{BB962C8B-B14F-4D97-AF65-F5344CB8AC3E}">
        <p14:creationId xmlns:p14="http://schemas.microsoft.com/office/powerpoint/2010/main" val="106825706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967F0F-A8F6-4AD9-BC48-C18CF839D901}"/>
              </a:ext>
            </a:extLst>
          </p:cNvPr>
          <p:cNvSpPr>
            <a:spLocks noGrp="1"/>
          </p:cNvSpPr>
          <p:nvPr>
            <p:ph type="title"/>
          </p:nvPr>
        </p:nvSpPr>
        <p:spPr/>
        <p:txBody>
          <a:bodyPr/>
          <a:lstStyle/>
          <a:p>
            <a:r>
              <a:rPr lang="en-US" dirty="0"/>
              <a:t>Potential problem with partially overlapped LTE subframes and NR slots</a:t>
            </a:r>
          </a:p>
        </p:txBody>
      </p:sp>
      <p:sp>
        <p:nvSpPr>
          <p:cNvPr id="3" name="Content Placeholder 2">
            <a:extLst>
              <a:ext uri="{FF2B5EF4-FFF2-40B4-BE49-F238E27FC236}">
                <a16:creationId xmlns:a16="http://schemas.microsoft.com/office/drawing/2014/main" id="{C75F4260-0E96-4CDF-A607-AC9E531C457C}"/>
              </a:ext>
            </a:extLst>
          </p:cNvPr>
          <p:cNvSpPr>
            <a:spLocks noGrp="1"/>
          </p:cNvSpPr>
          <p:nvPr>
            <p:ph idx="1"/>
          </p:nvPr>
        </p:nvSpPr>
        <p:spPr>
          <a:xfrm>
            <a:off x="838199" y="3087149"/>
            <a:ext cx="10126211" cy="3089814"/>
          </a:xfrm>
        </p:spPr>
        <p:txBody>
          <a:bodyPr>
            <a:normAutofit fontScale="70000" lnSpcReduction="20000"/>
          </a:bodyPr>
          <a:lstStyle/>
          <a:p>
            <a:pPr lvl="0"/>
            <a:r>
              <a:rPr lang="en-US" dirty="0">
                <a:solidFill>
                  <a:prstClr val="black"/>
                </a:solidFill>
              </a:rPr>
              <a:t>The proposed equations for P</a:t>
            </a:r>
            <a:r>
              <a:rPr lang="en-US" baseline="-25000" dirty="0">
                <a:solidFill>
                  <a:prstClr val="black"/>
                </a:solidFill>
              </a:rPr>
              <a:t>CMAX_EN-DC_L</a:t>
            </a:r>
            <a:r>
              <a:rPr lang="en-US" dirty="0">
                <a:solidFill>
                  <a:prstClr val="black"/>
                </a:solidFill>
              </a:rPr>
              <a:t> do not consider the adjacent E-UTRA </a:t>
            </a:r>
            <a:r>
              <a:rPr lang="en-US" dirty="0" err="1">
                <a:solidFill>
                  <a:prstClr val="black"/>
                </a:solidFill>
              </a:rPr>
              <a:t>subfames</a:t>
            </a:r>
            <a:r>
              <a:rPr lang="en-US" dirty="0">
                <a:solidFill>
                  <a:prstClr val="black"/>
                </a:solidFill>
              </a:rPr>
              <a:t> (p-1) and (p+1) when determining if scaling or dropping is required, only E-UTRA </a:t>
            </a:r>
            <a:r>
              <a:rPr lang="en-US" dirty="0" err="1">
                <a:solidFill>
                  <a:prstClr val="black"/>
                </a:solidFill>
              </a:rPr>
              <a:t>subfame</a:t>
            </a:r>
            <a:r>
              <a:rPr lang="en-US" dirty="0">
                <a:solidFill>
                  <a:prstClr val="black"/>
                </a:solidFill>
              </a:rPr>
              <a:t> p:</a:t>
            </a:r>
          </a:p>
          <a:p>
            <a:pPr marL="0" marR="0">
              <a:lnSpc>
                <a:spcPct val="106000"/>
              </a:lnSpc>
              <a:spcBef>
                <a:spcPts val="0"/>
              </a:spcBef>
              <a:spcAft>
                <a:spcPts val="800"/>
              </a:spcAft>
            </a:pPr>
            <a:r>
              <a:rPr lang="en-US" dirty="0">
                <a:latin typeface="Times New Roman" panose="02020603050405020304" pitchFamily="18" charset="0"/>
                <a:ea typeface="Calibri" panose="020F0502020204030204" pitchFamily="34" charset="0"/>
                <a:cs typeface="Times New Roman" panose="02020603050405020304" pitchFamily="18" charset="0"/>
              </a:rPr>
              <a:t> P</a:t>
            </a:r>
            <a:r>
              <a:rPr lang="en-US" baseline="-25000" dirty="0">
                <a:latin typeface="Times New Roman" panose="02020603050405020304" pitchFamily="18" charset="0"/>
                <a:ea typeface="Calibri" panose="020F0502020204030204" pitchFamily="34" charset="0"/>
                <a:cs typeface="Times New Roman" panose="02020603050405020304" pitchFamily="18" charset="0"/>
              </a:rPr>
              <a:t>CMAX_L </a:t>
            </a:r>
            <a:r>
              <a:rPr lang="en-GB" dirty="0">
                <a:latin typeface="Times New Roman" panose="02020603050405020304" pitchFamily="18" charset="0"/>
                <a:ea typeface="Times New Roman" panose="02020603050405020304" pitchFamily="18" charset="0"/>
                <a:cs typeface="Times New Roman" panose="02020603050405020304" pitchFamily="18" charset="0"/>
              </a:rPr>
              <a:t>= MIN { P</a:t>
            </a:r>
            <a:r>
              <a:rPr lang="en-GB" baseline="-25000" dirty="0">
                <a:latin typeface="Times New Roman" panose="02020603050405020304" pitchFamily="18" charset="0"/>
                <a:ea typeface="Times New Roman" panose="02020603050405020304" pitchFamily="18" charset="0"/>
                <a:cs typeface="Times New Roman" panose="02020603050405020304" pitchFamily="18" charset="0"/>
              </a:rPr>
              <a:t>CMAX_ EN-DC _L</a:t>
            </a:r>
            <a:r>
              <a:rPr lang="en-GB" dirty="0">
                <a:latin typeface="Times New Roman" panose="02020603050405020304" pitchFamily="18" charset="0"/>
                <a:ea typeface="Times New Roman" panose="02020603050405020304" pitchFamily="18" charset="0"/>
                <a:cs typeface="Times New Roman" panose="02020603050405020304" pitchFamily="18" charset="0"/>
              </a:rPr>
              <a:t> (</a:t>
            </a:r>
            <a:r>
              <a:rPr lang="en-GB" i="1" dirty="0" err="1">
                <a:latin typeface="Times New Roman" panose="02020603050405020304" pitchFamily="18" charset="0"/>
                <a:ea typeface="Times New Roman" panose="02020603050405020304" pitchFamily="18" charset="0"/>
                <a:cs typeface="Times New Roman" panose="02020603050405020304" pitchFamily="18" charset="0"/>
              </a:rPr>
              <a:t>p,q</a:t>
            </a:r>
            <a:r>
              <a:rPr lang="en-GB" dirty="0">
                <a:latin typeface="Times New Roman" panose="02020603050405020304" pitchFamily="18" charset="0"/>
                <a:ea typeface="Times New Roman" panose="02020603050405020304" pitchFamily="18" charset="0"/>
                <a:cs typeface="Times New Roman" panose="02020603050405020304" pitchFamily="18" charset="0"/>
              </a:rPr>
              <a:t>) , P</a:t>
            </a:r>
            <a:r>
              <a:rPr lang="en-GB" baseline="-25000" dirty="0">
                <a:latin typeface="Times New Roman" panose="02020603050405020304" pitchFamily="18" charset="0"/>
                <a:ea typeface="Times New Roman" panose="02020603050405020304" pitchFamily="18" charset="0"/>
                <a:cs typeface="Times New Roman" panose="02020603050405020304" pitchFamily="18" charset="0"/>
              </a:rPr>
              <a:t>CMAX_ EN-DC _L</a:t>
            </a:r>
            <a:r>
              <a:rPr lang="en-GB" dirty="0">
                <a:latin typeface="Times New Roman" panose="02020603050405020304" pitchFamily="18" charset="0"/>
                <a:ea typeface="Times New Roman" panose="02020603050405020304" pitchFamily="18" charset="0"/>
                <a:cs typeface="Times New Roman" panose="02020603050405020304" pitchFamily="18" charset="0"/>
              </a:rPr>
              <a:t> (</a:t>
            </a:r>
            <a:r>
              <a:rPr lang="en-GB" i="1" dirty="0">
                <a:latin typeface="Times New Roman" panose="02020603050405020304" pitchFamily="18" charset="0"/>
                <a:ea typeface="Times New Roman" panose="02020603050405020304" pitchFamily="18" charset="0"/>
                <a:cs typeface="Times New Roman" panose="02020603050405020304" pitchFamily="18" charset="0"/>
              </a:rPr>
              <a:t>p,q+1</a:t>
            </a:r>
            <a:r>
              <a:rPr lang="en-GB" dirty="0">
                <a:latin typeface="Times New Roman" panose="02020603050405020304" pitchFamily="18" charset="0"/>
                <a:ea typeface="Times New Roman" panose="02020603050405020304" pitchFamily="18" charset="0"/>
                <a:cs typeface="Times New Roman" panose="02020603050405020304" pitchFamily="18" charset="0"/>
              </a:rPr>
              <a:t>), … , P</a:t>
            </a:r>
            <a:r>
              <a:rPr lang="en-GB" baseline="-25000" dirty="0">
                <a:latin typeface="Times New Roman" panose="02020603050405020304" pitchFamily="18" charset="0"/>
                <a:ea typeface="Times New Roman" panose="02020603050405020304" pitchFamily="18" charset="0"/>
                <a:cs typeface="Times New Roman" panose="02020603050405020304" pitchFamily="18" charset="0"/>
              </a:rPr>
              <a:t>CMAX_ EN-DC _L</a:t>
            </a:r>
            <a:r>
              <a:rPr lang="en-GB" dirty="0">
                <a:latin typeface="Times New Roman" panose="02020603050405020304" pitchFamily="18" charset="0"/>
                <a:ea typeface="Times New Roman" panose="02020603050405020304" pitchFamily="18" charset="0"/>
                <a:cs typeface="Times New Roman" panose="02020603050405020304" pitchFamily="18" charset="0"/>
              </a:rPr>
              <a:t> (</a:t>
            </a:r>
            <a:r>
              <a:rPr lang="en-GB" i="1" dirty="0" err="1">
                <a:latin typeface="Times New Roman" panose="02020603050405020304" pitchFamily="18" charset="0"/>
                <a:ea typeface="Times New Roman" panose="02020603050405020304" pitchFamily="18" charset="0"/>
                <a:cs typeface="Times New Roman" panose="02020603050405020304" pitchFamily="18" charset="0"/>
              </a:rPr>
              <a:t>p,q+n</a:t>
            </a:r>
            <a:r>
              <a:rPr lang="en-GB" dirty="0">
                <a:latin typeface="Times New Roman" panose="02020603050405020304" pitchFamily="18" charset="0"/>
                <a:ea typeface="Times New Roman" panose="02020603050405020304" pitchFamily="18" charset="0"/>
                <a:cs typeface="Times New Roman" panose="02020603050405020304" pitchFamily="18" charset="0"/>
              </a:rPr>
              <a:t>)}</a:t>
            </a:r>
            <a:r>
              <a:rPr lang="en-US" sz="3600" dirty="0">
                <a:latin typeface="Calibri" panose="020F0502020204030204" pitchFamily="34" charset="0"/>
                <a:ea typeface="Times New Roman" panose="02020603050405020304" pitchFamily="18" charset="0"/>
                <a:cs typeface="Times New Roman" panose="02020603050405020304" pitchFamily="18" charset="0"/>
              </a:rPr>
              <a:t> </a:t>
            </a:r>
            <a:r>
              <a:rPr lang="en-US" dirty="0">
                <a:latin typeface="Times New Roman" panose="02020603050405020304" pitchFamily="18" charset="0"/>
                <a:ea typeface="Calibri" panose="020F0502020204030204" pitchFamily="34" charset="0"/>
                <a:cs typeface="Times New Roman" panose="02020603050405020304" pitchFamily="18" charset="0"/>
              </a:rPr>
              <a:t>where </a:t>
            </a:r>
            <a:r>
              <a:rPr lang="en-GB" dirty="0">
                <a:latin typeface="Times New Roman" panose="02020603050405020304" pitchFamily="18" charset="0"/>
                <a:ea typeface="Times New Roman" panose="02020603050405020304" pitchFamily="18" charset="0"/>
                <a:cs typeface="Times New Roman" panose="02020603050405020304" pitchFamily="18" charset="0"/>
              </a:rPr>
              <a:t>P</a:t>
            </a:r>
            <a:r>
              <a:rPr lang="en-GB" baseline="-25000" dirty="0">
                <a:latin typeface="Times New Roman" panose="02020603050405020304" pitchFamily="18" charset="0"/>
                <a:ea typeface="Times New Roman" panose="02020603050405020304" pitchFamily="18" charset="0"/>
                <a:cs typeface="Times New Roman" panose="02020603050405020304" pitchFamily="18" charset="0"/>
              </a:rPr>
              <a:t>CMAX_EN-DC_L</a:t>
            </a:r>
            <a:r>
              <a:rPr lang="en-US" dirty="0">
                <a:latin typeface="Times New Roman" panose="02020603050405020304" pitchFamily="18" charset="0"/>
                <a:ea typeface="Calibri" panose="020F0502020204030204" pitchFamily="34" charset="0"/>
                <a:cs typeface="Times New Roman" panose="02020603050405020304" pitchFamily="18" charset="0"/>
              </a:rPr>
              <a:t> are the applicable lower limits for each overlapping scheduling unit pairs </a:t>
            </a:r>
            <a:r>
              <a:rPr lang="en-US" i="1" dirty="0">
                <a:latin typeface="Times New Roman" panose="02020603050405020304" pitchFamily="18" charset="0"/>
                <a:ea typeface="Calibri" panose="020F0502020204030204" pitchFamily="34" charset="0"/>
                <a:cs typeface="Times New Roman" panose="02020603050405020304" pitchFamily="18" charset="0"/>
              </a:rPr>
              <a:t>(</a:t>
            </a:r>
            <a:r>
              <a:rPr lang="en-US" i="1" dirty="0" err="1">
                <a:latin typeface="Times New Roman" panose="02020603050405020304" pitchFamily="18" charset="0"/>
                <a:ea typeface="Calibri" panose="020F0502020204030204" pitchFamily="34" charset="0"/>
                <a:cs typeface="Times New Roman" panose="02020603050405020304" pitchFamily="18" charset="0"/>
              </a:rPr>
              <a:t>p,q</a:t>
            </a:r>
            <a:r>
              <a:rPr lang="en-US" dirty="0">
                <a:latin typeface="Times New Roman" panose="02020603050405020304" pitchFamily="18" charset="0"/>
                <a:ea typeface="Calibri" panose="020F0502020204030204" pitchFamily="34" charset="0"/>
                <a:cs typeface="Times New Roman" panose="02020603050405020304" pitchFamily="18" charset="0"/>
              </a:rPr>
              <a:t>) , (</a:t>
            </a:r>
            <a:r>
              <a:rPr lang="en-US" i="1" dirty="0">
                <a:latin typeface="Times New Roman" panose="02020603050405020304" pitchFamily="18" charset="0"/>
                <a:ea typeface="Calibri" panose="020F0502020204030204" pitchFamily="34" charset="0"/>
                <a:cs typeface="Times New Roman" panose="02020603050405020304" pitchFamily="18" charset="0"/>
              </a:rPr>
              <a:t>p, q+1</a:t>
            </a:r>
            <a:r>
              <a:rPr lang="en-US" dirty="0">
                <a:latin typeface="Times New Roman" panose="02020603050405020304" pitchFamily="18" charset="0"/>
                <a:ea typeface="Calibri" panose="020F0502020204030204" pitchFamily="34" charset="0"/>
                <a:cs typeface="Times New Roman" panose="02020603050405020304" pitchFamily="18" charset="0"/>
              </a:rPr>
              <a:t>) , up to </a:t>
            </a:r>
            <a:r>
              <a:rPr lang="en-US" i="1" dirty="0">
                <a:latin typeface="Times New Roman" panose="02020603050405020304" pitchFamily="18" charset="0"/>
                <a:ea typeface="Calibri" panose="020F0502020204030204" pitchFamily="34" charset="0"/>
                <a:cs typeface="Times New Roman" panose="02020603050405020304" pitchFamily="18" charset="0"/>
              </a:rPr>
              <a:t>(p, </a:t>
            </a:r>
            <a:r>
              <a:rPr lang="en-US" i="1" dirty="0" err="1">
                <a:latin typeface="Times New Roman" panose="02020603050405020304" pitchFamily="18" charset="0"/>
                <a:ea typeface="Calibri" panose="020F0502020204030204" pitchFamily="34" charset="0"/>
                <a:cs typeface="Times New Roman" panose="02020603050405020304" pitchFamily="18" charset="0"/>
              </a:rPr>
              <a:t>q+n</a:t>
            </a:r>
            <a:r>
              <a:rPr lang="en-US" dirty="0">
                <a:latin typeface="Times New Roman" panose="02020603050405020304" pitchFamily="18" charset="0"/>
                <a:ea typeface="Calibri" panose="020F0502020204030204" pitchFamily="34" charset="0"/>
                <a:cs typeface="Times New Roman" panose="02020603050405020304" pitchFamily="18" charset="0"/>
              </a:rPr>
              <a:t>) for each applicable </a:t>
            </a:r>
            <a:r>
              <a:rPr lang="en-GB" dirty="0" err="1">
                <a:latin typeface="Times New Roman" panose="02020603050405020304" pitchFamily="18" charset="0"/>
                <a:ea typeface="SimSun" panose="02010600030101010101" pitchFamily="2" charset="-122"/>
                <a:cs typeface="Times New Roman" panose="02020603050405020304" pitchFamily="18" charset="0"/>
              </a:rPr>
              <a:t>T</a:t>
            </a:r>
            <a:r>
              <a:rPr lang="en-GB" baseline="-25000" dirty="0" err="1">
                <a:latin typeface="Times New Roman" panose="02020603050405020304" pitchFamily="18" charset="0"/>
                <a:ea typeface="SimSun" panose="02010600030101010101" pitchFamily="2" charset="-122"/>
                <a:cs typeface="Times New Roman" panose="02020603050405020304" pitchFamily="18" charset="0"/>
              </a:rPr>
              <a:t>eval</a:t>
            </a:r>
            <a:r>
              <a:rPr lang="en-US" dirty="0">
                <a:latin typeface="Times New Roman" panose="02020603050405020304" pitchFamily="18" charset="0"/>
                <a:ea typeface="Calibri" panose="020F0502020204030204" pitchFamily="34" charset="0"/>
                <a:cs typeface="Times New Roman" panose="02020603050405020304" pitchFamily="18" charset="0"/>
              </a:rPr>
              <a:t> duration, where </a:t>
            </a:r>
            <a:r>
              <a:rPr lang="en-US" dirty="0" err="1">
                <a:latin typeface="Times New Roman" panose="02020603050405020304" pitchFamily="18" charset="0"/>
                <a:ea typeface="Calibri" panose="020F0502020204030204" pitchFamily="34" charset="0"/>
                <a:cs typeface="Times New Roman" panose="02020603050405020304" pitchFamily="18" charset="0"/>
              </a:rPr>
              <a:t>q+</a:t>
            </a:r>
            <a:r>
              <a:rPr lang="en-US" i="1" dirty="0" err="1">
                <a:latin typeface="Times New Roman" panose="02020603050405020304" pitchFamily="18" charset="0"/>
                <a:ea typeface="Calibri" panose="020F0502020204030204" pitchFamily="34" charset="0"/>
                <a:cs typeface="Times New Roman" panose="02020603050405020304" pitchFamily="18" charset="0"/>
              </a:rPr>
              <a:t>n</a:t>
            </a:r>
            <a:r>
              <a:rPr lang="en-US" dirty="0">
                <a:latin typeface="Times New Roman" panose="02020603050405020304" pitchFamily="18" charset="0"/>
                <a:ea typeface="Calibri" panose="020F0502020204030204" pitchFamily="34" charset="0"/>
                <a:cs typeface="Times New Roman" panose="02020603050405020304" pitchFamily="18" charset="0"/>
              </a:rPr>
              <a:t> is the last NR UL slot overlapping with LTE subframe p,</a:t>
            </a:r>
            <a:endParaRPr lang="en-US" dirty="0">
              <a:solidFill>
                <a:prstClr val="black"/>
              </a:solidFill>
            </a:endParaRPr>
          </a:p>
          <a:p>
            <a:pPr lvl="0"/>
            <a:r>
              <a:rPr lang="en-US" dirty="0">
                <a:solidFill>
                  <a:prstClr val="black"/>
                </a:solidFill>
              </a:rPr>
              <a:t>Even though NR(q) and NR(q+1) don’t need to be scaled or dropped due to P</a:t>
            </a:r>
            <a:r>
              <a:rPr lang="en-US" baseline="-25000" dirty="0">
                <a:solidFill>
                  <a:prstClr val="black"/>
                </a:solidFill>
              </a:rPr>
              <a:t>CMAX_EUTRA</a:t>
            </a:r>
            <a:r>
              <a:rPr lang="en-US" dirty="0">
                <a:solidFill>
                  <a:prstClr val="black"/>
                </a:solidFill>
              </a:rPr>
              <a:t>(p), they may need to be scaled or dropped due to P</a:t>
            </a:r>
            <a:r>
              <a:rPr lang="en-US" baseline="-25000" dirty="0">
                <a:solidFill>
                  <a:prstClr val="black"/>
                </a:solidFill>
              </a:rPr>
              <a:t>CMAX_EUTRA</a:t>
            </a:r>
            <a:r>
              <a:rPr lang="en-US" dirty="0">
                <a:solidFill>
                  <a:prstClr val="black"/>
                </a:solidFill>
              </a:rPr>
              <a:t>(p-1) or </a:t>
            </a:r>
            <a:r>
              <a:rPr lang="en-US" sz="2900" dirty="0">
                <a:solidFill>
                  <a:prstClr val="black"/>
                </a:solidFill>
              </a:rPr>
              <a:t>P</a:t>
            </a:r>
            <a:r>
              <a:rPr lang="en-US" sz="2900" baseline="-25000" dirty="0">
                <a:solidFill>
                  <a:prstClr val="black"/>
                </a:solidFill>
              </a:rPr>
              <a:t>CMAX_EUTRA</a:t>
            </a:r>
            <a:r>
              <a:rPr lang="en-US" sz="2900" dirty="0">
                <a:solidFill>
                  <a:prstClr val="black"/>
                </a:solidFill>
              </a:rPr>
              <a:t>(p+1)</a:t>
            </a:r>
            <a:endParaRPr lang="en-US" sz="3600" dirty="0">
              <a:effectLst/>
              <a:latin typeface="Calibri" panose="020F0502020204030204" pitchFamily="34" charset="0"/>
              <a:ea typeface="Calibri" panose="020F0502020204030204" pitchFamily="34" charset="0"/>
              <a:cs typeface="Times New Roman" panose="02020603050405020304" pitchFamily="18" charset="0"/>
            </a:endParaRPr>
          </a:p>
          <a:p>
            <a:r>
              <a:rPr lang="en-US" b="1" dirty="0"/>
              <a:t>Observation 3: When an NR slot overlaps with two E-UTRA subframes, the decision to scale or drop in the NR slot depends on the power in each of the E-UTRA subframes that it overlaps with, not just one.</a:t>
            </a:r>
          </a:p>
          <a:p>
            <a:pPr lvl="0"/>
            <a:endParaRPr lang="en-US" dirty="0">
              <a:solidFill>
                <a:prstClr val="black"/>
              </a:solidFill>
            </a:endParaRPr>
          </a:p>
          <a:p>
            <a:endParaRPr lang="en-US" dirty="0"/>
          </a:p>
        </p:txBody>
      </p:sp>
      <p:sp>
        <p:nvSpPr>
          <p:cNvPr id="13" name="Rectangle 12">
            <a:extLst>
              <a:ext uri="{FF2B5EF4-FFF2-40B4-BE49-F238E27FC236}">
                <a16:creationId xmlns:a16="http://schemas.microsoft.com/office/drawing/2014/main" id="{806D8A60-1DFC-4B93-A33A-3303E3974249}"/>
              </a:ext>
            </a:extLst>
          </p:cNvPr>
          <p:cNvSpPr/>
          <p:nvPr/>
        </p:nvSpPr>
        <p:spPr>
          <a:xfrm>
            <a:off x="4597165" y="1690688"/>
            <a:ext cx="2374085" cy="55367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E-UTRA (</a:t>
            </a:r>
            <a:r>
              <a:rPr lang="en-US" i="1" dirty="0">
                <a:solidFill>
                  <a:schemeClr val="tx1"/>
                </a:solidFill>
              </a:rPr>
              <a:t>p</a:t>
            </a:r>
            <a:r>
              <a:rPr lang="en-US" dirty="0">
                <a:solidFill>
                  <a:schemeClr val="tx1"/>
                </a:solidFill>
              </a:rPr>
              <a:t>) </a:t>
            </a:r>
          </a:p>
        </p:txBody>
      </p:sp>
      <p:sp>
        <p:nvSpPr>
          <p:cNvPr id="14" name="Rectangle 13">
            <a:extLst>
              <a:ext uri="{FF2B5EF4-FFF2-40B4-BE49-F238E27FC236}">
                <a16:creationId xmlns:a16="http://schemas.microsoft.com/office/drawing/2014/main" id="{FC6CFCD9-965A-4ED8-903A-47C21C02AFAC}"/>
              </a:ext>
            </a:extLst>
          </p:cNvPr>
          <p:cNvSpPr/>
          <p:nvPr/>
        </p:nvSpPr>
        <p:spPr>
          <a:xfrm>
            <a:off x="6971251" y="1690688"/>
            <a:ext cx="2374084" cy="55367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E-UTRA (</a:t>
            </a:r>
            <a:r>
              <a:rPr lang="en-US" i="1" dirty="0">
                <a:solidFill>
                  <a:schemeClr val="tx1"/>
                </a:solidFill>
              </a:rPr>
              <a:t>p+1</a:t>
            </a:r>
            <a:r>
              <a:rPr lang="en-US" dirty="0">
                <a:solidFill>
                  <a:schemeClr val="tx1"/>
                </a:solidFill>
              </a:rPr>
              <a:t>)</a:t>
            </a:r>
          </a:p>
        </p:txBody>
      </p:sp>
      <p:sp>
        <p:nvSpPr>
          <p:cNvPr id="15" name="Rectangle 14">
            <a:extLst>
              <a:ext uri="{FF2B5EF4-FFF2-40B4-BE49-F238E27FC236}">
                <a16:creationId xmlns:a16="http://schemas.microsoft.com/office/drawing/2014/main" id="{7866041F-9C3D-4CDD-A237-24B08B7D0AD0}"/>
              </a:ext>
            </a:extLst>
          </p:cNvPr>
          <p:cNvSpPr/>
          <p:nvPr/>
        </p:nvSpPr>
        <p:spPr>
          <a:xfrm>
            <a:off x="3461157" y="2244361"/>
            <a:ext cx="2374085" cy="55367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NR (q)</a:t>
            </a:r>
          </a:p>
        </p:txBody>
      </p:sp>
      <p:sp>
        <p:nvSpPr>
          <p:cNvPr id="16" name="Rectangle 15">
            <a:extLst>
              <a:ext uri="{FF2B5EF4-FFF2-40B4-BE49-F238E27FC236}">
                <a16:creationId xmlns:a16="http://schemas.microsoft.com/office/drawing/2014/main" id="{B8063DA2-162A-408F-94DD-2081E8B70037}"/>
              </a:ext>
            </a:extLst>
          </p:cNvPr>
          <p:cNvSpPr/>
          <p:nvPr/>
        </p:nvSpPr>
        <p:spPr>
          <a:xfrm>
            <a:off x="5838738" y="2244360"/>
            <a:ext cx="2374084" cy="55367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NR (q+1)</a:t>
            </a:r>
          </a:p>
        </p:txBody>
      </p:sp>
      <p:sp>
        <p:nvSpPr>
          <p:cNvPr id="17" name="Rectangle 16">
            <a:extLst>
              <a:ext uri="{FF2B5EF4-FFF2-40B4-BE49-F238E27FC236}">
                <a16:creationId xmlns:a16="http://schemas.microsoft.com/office/drawing/2014/main" id="{72D95EFE-ED7B-4D20-B9AE-3FE754DDE19E}"/>
              </a:ext>
            </a:extLst>
          </p:cNvPr>
          <p:cNvSpPr/>
          <p:nvPr/>
        </p:nvSpPr>
        <p:spPr>
          <a:xfrm>
            <a:off x="2219586" y="1688194"/>
            <a:ext cx="2374084" cy="55367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E-UTRA (</a:t>
            </a:r>
            <a:r>
              <a:rPr lang="en-US" i="1" dirty="0">
                <a:solidFill>
                  <a:schemeClr val="tx1"/>
                </a:solidFill>
              </a:rPr>
              <a:t>p-1</a:t>
            </a:r>
            <a:r>
              <a:rPr lang="en-US" dirty="0">
                <a:solidFill>
                  <a:schemeClr val="tx1"/>
                </a:solidFill>
              </a:rPr>
              <a:t>)</a:t>
            </a:r>
          </a:p>
        </p:txBody>
      </p:sp>
    </p:spTree>
    <p:extLst>
      <p:ext uri="{BB962C8B-B14F-4D97-AF65-F5344CB8AC3E}">
        <p14:creationId xmlns:p14="http://schemas.microsoft.com/office/powerpoint/2010/main" val="325825483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967F0F-A8F6-4AD9-BC48-C18CF839D901}"/>
              </a:ext>
            </a:extLst>
          </p:cNvPr>
          <p:cNvSpPr>
            <a:spLocks noGrp="1"/>
          </p:cNvSpPr>
          <p:nvPr>
            <p:ph type="title"/>
          </p:nvPr>
        </p:nvSpPr>
        <p:spPr/>
        <p:txBody>
          <a:bodyPr/>
          <a:lstStyle/>
          <a:p>
            <a:r>
              <a:rPr lang="en-US" dirty="0"/>
              <a:t>Potential problem with partially overlapped LTE subframes and NR slots</a:t>
            </a:r>
          </a:p>
        </p:txBody>
      </p:sp>
      <p:sp>
        <p:nvSpPr>
          <p:cNvPr id="3" name="Content Placeholder 2">
            <a:extLst>
              <a:ext uri="{FF2B5EF4-FFF2-40B4-BE49-F238E27FC236}">
                <a16:creationId xmlns:a16="http://schemas.microsoft.com/office/drawing/2014/main" id="{C75F4260-0E96-4CDF-A607-AC9E531C457C}"/>
              </a:ext>
            </a:extLst>
          </p:cNvPr>
          <p:cNvSpPr>
            <a:spLocks noGrp="1"/>
          </p:cNvSpPr>
          <p:nvPr>
            <p:ph idx="1"/>
          </p:nvPr>
        </p:nvSpPr>
        <p:spPr>
          <a:xfrm>
            <a:off x="838199" y="3087149"/>
            <a:ext cx="10126211" cy="3089814"/>
          </a:xfrm>
        </p:spPr>
        <p:txBody>
          <a:bodyPr>
            <a:normAutofit fontScale="70000" lnSpcReduction="20000"/>
          </a:bodyPr>
          <a:lstStyle/>
          <a:p>
            <a:pPr lvl="0"/>
            <a:r>
              <a:rPr lang="en-US" dirty="0">
                <a:solidFill>
                  <a:prstClr val="black"/>
                </a:solidFill>
              </a:rPr>
              <a:t>E-UTRA MPR/A-MPR (p+1) may be very low (and thus, </a:t>
            </a:r>
            <a:r>
              <a:rPr lang="en-GB" dirty="0" err="1">
                <a:latin typeface="Times New Roman" panose="02020603050405020304" pitchFamily="18" charset="0"/>
                <a:ea typeface="Calibri" panose="020F0502020204030204" pitchFamily="34" charset="0"/>
                <a:cs typeface="Times New Roman" panose="02020603050405020304" pitchFamily="18" charset="0"/>
              </a:rPr>
              <a:t>p</a:t>
            </a:r>
            <a:r>
              <a:rPr lang="en-GB" baseline="-25000" dirty="0" err="1">
                <a:latin typeface="Times New Roman" panose="02020603050405020304" pitchFamily="18" charset="0"/>
                <a:ea typeface="Calibri" panose="020F0502020204030204" pitchFamily="34" charset="0"/>
                <a:cs typeface="Times New Roman" panose="02020603050405020304" pitchFamily="18" charset="0"/>
              </a:rPr>
              <a:t>CMAX</a:t>
            </a:r>
            <a:r>
              <a:rPr lang="en-GB" baseline="-25000" dirty="0">
                <a:latin typeface="Times New Roman" panose="02020603050405020304" pitchFamily="18" charset="0"/>
                <a:ea typeface="Calibri" panose="020F0502020204030204" pitchFamily="34" charset="0"/>
                <a:cs typeface="Times New Roman" panose="02020603050405020304" pitchFamily="18" charset="0"/>
              </a:rPr>
              <a:t>_</a:t>
            </a:r>
            <a:r>
              <a:rPr lang="en-GB" i="1" baseline="-25000" dirty="0">
                <a:latin typeface="Times New Roman" panose="02020603050405020304" pitchFamily="18" charset="0"/>
                <a:ea typeface="Calibri" panose="020F0502020204030204" pitchFamily="34" charset="0"/>
                <a:cs typeface="Times New Roman" panose="02020603050405020304" pitchFamily="18" charset="0"/>
              </a:rPr>
              <a:t> </a:t>
            </a:r>
            <a:r>
              <a:rPr lang="en-GB" baseline="-25000" dirty="0">
                <a:latin typeface="Times New Roman" panose="02020603050405020304" pitchFamily="18" charset="0"/>
                <a:ea typeface="Calibri" panose="020F0502020204030204" pitchFamily="34" charset="0"/>
                <a:cs typeface="Times New Roman" panose="02020603050405020304" pitchFamily="18" charset="0"/>
              </a:rPr>
              <a:t>E-</a:t>
            </a:r>
            <a:r>
              <a:rPr lang="en-GB" baseline="-25000" dirty="0" err="1">
                <a:latin typeface="Times New Roman" panose="02020603050405020304" pitchFamily="18" charset="0"/>
                <a:ea typeface="Calibri" panose="020F0502020204030204" pitchFamily="34" charset="0"/>
                <a:cs typeface="Times New Roman" panose="02020603050405020304" pitchFamily="18" charset="0"/>
              </a:rPr>
              <a:t>UTRA,</a:t>
            </a:r>
            <a:r>
              <a:rPr lang="en-GB" i="1" baseline="-25000" dirty="0" err="1">
                <a:latin typeface="Times New Roman" panose="02020603050405020304" pitchFamily="18" charset="0"/>
                <a:ea typeface="Calibri" panose="020F0502020204030204" pitchFamily="34" charset="0"/>
                <a:cs typeface="Times New Roman" panose="02020603050405020304" pitchFamily="18" charset="0"/>
              </a:rPr>
              <a:t>c</a:t>
            </a:r>
            <a:r>
              <a:rPr lang="en-GB" i="1" baseline="-25000" dirty="0">
                <a:latin typeface="Times New Roman" panose="02020603050405020304" pitchFamily="18" charset="0"/>
                <a:ea typeface="Calibri" panose="020F0502020204030204" pitchFamily="34" charset="0"/>
                <a:cs typeface="Times New Roman" panose="02020603050405020304" pitchFamily="18" charset="0"/>
              </a:rPr>
              <a:t> </a:t>
            </a:r>
            <a:r>
              <a:rPr lang="en-US" dirty="0">
                <a:solidFill>
                  <a:prstClr val="black"/>
                </a:solidFill>
              </a:rPr>
              <a:t>(</a:t>
            </a:r>
            <a:r>
              <a:rPr lang="en-US" i="1" dirty="0">
                <a:solidFill>
                  <a:prstClr val="black"/>
                </a:solidFill>
              </a:rPr>
              <a:t>p+1</a:t>
            </a:r>
            <a:r>
              <a:rPr lang="en-US" dirty="0">
                <a:solidFill>
                  <a:prstClr val="black"/>
                </a:solidFill>
              </a:rPr>
              <a:t>) very high) so that the equation for dropping NR: </a:t>
            </a:r>
            <a:r>
              <a:rPr lang="en-GB" sz="2400" dirty="0">
                <a:latin typeface="Times New Roman" panose="02020603050405020304" pitchFamily="18" charset="0"/>
                <a:ea typeface="Calibri" panose="020F0502020204030204" pitchFamily="34" charset="0"/>
                <a:cs typeface="Times New Roman" panose="02020603050405020304" pitchFamily="18" charset="0"/>
              </a:rPr>
              <a:t>b= 10 log</a:t>
            </a:r>
            <a:r>
              <a:rPr lang="en-GB" sz="2400" baseline="-25000" dirty="0">
                <a:latin typeface="Times New Roman" panose="02020603050405020304" pitchFamily="18" charset="0"/>
                <a:ea typeface="Calibri" panose="020F0502020204030204" pitchFamily="34" charset="0"/>
                <a:cs typeface="Times New Roman" panose="02020603050405020304" pitchFamily="18" charset="0"/>
              </a:rPr>
              <a:t>10</a:t>
            </a:r>
            <a:r>
              <a:rPr lang="en-GB" sz="2400" dirty="0">
                <a:latin typeface="Times New Roman" panose="02020603050405020304" pitchFamily="18" charset="0"/>
                <a:ea typeface="Calibri" panose="020F0502020204030204" pitchFamily="34" charset="0"/>
                <a:cs typeface="Times New Roman" panose="02020603050405020304" pitchFamily="18" charset="0"/>
              </a:rPr>
              <a:t> [</a:t>
            </a:r>
            <a:r>
              <a:rPr lang="en-GB" sz="2400" dirty="0" err="1">
                <a:latin typeface="Times New Roman" panose="02020603050405020304" pitchFamily="18" charset="0"/>
                <a:ea typeface="Calibri" panose="020F0502020204030204" pitchFamily="34" charset="0"/>
                <a:cs typeface="Times New Roman" panose="02020603050405020304" pitchFamily="18" charset="0"/>
              </a:rPr>
              <a:t>p</a:t>
            </a:r>
            <a:r>
              <a:rPr lang="en-GB" sz="2400" baseline="-25000" dirty="0" err="1">
                <a:latin typeface="Times New Roman" panose="02020603050405020304" pitchFamily="18" charset="0"/>
                <a:ea typeface="Calibri" panose="020F0502020204030204" pitchFamily="34" charset="0"/>
                <a:cs typeface="Times New Roman" panose="02020603050405020304" pitchFamily="18" charset="0"/>
              </a:rPr>
              <a:t>CMAX</a:t>
            </a:r>
            <a:r>
              <a:rPr lang="en-GB" sz="2400" baseline="-25000" dirty="0">
                <a:latin typeface="Times New Roman" panose="02020603050405020304" pitchFamily="18" charset="0"/>
                <a:ea typeface="Calibri" panose="020F0502020204030204" pitchFamily="34" charset="0"/>
                <a:cs typeface="Times New Roman" panose="02020603050405020304" pitchFamily="18" charset="0"/>
              </a:rPr>
              <a:t>_</a:t>
            </a:r>
            <a:r>
              <a:rPr lang="en-GB" sz="2400" i="1" baseline="-25000" dirty="0">
                <a:latin typeface="Times New Roman" panose="02020603050405020304" pitchFamily="18" charset="0"/>
                <a:ea typeface="Calibri" panose="020F0502020204030204" pitchFamily="34" charset="0"/>
                <a:cs typeface="Times New Roman" panose="02020603050405020304" pitchFamily="18" charset="0"/>
              </a:rPr>
              <a:t> </a:t>
            </a:r>
            <a:r>
              <a:rPr lang="en-GB" sz="2400" baseline="-25000" dirty="0">
                <a:latin typeface="Times New Roman" panose="02020603050405020304" pitchFamily="18" charset="0"/>
                <a:ea typeface="Calibri" panose="020F0502020204030204" pitchFamily="34" charset="0"/>
                <a:cs typeface="Times New Roman" panose="02020603050405020304" pitchFamily="18" charset="0"/>
              </a:rPr>
              <a:t>E-</a:t>
            </a:r>
            <a:r>
              <a:rPr lang="en-GB" sz="2400" baseline="-25000" dirty="0" err="1">
                <a:latin typeface="Times New Roman" panose="02020603050405020304" pitchFamily="18" charset="0"/>
                <a:ea typeface="Calibri" panose="020F0502020204030204" pitchFamily="34" charset="0"/>
                <a:cs typeface="Times New Roman" panose="02020603050405020304" pitchFamily="18" charset="0"/>
              </a:rPr>
              <a:t>UTRA,</a:t>
            </a:r>
            <a:r>
              <a:rPr lang="en-GB" sz="2400" i="1" baseline="-25000" dirty="0" err="1">
                <a:latin typeface="Times New Roman" panose="02020603050405020304" pitchFamily="18" charset="0"/>
                <a:ea typeface="Calibri" panose="020F0502020204030204" pitchFamily="34" charset="0"/>
                <a:cs typeface="Times New Roman" panose="02020603050405020304" pitchFamily="18" charset="0"/>
              </a:rPr>
              <a:t>c</a:t>
            </a:r>
            <a:r>
              <a:rPr lang="en-GB" sz="2400" i="1" baseline="-25000" dirty="0">
                <a:latin typeface="Times New Roman" panose="02020603050405020304" pitchFamily="18" charset="0"/>
                <a:ea typeface="Calibri" panose="020F0502020204030204" pitchFamily="34" charset="0"/>
                <a:cs typeface="Times New Roman" panose="02020603050405020304" pitchFamily="18" charset="0"/>
              </a:rPr>
              <a:t> </a:t>
            </a:r>
            <a:r>
              <a:rPr lang="en-GB" sz="2400" dirty="0">
                <a:latin typeface="Times New Roman" panose="02020603050405020304" pitchFamily="18" charset="0"/>
                <a:ea typeface="Calibri" panose="020F0502020204030204" pitchFamily="34" charset="0"/>
                <a:cs typeface="Times New Roman" panose="02020603050405020304" pitchFamily="18" charset="0"/>
              </a:rPr>
              <a:t>(</a:t>
            </a:r>
            <a:r>
              <a:rPr lang="en-GB" sz="2400" i="1" dirty="0">
                <a:latin typeface="Times New Roman" panose="02020603050405020304" pitchFamily="18" charset="0"/>
                <a:ea typeface="Calibri" panose="020F0502020204030204" pitchFamily="34" charset="0"/>
                <a:cs typeface="Times New Roman" panose="02020603050405020304" pitchFamily="18" charset="0"/>
              </a:rPr>
              <a:t>p+1</a:t>
            </a:r>
            <a:r>
              <a:rPr lang="en-GB" sz="2400" dirty="0">
                <a:latin typeface="Times New Roman" panose="02020603050405020304" pitchFamily="18" charset="0"/>
                <a:ea typeface="Calibri" panose="020F0502020204030204" pitchFamily="34" charset="0"/>
                <a:cs typeface="Times New Roman" panose="02020603050405020304" pitchFamily="18" charset="0"/>
              </a:rPr>
              <a:t>) +</a:t>
            </a:r>
            <a:r>
              <a:rPr lang="en-GB" sz="2400" dirty="0" err="1">
                <a:latin typeface="Times New Roman" panose="02020603050405020304" pitchFamily="18" charset="0"/>
                <a:ea typeface="Calibri" panose="020F0502020204030204" pitchFamily="34" charset="0"/>
                <a:cs typeface="Times New Roman" panose="02020603050405020304" pitchFamily="18" charset="0"/>
              </a:rPr>
              <a:t>p</a:t>
            </a:r>
            <a:r>
              <a:rPr lang="en-GB" sz="2400" baseline="-25000" dirty="0" err="1">
                <a:latin typeface="Times New Roman" panose="02020603050405020304" pitchFamily="18" charset="0"/>
                <a:ea typeface="Calibri" panose="020F0502020204030204" pitchFamily="34" charset="0"/>
                <a:cs typeface="Times New Roman" panose="02020603050405020304" pitchFamily="18" charset="0"/>
              </a:rPr>
              <a:t>CMAX,f,</a:t>
            </a:r>
            <a:r>
              <a:rPr lang="en-GB" sz="2400" i="1" baseline="-25000" dirty="0" err="1">
                <a:latin typeface="Times New Roman" panose="02020603050405020304" pitchFamily="18" charset="0"/>
                <a:ea typeface="Calibri" panose="020F0502020204030204" pitchFamily="34" charset="0"/>
                <a:cs typeface="Times New Roman" panose="02020603050405020304" pitchFamily="18" charset="0"/>
              </a:rPr>
              <a:t>c,NR</a:t>
            </a:r>
            <a:r>
              <a:rPr lang="en-GB" sz="2400" i="1" baseline="-25000" dirty="0">
                <a:latin typeface="Times New Roman" panose="02020603050405020304" pitchFamily="18" charset="0"/>
                <a:ea typeface="Calibri" panose="020F0502020204030204" pitchFamily="34" charset="0"/>
                <a:cs typeface="Times New Roman" panose="02020603050405020304" pitchFamily="18" charset="0"/>
              </a:rPr>
              <a:t> </a:t>
            </a:r>
            <a:r>
              <a:rPr lang="en-GB" sz="2400" dirty="0">
                <a:latin typeface="Times New Roman" panose="02020603050405020304" pitchFamily="18" charset="0"/>
                <a:ea typeface="Calibri" panose="020F0502020204030204" pitchFamily="34" charset="0"/>
                <a:cs typeface="Times New Roman" panose="02020603050405020304" pitchFamily="18" charset="0"/>
              </a:rPr>
              <a:t>(</a:t>
            </a:r>
            <a:r>
              <a:rPr lang="en-GB" sz="2400" i="1" dirty="0">
                <a:latin typeface="Times New Roman" panose="02020603050405020304" pitchFamily="18" charset="0"/>
                <a:ea typeface="Calibri" panose="020F0502020204030204" pitchFamily="34" charset="0"/>
                <a:cs typeface="Times New Roman" panose="02020603050405020304" pitchFamily="18" charset="0"/>
              </a:rPr>
              <a:t>q</a:t>
            </a:r>
            <a:r>
              <a:rPr lang="en-GB" sz="2400" dirty="0">
                <a:latin typeface="Times New Roman" panose="02020603050405020304" pitchFamily="18" charset="0"/>
                <a:ea typeface="Calibri" panose="020F0502020204030204" pitchFamily="34" charset="0"/>
                <a:cs typeface="Times New Roman" panose="02020603050405020304" pitchFamily="18" charset="0"/>
              </a:rPr>
              <a:t>) /</a:t>
            </a:r>
            <a:r>
              <a:rPr lang="en-GB" sz="2400" dirty="0" err="1">
                <a:latin typeface="Times New Roman" panose="02020603050405020304" pitchFamily="18" charset="0"/>
                <a:ea typeface="Calibri" panose="020F0502020204030204" pitchFamily="34" charset="0"/>
                <a:cs typeface="Times New Roman" panose="02020603050405020304" pitchFamily="18" charset="0"/>
              </a:rPr>
              <a:t>X_scale</a:t>
            </a:r>
            <a:r>
              <a:rPr lang="en-GB" sz="2400" dirty="0">
                <a:latin typeface="Times New Roman" panose="02020603050405020304" pitchFamily="18" charset="0"/>
                <a:ea typeface="Calibri" panose="020F0502020204030204" pitchFamily="34" charset="0"/>
                <a:cs typeface="Times New Roman" panose="02020603050405020304" pitchFamily="18" charset="0"/>
              </a:rPr>
              <a:t>] &gt; P_EN-</a:t>
            </a:r>
            <a:r>
              <a:rPr lang="en-GB" sz="2400" dirty="0" err="1">
                <a:latin typeface="Times New Roman" panose="02020603050405020304" pitchFamily="18" charset="0"/>
                <a:ea typeface="Calibri" panose="020F0502020204030204" pitchFamily="34" charset="0"/>
                <a:cs typeface="Times New Roman" panose="02020603050405020304" pitchFamily="18" charset="0"/>
              </a:rPr>
              <a:t>DC_Total</a:t>
            </a:r>
            <a:r>
              <a:rPr lang="en-GB" sz="2400" dirty="0">
                <a:latin typeface="Times New Roman" panose="02020603050405020304" pitchFamily="18" charset="0"/>
                <a:ea typeface="Calibri" panose="020F0502020204030204" pitchFamily="34" charset="0"/>
                <a:cs typeface="Times New Roman" panose="02020603050405020304" pitchFamily="18" charset="0"/>
              </a:rPr>
              <a:t> </a:t>
            </a:r>
            <a:r>
              <a:rPr lang="en-GB" sz="2400" dirty="0" err="1">
                <a:latin typeface="Times New Roman" panose="02020603050405020304" pitchFamily="18" charset="0"/>
                <a:ea typeface="Calibri" panose="020F0502020204030204" pitchFamily="34" charset="0"/>
                <a:cs typeface="Times New Roman" panose="02020603050405020304" pitchFamily="18" charset="0"/>
              </a:rPr>
              <a:t>i</a:t>
            </a:r>
            <a:r>
              <a:rPr lang="en-US" dirty="0">
                <a:solidFill>
                  <a:prstClr val="black"/>
                </a:solidFill>
              </a:rPr>
              <a:t>s true, and NR dropping is allowed for NR(</a:t>
            </a:r>
            <a:r>
              <a:rPr lang="en-US" i="1" dirty="0">
                <a:solidFill>
                  <a:prstClr val="black"/>
                </a:solidFill>
              </a:rPr>
              <a:t>q</a:t>
            </a:r>
            <a:r>
              <a:rPr lang="en-US" dirty="0">
                <a:solidFill>
                  <a:prstClr val="black"/>
                </a:solidFill>
              </a:rPr>
              <a:t>), even if NR dropping would not be allowed for NR(q) based on </a:t>
            </a:r>
            <a:r>
              <a:rPr lang="en-GB" dirty="0" err="1">
                <a:latin typeface="Times New Roman" panose="02020603050405020304" pitchFamily="18" charset="0"/>
                <a:ea typeface="Calibri" panose="020F0502020204030204" pitchFamily="34" charset="0"/>
                <a:cs typeface="Times New Roman" panose="02020603050405020304" pitchFamily="18" charset="0"/>
              </a:rPr>
              <a:t>p</a:t>
            </a:r>
            <a:r>
              <a:rPr lang="en-GB" baseline="-25000" dirty="0" err="1">
                <a:latin typeface="Times New Roman" panose="02020603050405020304" pitchFamily="18" charset="0"/>
                <a:ea typeface="Calibri" panose="020F0502020204030204" pitchFamily="34" charset="0"/>
                <a:cs typeface="Times New Roman" panose="02020603050405020304" pitchFamily="18" charset="0"/>
              </a:rPr>
              <a:t>CMAX</a:t>
            </a:r>
            <a:r>
              <a:rPr lang="en-GB" baseline="-25000" dirty="0">
                <a:latin typeface="Times New Roman" panose="02020603050405020304" pitchFamily="18" charset="0"/>
                <a:ea typeface="Calibri" panose="020F0502020204030204" pitchFamily="34" charset="0"/>
                <a:cs typeface="Times New Roman" panose="02020603050405020304" pitchFamily="18" charset="0"/>
              </a:rPr>
              <a:t>_</a:t>
            </a:r>
            <a:r>
              <a:rPr lang="en-GB" i="1" baseline="-25000" dirty="0">
                <a:latin typeface="Times New Roman" panose="02020603050405020304" pitchFamily="18" charset="0"/>
                <a:ea typeface="Calibri" panose="020F0502020204030204" pitchFamily="34" charset="0"/>
                <a:cs typeface="Times New Roman" panose="02020603050405020304" pitchFamily="18" charset="0"/>
              </a:rPr>
              <a:t> </a:t>
            </a:r>
            <a:r>
              <a:rPr lang="en-GB" baseline="-25000" dirty="0">
                <a:latin typeface="Times New Roman" panose="02020603050405020304" pitchFamily="18" charset="0"/>
                <a:ea typeface="Calibri" panose="020F0502020204030204" pitchFamily="34" charset="0"/>
                <a:cs typeface="Times New Roman" panose="02020603050405020304" pitchFamily="18" charset="0"/>
              </a:rPr>
              <a:t>E-</a:t>
            </a:r>
            <a:r>
              <a:rPr lang="en-GB" baseline="-25000" dirty="0" err="1">
                <a:latin typeface="Times New Roman" panose="02020603050405020304" pitchFamily="18" charset="0"/>
                <a:ea typeface="Calibri" panose="020F0502020204030204" pitchFamily="34" charset="0"/>
                <a:cs typeface="Times New Roman" panose="02020603050405020304" pitchFamily="18" charset="0"/>
              </a:rPr>
              <a:t>UTRA,</a:t>
            </a:r>
            <a:r>
              <a:rPr lang="en-GB" i="1" baseline="-25000" dirty="0" err="1">
                <a:latin typeface="Times New Roman" panose="02020603050405020304" pitchFamily="18" charset="0"/>
                <a:ea typeface="Calibri" panose="020F0502020204030204" pitchFamily="34" charset="0"/>
                <a:cs typeface="Times New Roman" panose="02020603050405020304" pitchFamily="18" charset="0"/>
              </a:rPr>
              <a:t>c</a:t>
            </a:r>
            <a:r>
              <a:rPr lang="en-GB" i="1" baseline="-25000" dirty="0">
                <a:latin typeface="Times New Roman" panose="02020603050405020304" pitchFamily="18" charset="0"/>
                <a:ea typeface="Calibri" panose="020F0502020204030204" pitchFamily="34" charset="0"/>
                <a:cs typeface="Times New Roman" panose="02020603050405020304" pitchFamily="18" charset="0"/>
              </a:rPr>
              <a:t> </a:t>
            </a:r>
            <a:r>
              <a:rPr lang="en-GB" dirty="0">
                <a:latin typeface="Times New Roman" panose="02020603050405020304" pitchFamily="18" charset="0"/>
                <a:ea typeface="Calibri" panose="020F0502020204030204" pitchFamily="34" charset="0"/>
                <a:cs typeface="Times New Roman" panose="02020603050405020304" pitchFamily="18" charset="0"/>
              </a:rPr>
              <a:t>(</a:t>
            </a:r>
            <a:r>
              <a:rPr lang="en-GB" i="1" dirty="0">
                <a:latin typeface="Times New Roman" panose="02020603050405020304" pitchFamily="18" charset="0"/>
                <a:ea typeface="Calibri" panose="020F0502020204030204" pitchFamily="34" charset="0"/>
                <a:cs typeface="Times New Roman" panose="02020603050405020304" pitchFamily="18" charset="0"/>
              </a:rPr>
              <a:t>p</a:t>
            </a:r>
            <a:r>
              <a:rPr lang="en-GB" dirty="0">
                <a:latin typeface="Times New Roman" panose="02020603050405020304" pitchFamily="18" charset="0"/>
                <a:ea typeface="Calibri" panose="020F0502020204030204" pitchFamily="34" charset="0"/>
                <a:cs typeface="Times New Roman" panose="02020603050405020304" pitchFamily="18" charset="0"/>
              </a:rPr>
              <a:t>)</a:t>
            </a:r>
            <a:r>
              <a:rPr lang="en-US" dirty="0">
                <a:solidFill>
                  <a:prstClr val="black"/>
                </a:solidFill>
              </a:rPr>
              <a:t>. </a:t>
            </a:r>
          </a:p>
          <a:p>
            <a:pPr lvl="0"/>
            <a:r>
              <a:rPr lang="en-US" dirty="0">
                <a:solidFill>
                  <a:prstClr val="black"/>
                </a:solidFill>
              </a:rPr>
              <a:t>However, the proposed equation for scaling and dropping considers dropping in E-UTRA subframe </a:t>
            </a:r>
            <a:r>
              <a:rPr lang="en-US" i="1" dirty="0">
                <a:solidFill>
                  <a:prstClr val="black"/>
                </a:solidFill>
              </a:rPr>
              <a:t>p</a:t>
            </a:r>
            <a:r>
              <a:rPr lang="en-US" dirty="0">
                <a:solidFill>
                  <a:prstClr val="black"/>
                </a:solidFill>
              </a:rPr>
              <a:t> and NR slot </a:t>
            </a:r>
            <a:r>
              <a:rPr lang="en-US" i="1" dirty="0">
                <a:solidFill>
                  <a:prstClr val="black"/>
                </a:solidFill>
              </a:rPr>
              <a:t>q</a:t>
            </a:r>
            <a:r>
              <a:rPr lang="en-US" dirty="0">
                <a:solidFill>
                  <a:prstClr val="black"/>
                </a:solidFill>
              </a:rPr>
              <a:t> through </a:t>
            </a:r>
            <a:r>
              <a:rPr lang="en-US" sz="2900" i="1" dirty="0" err="1">
                <a:solidFill>
                  <a:prstClr val="black"/>
                </a:solidFill>
              </a:rPr>
              <a:t>q+n</a:t>
            </a:r>
            <a:r>
              <a:rPr lang="en-US" dirty="0">
                <a:solidFill>
                  <a:prstClr val="black"/>
                </a:solidFill>
              </a:rPr>
              <a:t> but not NR dropping in slot </a:t>
            </a:r>
            <a:r>
              <a:rPr lang="en-US" i="1" dirty="0">
                <a:solidFill>
                  <a:prstClr val="black"/>
                </a:solidFill>
              </a:rPr>
              <a:t>q</a:t>
            </a:r>
            <a:r>
              <a:rPr lang="en-US" dirty="0">
                <a:solidFill>
                  <a:prstClr val="black"/>
                </a:solidFill>
              </a:rPr>
              <a:t> due to E-UTRA subframe </a:t>
            </a:r>
            <a:r>
              <a:rPr lang="en-US" i="1" dirty="0">
                <a:solidFill>
                  <a:prstClr val="black"/>
                </a:solidFill>
              </a:rPr>
              <a:t>p</a:t>
            </a:r>
            <a:r>
              <a:rPr lang="en-US" dirty="0">
                <a:solidFill>
                  <a:prstClr val="black"/>
                </a:solidFill>
              </a:rPr>
              <a:t>+1</a:t>
            </a:r>
            <a:r>
              <a:rPr lang="en-US" i="1" dirty="0">
                <a:solidFill>
                  <a:prstClr val="black"/>
                </a:solidFill>
              </a:rPr>
              <a:t> </a:t>
            </a:r>
            <a:r>
              <a:rPr lang="en-US" dirty="0">
                <a:solidFill>
                  <a:prstClr val="black"/>
                </a:solidFill>
              </a:rPr>
              <a:t>(or </a:t>
            </a:r>
            <a:r>
              <a:rPr lang="en-US" i="1" dirty="0">
                <a:solidFill>
                  <a:prstClr val="black"/>
                </a:solidFill>
              </a:rPr>
              <a:t>p</a:t>
            </a:r>
            <a:r>
              <a:rPr lang="en-US" dirty="0">
                <a:solidFill>
                  <a:prstClr val="black"/>
                </a:solidFill>
              </a:rPr>
              <a:t>-1).    </a:t>
            </a:r>
          </a:p>
          <a:p>
            <a:pPr lvl="0"/>
            <a:r>
              <a:rPr lang="en-US" dirty="0">
                <a:solidFill>
                  <a:srgbClr val="FF0000"/>
                </a:solidFill>
              </a:rPr>
              <a:t>With the proposed equations for P</a:t>
            </a:r>
            <a:r>
              <a:rPr lang="en-US" baseline="-25000" dirty="0">
                <a:solidFill>
                  <a:srgbClr val="FF0000"/>
                </a:solidFill>
              </a:rPr>
              <a:t>CMAX_EN-DC</a:t>
            </a:r>
            <a:r>
              <a:rPr lang="en-US" dirty="0">
                <a:solidFill>
                  <a:srgbClr val="FF0000"/>
                </a:solidFill>
              </a:rPr>
              <a:t> measured over the 1 </a:t>
            </a:r>
            <a:r>
              <a:rPr lang="en-US" dirty="0" err="1">
                <a:solidFill>
                  <a:srgbClr val="FF0000"/>
                </a:solidFill>
              </a:rPr>
              <a:t>ms</a:t>
            </a:r>
            <a:r>
              <a:rPr lang="en-US" dirty="0">
                <a:solidFill>
                  <a:srgbClr val="FF0000"/>
                </a:solidFill>
              </a:rPr>
              <a:t> E-UTRA subframe, a UE could fail the P</a:t>
            </a:r>
            <a:r>
              <a:rPr lang="en-US" baseline="-25000" dirty="0">
                <a:solidFill>
                  <a:srgbClr val="FF0000"/>
                </a:solidFill>
              </a:rPr>
              <a:t>CMAX</a:t>
            </a:r>
            <a:r>
              <a:rPr lang="en-US" dirty="0">
                <a:solidFill>
                  <a:srgbClr val="FF0000"/>
                </a:solidFill>
              </a:rPr>
              <a:t> tests for subframe </a:t>
            </a:r>
            <a:r>
              <a:rPr lang="en-US" i="1" dirty="0">
                <a:solidFill>
                  <a:srgbClr val="FF0000"/>
                </a:solidFill>
              </a:rPr>
              <a:t>p</a:t>
            </a:r>
            <a:r>
              <a:rPr lang="en-US" dirty="0">
                <a:solidFill>
                  <a:srgbClr val="FF0000"/>
                </a:solidFill>
              </a:rPr>
              <a:t> if it could drop NR in slot </a:t>
            </a:r>
            <a:r>
              <a:rPr lang="en-US" i="1" dirty="0">
                <a:solidFill>
                  <a:srgbClr val="FF0000"/>
                </a:solidFill>
              </a:rPr>
              <a:t>q</a:t>
            </a:r>
            <a:r>
              <a:rPr lang="en-US" dirty="0">
                <a:solidFill>
                  <a:srgbClr val="FF0000"/>
                </a:solidFill>
              </a:rPr>
              <a:t> and/or slot </a:t>
            </a:r>
            <a:r>
              <a:rPr lang="en-US" i="1" dirty="0">
                <a:solidFill>
                  <a:srgbClr val="FF0000"/>
                </a:solidFill>
              </a:rPr>
              <a:t>q+2 </a:t>
            </a:r>
            <a:r>
              <a:rPr lang="en-US" dirty="0">
                <a:solidFill>
                  <a:srgbClr val="FF0000"/>
                </a:solidFill>
              </a:rPr>
              <a:t>due to E-UTRA subframe </a:t>
            </a:r>
            <a:r>
              <a:rPr lang="en-US" i="1" dirty="0">
                <a:solidFill>
                  <a:srgbClr val="FF0000"/>
                </a:solidFill>
              </a:rPr>
              <a:t>p+1</a:t>
            </a:r>
            <a:r>
              <a:rPr lang="en-US" dirty="0">
                <a:solidFill>
                  <a:srgbClr val="FF0000"/>
                </a:solidFill>
              </a:rPr>
              <a:t> and/or </a:t>
            </a:r>
            <a:r>
              <a:rPr lang="en-US" i="1" dirty="0">
                <a:solidFill>
                  <a:srgbClr val="FF0000"/>
                </a:solidFill>
              </a:rPr>
              <a:t>p-1</a:t>
            </a:r>
            <a:r>
              <a:rPr lang="en-US" dirty="0">
                <a:solidFill>
                  <a:srgbClr val="FF0000"/>
                </a:solidFill>
              </a:rPr>
              <a:t>, but not scale or drop for subframe </a:t>
            </a:r>
            <a:r>
              <a:rPr lang="en-US" i="1" dirty="0">
                <a:solidFill>
                  <a:srgbClr val="FF0000"/>
                </a:solidFill>
              </a:rPr>
              <a:t>p</a:t>
            </a:r>
            <a:r>
              <a:rPr lang="en-US" dirty="0">
                <a:solidFill>
                  <a:srgbClr val="FF0000"/>
                </a:solidFill>
              </a:rPr>
              <a:t>. </a:t>
            </a:r>
          </a:p>
          <a:p>
            <a:r>
              <a:rPr lang="en-US" b="1" dirty="0"/>
              <a:t>Observation 4: A UE could fail P</a:t>
            </a:r>
            <a:r>
              <a:rPr lang="en-US" b="1" baseline="-25000" dirty="0"/>
              <a:t>CMAX</a:t>
            </a:r>
            <a:r>
              <a:rPr lang="en-US" b="1" dirty="0"/>
              <a:t> testing if it had to drop NR due to LTE power in LTE </a:t>
            </a:r>
            <a:r>
              <a:rPr lang="en-US" b="1" dirty="0" err="1"/>
              <a:t>subfames</a:t>
            </a:r>
            <a:r>
              <a:rPr lang="en-US" b="1" dirty="0"/>
              <a:t> adjacent to </a:t>
            </a:r>
            <a:r>
              <a:rPr lang="en-US" b="1" dirty="0" err="1"/>
              <a:t>subfame</a:t>
            </a:r>
            <a:r>
              <a:rPr lang="en-US" b="1" dirty="0"/>
              <a:t> </a:t>
            </a:r>
            <a:r>
              <a:rPr lang="en-US" b="1" i="1" dirty="0"/>
              <a:t>p</a:t>
            </a:r>
            <a:r>
              <a:rPr lang="en-US" b="1" dirty="0"/>
              <a:t>. </a:t>
            </a:r>
          </a:p>
        </p:txBody>
      </p:sp>
      <p:sp>
        <p:nvSpPr>
          <p:cNvPr id="4" name="Rectangle 3">
            <a:extLst>
              <a:ext uri="{FF2B5EF4-FFF2-40B4-BE49-F238E27FC236}">
                <a16:creationId xmlns:a16="http://schemas.microsoft.com/office/drawing/2014/main" id="{422ACBDB-358F-4F79-97D5-0EBF90D00B03}"/>
              </a:ext>
            </a:extLst>
          </p:cNvPr>
          <p:cNvSpPr/>
          <p:nvPr/>
        </p:nvSpPr>
        <p:spPr>
          <a:xfrm>
            <a:off x="4597165" y="1690688"/>
            <a:ext cx="2374085" cy="55367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E-UTRA (</a:t>
            </a:r>
            <a:r>
              <a:rPr lang="en-US" i="1" dirty="0">
                <a:solidFill>
                  <a:schemeClr val="tx1"/>
                </a:solidFill>
              </a:rPr>
              <a:t>p</a:t>
            </a:r>
            <a:r>
              <a:rPr lang="en-US" dirty="0">
                <a:solidFill>
                  <a:schemeClr val="tx1"/>
                </a:solidFill>
              </a:rPr>
              <a:t>) </a:t>
            </a:r>
          </a:p>
        </p:txBody>
      </p:sp>
      <p:sp>
        <p:nvSpPr>
          <p:cNvPr id="5" name="Rectangle 4">
            <a:extLst>
              <a:ext uri="{FF2B5EF4-FFF2-40B4-BE49-F238E27FC236}">
                <a16:creationId xmlns:a16="http://schemas.microsoft.com/office/drawing/2014/main" id="{22C433FA-79E1-4F14-9F6F-1FE1C31F440D}"/>
              </a:ext>
            </a:extLst>
          </p:cNvPr>
          <p:cNvSpPr/>
          <p:nvPr/>
        </p:nvSpPr>
        <p:spPr>
          <a:xfrm>
            <a:off x="6971251" y="1690688"/>
            <a:ext cx="2374084" cy="55367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E-UTRA (</a:t>
            </a:r>
            <a:r>
              <a:rPr lang="en-US" i="1" dirty="0">
                <a:solidFill>
                  <a:schemeClr val="tx1"/>
                </a:solidFill>
              </a:rPr>
              <a:t>p+1</a:t>
            </a:r>
            <a:r>
              <a:rPr lang="en-US" dirty="0">
                <a:solidFill>
                  <a:schemeClr val="tx1"/>
                </a:solidFill>
              </a:rPr>
              <a:t>)</a:t>
            </a:r>
          </a:p>
        </p:txBody>
      </p:sp>
      <p:sp>
        <p:nvSpPr>
          <p:cNvPr id="8" name="Rectangle 7">
            <a:extLst>
              <a:ext uri="{FF2B5EF4-FFF2-40B4-BE49-F238E27FC236}">
                <a16:creationId xmlns:a16="http://schemas.microsoft.com/office/drawing/2014/main" id="{C2F135E6-2D8D-4B14-9F22-C431C37218A9}"/>
              </a:ext>
            </a:extLst>
          </p:cNvPr>
          <p:cNvSpPr/>
          <p:nvPr/>
        </p:nvSpPr>
        <p:spPr>
          <a:xfrm>
            <a:off x="3461157" y="2244361"/>
            <a:ext cx="2374085" cy="55367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NR (q)</a:t>
            </a:r>
          </a:p>
        </p:txBody>
      </p:sp>
      <p:sp>
        <p:nvSpPr>
          <p:cNvPr id="9" name="Rectangle 8">
            <a:extLst>
              <a:ext uri="{FF2B5EF4-FFF2-40B4-BE49-F238E27FC236}">
                <a16:creationId xmlns:a16="http://schemas.microsoft.com/office/drawing/2014/main" id="{F1B59C23-4B94-4CB4-9D2D-3C6B118E2C02}"/>
              </a:ext>
            </a:extLst>
          </p:cNvPr>
          <p:cNvSpPr/>
          <p:nvPr/>
        </p:nvSpPr>
        <p:spPr>
          <a:xfrm>
            <a:off x="5838738" y="2244360"/>
            <a:ext cx="2374084" cy="55367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NR (q+1)</a:t>
            </a:r>
          </a:p>
        </p:txBody>
      </p:sp>
      <p:sp>
        <p:nvSpPr>
          <p:cNvPr id="11" name="Rectangle 10">
            <a:extLst>
              <a:ext uri="{FF2B5EF4-FFF2-40B4-BE49-F238E27FC236}">
                <a16:creationId xmlns:a16="http://schemas.microsoft.com/office/drawing/2014/main" id="{311FBC7D-BF44-4314-BFBB-A2BD07973202}"/>
              </a:ext>
            </a:extLst>
          </p:cNvPr>
          <p:cNvSpPr/>
          <p:nvPr/>
        </p:nvSpPr>
        <p:spPr>
          <a:xfrm>
            <a:off x="2219586" y="1688194"/>
            <a:ext cx="2374084" cy="55367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E-UTRA (</a:t>
            </a:r>
            <a:r>
              <a:rPr lang="en-US" i="1" dirty="0">
                <a:solidFill>
                  <a:schemeClr val="tx1"/>
                </a:solidFill>
              </a:rPr>
              <a:t>p-1</a:t>
            </a:r>
            <a:r>
              <a:rPr lang="en-US" dirty="0">
                <a:solidFill>
                  <a:schemeClr val="tx1"/>
                </a:solidFill>
              </a:rPr>
              <a:t>)</a:t>
            </a:r>
          </a:p>
        </p:txBody>
      </p:sp>
    </p:spTree>
    <p:extLst>
      <p:ext uri="{BB962C8B-B14F-4D97-AF65-F5344CB8AC3E}">
        <p14:creationId xmlns:p14="http://schemas.microsoft.com/office/powerpoint/2010/main" val="23479188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967F0F-A8F6-4AD9-BC48-C18CF839D901}"/>
              </a:ext>
            </a:extLst>
          </p:cNvPr>
          <p:cNvSpPr>
            <a:spLocks noGrp="1"/>
          </p:cNvSpPr>
          <p:nvPr>
            <p:ph type="title"/>
          </p:nvPr>
        </p:nvSpPr>
        <p:spPr/>
        <p:txBody>
          <a:bodyPr>
            <a:normAutofit fontScale="90000"/>
          </a:bodyPr>
          <a:lstStyle/>
          <a:p>
            <a:r>
              <a:rPr lang="en-US" dirty="0"/>
              <a:t>Potential problem with partially overlapped LTE subframes and NR slots – Numerical example</a:t>
            </a:r>
          </a:p>
        </p:txBody>
      </p:sp>
      <p:sp>
        <p:nvSpPr>
          <p:cNvPr id="3" name="Content Placeholder 2">
            <a:extLst>
              <a:ext uri="{FF2B5EF4-FFF2-40B4-BE49-F238E27FC236}">
                <a16:creationId xmlns:a16="http://schemas.microsoft.com/office/drawing/2014/main" id="{C75F4260-0E96-4CDF-A607-AC9E531C457C}"/>
              </a:ext>
            </a:extLst>
          </p:cNvPr>
          <p:cNvSpPr>
            <a:spLocks noGrp="1"/>
          </p:cNvSpPr>
          <p:nvPr>
            <p:ph idx="1"/>
          </p:nvPr>
        </p:nvSpPr>
        <p:spPr>
          <a:xfrm>
            <a:off x="838199" y="3087149"/>
            <a:ext cx="10126211" cy="3089814"/>
          </a:xfrm>
        </p:spPr>
        <p:txBody>
          <a:bodyPr>
            <a:normAutofit fontScale="55000" lnSpcReduction="20000"/>
          </a:bodyPr>
          <a:lstStyle/>
          <a:p>
            <a:r>
              <a:rPr lang="en-US" dirty="0">
                <a:solidFill>
                  <a:prstClr val="black"/>
                </a:solidFill>
              </a:rPr>
              <a:t>P</a:t>
            </a:r>
            <a:r>
              <a:rPr lang="en-US" baseline="-25000" dirty="0">
                <a:solidFill>
                  <a:prstClr val="black"/>
                </a:solidFill>
              </a:rPr>
              <a:t>CMAX_E-UTRA </a:t>
            </a:r>
            <a:r>
              <a:rPr lang="en-US" dirty="0">
                <a:solidFill>
                  <a:prstClr val="black"/>
                </a:solidFill>
              </a:rPr>
              <a:t>= P</a:t>
            </a:r>
            <a:r>
              <a:rPr lang="en-US" baseline="-25000" dirty="0">
                <a:solidFill>
                  <a:prstClr val="black"/>
                </a:solidFill>
              </a:rPr>
              <a:t>CMAX_E-UTRA_L</a:t>
            </a:r>
            <a:r>
              <a:rPr lang="en-US" dirty="0">
                <a:solidFill>
                  <a:prstClr val="black"/>
                </a:solidFill>
              </a:rPr>
              <a:t>   = 20 dBm in subframe p</a:t>
            </a:r>
          </a:p>
          <a:p>
            <a:pPr lvl="0"/>
            <a:r>
              <a:rPr lang="en-US" dirty="0">
                <a:solidFill>
                  <a:prstClr val="black"/>
                </a:solidFill>
              </a:rPr>
              <a:t>P</a:t>
            </a:r>
            <a:r>
              <a:rPr lang="en-US" baseline="-25000" dirty="0">
                <a:solidFill>
                  <a:prstClr val="black"/>
                </a:solidFill>
              </a:rPr>
              <a:t>CMAX_E-UTRA </a:t>
            </a:r>
            <a:r>
              <a:rPr lang="en-US" dirty="0">
                <a:solidFill>
                  <a:prstClr val="black"/>
                </a:solidFill>
              </a:rPr>
              <a:t>= P</a:t>
            </a:r>
            <a:r>
              <a:rPr lang="en-US" baseline="-25000" dirty="0">
                <a:solidFill>
                  <a:prstClr val="black"/>
                </a:solidFill>
              </a:rPr>
              <a:t>CMAX_E-UTRA_L</a:t>
            </a:r>
            <a:r>
              <a:rPr lang="en-US" dirty="0">
                <a:solidFill>
                  <a:prstClr val="black"/>
                </a:solidFill>
              </a:rPr>
              <a:t>   = 23 dBm in subframe p-1 and p+1</a:t>
            </a:r>
          </a:p>
          <a:p>
            <a:r>
              <a:rPr lang="en-US" dirty="0">
                <a:solidFill>
                  <a:prstClr val="black"/>
                </a:solidFill>
              </a:rPr>
              <a:t>P</a:t>
            </a:r>
            <a:r>
              <a:rPr lang="en-US" baseline="-25000" dirty="0">
                <a:solidFill>
                  <a:prstClr val="black"/>
                </a:solidFill>
              </a:rPr>
              <a:t>CMAX_NR </a:t>
            </a:r>
            <a:r>
              <a:rPr lang="en-US" dirty="0">
                <a:solidFill>
                  <a:prstClr val="black"/>
                </a:solidFill>
              </a:rPr>
              <a:t>= P</a:t>
            </a:r>
            <a:r>
              <a:rPr lang="en-US" baseline="-25000" dirty="0">
                <a:solidFill>
                  <a:prstClr val="black"/>
                </a:solidFill>
              </a:rPr>
              <a:t>CMAX_NR_L </a:t>
            </a:r>
            <a:r>
              <a:rPr lang="en-US" dirty="0">
                <a:solidFill>
                  <a:prstClr val="black"/>
                </a:solidFill>
              </a:rPr>
              <a:t>= 19.9 dBm </a:t>
            </a:r>
          </a:p>
          <a:p>
            <a:pPr marL="0" marR="0">
              <a:lnSpc>
                <a:spcPct val="115000"/>
              </a:lnSpc>
              <a:spcBef>
                <a:spcPts val="0"/>
              </a:spcBef>
              <a:spcAft>
                <a:spcPts val="1000"/>
              </a:spcAft>
            </a:pPr>
            <a:r>
              <a:rPr lang="en-US" dirty="0">
                <a:solidFill>
                  <a:prstClr val="black"/>
                </a:solidFill>
              </a:rPr>
              <a:t>No scaling or dropping required/allowed based on (</a:t>
            </a:r>
            <a:r>
              <a:rPr lang="en-US" dirty="0" err="1">
                <a:solidFill>
                  <a:prstClr val="black"/>
                </a:solidFill>
              </a:rPr>
              <a:t>p,q</a:t>
            </a:r>
            <a:r>
              <a:rPr lang="en-US" dirty="0">
                <a:solidFill>
                  <a:prstClr val="black"/>
                </a:solidFill>
              </a:rPr>
              <a:t>), (p,q+1) </a:t>
            </a:r>
          </a:p>
          <a:p>
            <a:pPr marL="457200" lvl="1">
              <a:lnSpc>
                <a:spcPct val="115000"/>
              </a:lnSpc>
              <a:spcBef>
                <a:spcPts val="0"/>
              </a:spcBef>
              <a:spcAft>
                <a:spcPts val="1000"/>
              </a:spcAft>
            </a:pPr>
            <a:r>
              <a:rPr lang="en-GB" dirty="0">
                <a:latin typeface="Times New Roman" panose="02020603050405020304" pitchFamily="18" charset="0"/>
                <a:ea typeface="Calibri" panose="020F0502020204030204" pitchFamily="34" charset="0"/>
                <a:cs typeface="Times New Roman" panose="02020603050405020304" pitchFamily="18" charset="0"/>
              </a:rPr>
              <a:t>a= 10 log</a:t>
            </a:r>
            <a:r>
              <a:rPr lang="en-GB" baseline="-25000" dirty="0">
                <a:latin typeface="Times New Roman" panose="02020603050405020304" pitchFamily="18" charset="0"/>
                <a:ea typeface="Calibri" panose="020F0502020204030204" pitchFamily="34" charset="0"/>
                <a:cs typeface="Times New Roman" panose="02020603050405020304" pitchFamily="18" charset="0"/>
              </a:rPr>
              <a:t>10</a:t>
            </a:r>
            <a:r>
              <a:rPr lang="en-GB" dirty="0">
                <a:latin typeface="Times New Roman" panose="02020603050405020304" pitchFamily="18" charset="0"/>
                <a:ea typeface="Calibri" panose="020F0502020204030204" pitchFamily="34" charset="0"/>
                <a:cs typeface="Times New Roman" panose="02020603050405020304" pitchFamily="18" charset="0"/>
              </a:rPr>
              <a:t> [</a:t>
            </a:r>
            <a:r>
              <a:rPr lang="en-GB" dirty="0" err="1">
                <a:latin typeface="Times New Roman" panose="02020603050405020304" pitchFamily="18" charset="0"/>
                <a:ea typeface="Calibri" panose="020F0502020204030204" pitchFamily="34" charset="0"/>
                <a:cs typeface="Times New Roman" panose="02020603050405020304" pitchFamily="18" charset="0"/>
              </a:rPr>
              <a:t>p</a:t>
            </a:r>
            <a:r>
              <a:rPr lang="en-GB" baseline="-25000" dirty="0" err="1">
                <a:latin typeface="Times New Roman" panose="02020603050405020304" pitchFamily="18" charset="0"/>
                <a:ea typeface="Calibri" panose="020F0502020204030204" pitchFamily="34" charset="0"/>
                <a:cs typeface="Times New Roman" panose="02020603050405020304" pitchFamily="18" charset="0"/>
              </a:rPr>
              <a:t>CMAX</a:t>
            </a:r>
            <a:r>
              <a:rPr lang="en-GB" baseline="-25000" dirty="0">
                <a:latin typeface="Times New Roman" panose="02020603050405020304" pitchFamily="18" charset="0"/>
                <a:ea typeface="Calibri" panose="020F0502020204030204" pitchFamily="34" charset="0"/>
                <a:cs typeface="Times New Roman" panose="02020603050405020304" pitchFamily="18" charset="0"/>
              </a:rPr>
              <a:t>_</a:t>
            </a:r>
            <a:r>
              <a:rPr lang="en-GB" i="1" baseline="-25000" dirty="0">
                <a:latin typeface="Times New Roman" panose="02020603050405020304" pitchFamily="18" charset="0"/>
                <a:ea typeface="Calibri" panose="020F0502020204030204" pitchFamily="34" charset="0"/>
                <a:cs typeface="Times New Roman" panose="02020603050405020304" pitchFamily="18" charset="0"/>
              </a:rPr>
              <a:t> </a:t>
            </a:r>
            <a:r>
              <a:rPr lang="en-GB" baseline="-25000" dirty="0">
                <a:latin typeface="Times New Roman" panose="02020603050405020304" pitchFamily="18" charset="0"/>
                <a:ea typeface="Calibri" panose="020F0502020204030204" pitchFamily="34" charset="0"/>
                <a:cs typeface="Times New Roman" panose="02020603050405020304" pitchFamily="18" charset="0"/>
              </a:rPr>
              <a:t>E-</a:t>
            </a:r>
            <a:r>
              <a:rPr lang="en-GB" baseline="-25000" dirty="0" err="1">
                <a:latin typeface="Times New Roman" panose="02020603050405020304" pitchFamily="18" charset="0"/>
                <a:ea typeface="Calibri" panose="020F0502020204030204" pitchFamily="34" charset="0"/>
                <a:cs typeface="Times New Roman" panose="02020603050405020304" pitchFamily="18" charset="0"/>
              </a:rPr>
              <a:t>UTRA,</a:t>
            </a:r>
            <a:r>
              <a:rPr lang="en-GB" i="1" baseline="-25000" dirty="0" err="1">
                <a:latin typeface="Times New Roman" panose="02020603050405020304" pitchFamily="18" charset="0"/>
                <a:ea typeface="Calibri" panose="020F0502020204030204" pitchFamily="34" charset="0"/>
                <a:cs typeface="Times New Roman" panose="02020603050405020304" pitchFamily="18" charset="0"/>
              </a:rPr>
              <a:t>c</a:t>
            </a:r>
            <a:r>
              <a:rPr lang="en-GB" i="1" baseline="-25000" dirty="0">
                <a:latin typeface="Times New Roman" panose="02020603050405020304" pitchFamily="18" charset="0"/>
                <a:ea typeface="Calibri" panose="020F0502020204030204" pitchFamily="34" charset="0"/>
                <a:cs typeface="Times New Roman" panose="02020603050405020304" pitchFamily="18" charset="0"/>
              </a:rPr>
              <a:t> </a:t>
            </a:r>
            <a:r>
              <a:rPr lang="en-GB" dirty="0">
                <a:latin typeface="Times New Roman" panose="02020603050405020304" pitchFamily="18" charset="0"/>
                <a:ea typeface="Calibri" panose="020F0502020204030204" pitchFamily="34" charset="0"/>
                <a:cs typeface="Times New Roman" panose="02020603050405020304" pitchFamily="18" charset="0"/>
              </a:rPr>
              <a:t>(</a:t>
            </a:r>
            <a:r>
              <a:rPr lang="en-GB" i="1" dirty="0">
                <a:latin typeface="Times New Roman" panose="02020603050405020304" pitchFamily="18" charset="0"/>
                <a:ea typeface="Calibri" panose="020F0502020204030204" pitchFamily="34" charset="0"/>
                <a:cs typeface="Times New Roman" panose="02020603050405020304" pitchFamily="18" charset="0"/>
              </a:rPr>
              <a:t>p</a:t>
            </a:r>
            <a:r>
              <a:rPr lang="en-GB" dirty="0">
                <a:latin typeface="Times New Roman" panose="02020603050405020304" pitchFamily="18" charset="0"/>
                <a:ea typeface="Calibri" panose="020F0502020204030204" pitchFamily="34" charset="0"/>
                <a:cs typeface="Times New Roman" panose="02020603050405020304" pitchFamily="18" charset="0"/>
              </a:rPr>
              <a:t>) +</a:t>
            </a:r>
            <a:r>
              <a:rPr lang="en-GB" dirty="0" err="1">
                <a:latin typeface="Times New Roman" panose="02020603050405020304" pitchFamily="18" charset="0"/>
                <a:ea typeface="Calibri" panose="020F0502020204030204" pitchFamily="34" charset="0"/>
                <a:cs typeface="Times New Roman" panose="02020603050405020304" pitchFamily="18" charset="0"/>
              </a:rPr>
              <a:t>p</a:t>
            </a:r>
            <a:r>
              <a:rPr lang="en-GB" baseline="-25000" dirty="0" err="1">
                <a:latin typeface="Times New Roman" panose="02020603050405020304" pitchFamily="18" charset="0"/>
                <a:ea typeface="Calibri" panose="020F0502020204030204" pitchFamily="34" charset="0"/>
                <a:cs typeface="Times New Roman" panose="02020603050405020304" pitchFamily="18" charset="0"/>
              </a:rPr>
              <a:t>CMAX,f,</a:t>
            </a:r>
            <a:r>
              <a:rPr lang="en-GB" i="1" baseline="-25000" dirty="0" err="1">
                <a:latin typeface="Times New Roman" panose="02020603050405020304" pitchFamily="18" charset="0"/>
                <a:ea typeface="Calibri" panose="020F0502020204030204" pitchFamily="34" charset="0"/>
                <a:cs typeface="Times New Roman" panose="02020603050405020304" pitchFamily="18" charset="0"/>
              </a:rPr>
              <a:t>c,NR</a:t>
            </a:r>
            <a:r>
              <a:rPr lang="en-GB" i="1" baseline="-25000" dirty="0">
                <a:latin typeface="Times New Roman" panose="02020603050405020304" pitchFamily="18" charset="0"/>
                <a:ea typeface="Calibri" panose="020F0502020204030204" pitchFamily="34" charset="0"/>
                <a:cs typeface="Times New Roman" panose="02020603050405020304" pitchFamily="18" charset="0"/>
              </a:rPr>
              <a:t> </a:t>
            </a:r>
            <a:r>
              <a:rPr lang="en-GB" dirty="0">
                <a:latin typeface="Times New Roman" panose="02020603050405020304" pitchFamily="18" charset="0"/>
                <a:ea typeface="Calibri" panose="020F0502020204030204" pitchFamily="34" charset="0"/>
                <a:cs typeface="Times New Roman" panose="02020603050405020304" pitchFamily="18" charset="0"/>
              </a:rPr>
              <a:t>(</a:t>
            </a:r>
            <a:r>
              <a:rPr lang="en-GB" i="1" dirty="0">
                <a:latin typeface="Times New Roman" panose="02020603050405020304" pitchFamily="18" charset="0"/>
                <a:ea typeface="Calibri" panose="020F0502020204030204" pitchFamily="34" charset="0"/>
                <a:cs typeface="Times New Roman" panose="02020603050405020304" pitchFamily="18" charset="0"/>
              </a:rPr>
              <a:t>q</a:t>
            </a:r>
            <a:r>
              <a:rPr lang="en-GB" dirty="0">
                <a:latin typeface="Times New Roman" panose="02020603050405020304" pitchFamily="18" charset="0"/>
                <a:ea typeface="Calibri" panose="020F0502020204030204" pitchFamily="34" charset="0"/>
                <a:cs typeface="Times New Roman" panose="02020603050405020304" pitchFamily="18" charset="0"/>
              </a:rPr>
              <a:t>) ] &gt; P_EN-</a:t>
            </a:r>
            <a:r>
              <a:rPr lang="en-GB" dirty="0" err="1">
                <a:latin typeface="Times New Roman" panose="02020603050405020304" pitchFamily="18" charset="0"/>
                <a:ea typeface="Calibri" panose="020F0502020204030204" pitchFamily="34" charset="0"/>
                <a:cs typeface="Times New Roman" panose="02020603050405020304" pitchFamily="18" charset="0"/>
              </a:rPr>
              <a:t>DC_Total</a:t>
            </a:r>
            <a:r>
              <a:rPr lang="en-GB" dirty="0">
                <a:latin typeface="Times New Roman" panose="02020603050405020304" pitchFamily="18" charset="0"/>
                <a:ea typeface="Calibri" panose="020F0502020204030204" pitchFamily="34" charset="0"/>
                <a:cs typeface="Times New Roman" panose="02020603050405020304" pitchFamily="18" charset="0"/>
              </a:rPr>
              <a:t> is FALSE</a:t>
            </a:r>
            <a:endParaRPr lang="en-US" sz="3200" dirty="0">
              <a:latin typeface="Calibri" panose="020F0502020204030204" pitchFamily="34" charset="0"/>
              <a:ea typeface="Calibri" panose="020F0502020204030204" pitchFamily="34" charset="0"/>
              <a:cs typeface="Times New Roman" panose="02020603050405020304" pitchFamily="18" charset="0"/>
            </a:endParaRPr>
          </a:p>
          <a:p>
            <a:r>
              <a:rPr lang="en-GB" dirty="0">
                <a:latin typeface="Times New Roman" panose="02020603050405020304" pitchFamily="18" charset="0"/>
                <a:ea typeface="Calibri" panose="020F0502020204030204" pitchFamily="34" charset="0"/>
                <a:cs typeface="Times New Roman" panose="02020603050405020304" pitchFamily="18" charset="0"/>
              </a:rPr>
              <a:t>P</a:t>
            </a:r>
            <a:r>
              <a:rPr lang="en-GB" baseline="-25000" dirty="0">
                <a:latin typeface="Times New Roman" panose="02020603050405020304" pitchFamily="18" charset="0"/>
                <a:ea typeface="Calibri" panose="020F0502020204030204" pitchFamily="34" charset="0"/>
                <a:cs typeface="Times New Roman" panose="02020603050405020304" pitchFamily="18" charset="0"/>
              </a:rPr>
              <a:t>CMAX_ EN-DC _L</a:t>
            </a:r>
            <a:r>
              <a:rPr lang="en-GB" dirty="0">
                <a:latin typeface="Times New Roman" panose="02020603050405020304" pitchFamily="18" charset="0"/>
                <a:ea typeface="Calibri" panose="020F0502020204030204" pitchFamily="34" charset="0"/>
                <a:cs typeface="Times New Roman" panose="02020603050405020304" pitchFamily="18" charset="0"/>
              </a:rPr>
              <a:t>(</a:t>
            </a:r>
            <a:r>
              <a:rPr lang="en-GB" i="1" dirty="0" err="1">
                <a:latin typeface="Times New Roman" panose="02020603050405020304" pitchFamily="18" charset="0"/>
                <a:ea typeface="Calibri" panose="020F0502020204030204" pitchFamily="34" charset="0"/>
                <a:cs typeface="Times New Roman" panose="02020603050405020304" pitchFamily="18" charset="0"/>
              </a:rPr>
              <a:t>p,q</a:t>
            </a:r>
            <a:r>
              <a:rPr lang="en-GB" dirty="0">
                <a:latin typeface="Times New Roman" panose="02020603050405020304" pitchFamily="18" charset="0"/>
                <a:ea typeface="Calibri" panose="020F0502020204030204" pitchFamily="34" charset="0"/>
                <a:cs typeface="Times New Roman" panose="02020603050405020304" pitchFamily="18" charset="0"/>
              </a:rPr>
              <a:t>) = MIN {10 log</a:t>
            </a:r>
            <a:r>
              <a:rPr lang="en-GB" baseline="-25000" dirty="0">
                <a:latin typeface="Times New Roman" panose="02020603050405020304" pitchFamily="18" charset="0"/>
                <a:ea typeface="Calibri" panose="020F0502020204030204" pitchFamily="34" charset="0"/>
                <a:cs typeface="Times New Roman" panose="02020603050405020304" pitchFamily="18" charset="0"/>
              </a:rPr>
              <a:t>10</a:t>
            </a:r>
            <a:r>
              <a:rPr lang="en-GB" dirty="0">
                <a:latin typeface="Times New Roman" panose="02020603050405020304" pitchFamily="18" charset="0"/>
                <a:ea typeface="Calibri" panose="020F0502020204030204" pitchFamily="34" charset="0"/>
                <a:cs typeface="Times New Roman" panose="02020603050405020304" pitchFamily="18" charset="0"/>
              </a:rPr>
              <a:t> [</a:t>
            </a:r>
            <a:r>
              <a:rPr lang="en-GB" dirty="0" err="1">
                <a:latin typeface="Times New Roman" panose="02020603050405020304" pitchFamily="18" charset="0"/>
                <a:ea typeface="Calibri" panose="020F0502020204030204" pitchFamily="34" charset="0"/>
                <a:cs typeface="Times New Roman" panose="02020603050405020304" pitchFamily="18" charset="0"/>
              </a:rPr>
              <a:t>p</a:t>
            </a:r>
            <a:r>
              <a:rPr lang="en-GB" baseline="-25000" dirty="0" err="1">
                <a:latin typeface="Times New Roman" panose="02020603050405020304" pitchFamily="18" charset="0"/>
                <a:ea typeface="Calibri" panose="020F0502020204030204" pitchFamily="34" charset="0"/>
                <a:cs typeface="Times New Roman" panose="02020603050405020304" pitchFamily="18" charset="0"/>
              </a:rPr>
              <a:t>CMAX</a:t>
            </a:r>
            <a:r>
              <a:rPr lang="en-GB" dirty="0">
                <a:latin typeface="Times New Roman" panose="02020603050405020304" pitchFamily="18" charset="0"/>
                <a:ea typeface="Calibri" panose="020F0502020204030204" pitchFamily="34" charset="0"/>
                <a:cs typeface="Times New Roman" panose="02020603050405020304" pitchFamily="18" charset="0"/>
              </a:rPr>
              <a:t> </a:t>
            </a:r>
            <a:r>
              <a:rPr lang="en-GB" baseline="-25000" dirty="0">
                <a:latin typeface="Times New Roman" panose="02020603050405020304" pitchFamily="18" charset="0"/>
                <a:ea typeface="Calibri" panose="020F0502020204030204" pitchFamily="34" charset="0"/>
                <a:cs typeface="Times New Roman" panose="02020603050405020304" pitchFamily="18" charset="0"/>
              </a:rPr>
              <a:t>L _</a:t>
            </a:r>
            <a:r>
              <a:rPr lang="en-GB" i="1" baseline="-25000" dirty="0">
                <a:latin typeface="Times New Roman" panose="02020603050405020304" pitchFamily="18" charset="0"/>
                <a:ea typeface="Calibri" panose="020F0502020204030204" pitchFamily="34" charset="0"/>
                <a:cs typeface="Times New Roman" panose="02020603050405020304" pitchFamily="18" charset="0"/>
              </a:rPr>
              <a:t> </a:t>
            </a:r>
            <a:r>
              <a:rPr lang="en-GB" baseline="-25000" dirty="0">
                <a:latin typeface="Times New Roman" panose="02020603050405020304" pitchFamily="18" charset="0"/>
                <a:ea typeface="Calibri" panose="020F0502020204030204" pitchFamily="34" charset="0"/>
                <a:cs typeface="Times New Roman" panose="02020603050405020304" pitchFamily="18" charset="0"/>
              </a:rPr>
              <a:t>E-</a:t>
            </a:r>
            <a:r>
              <a:rPr lang="en-GB" baseline="-25000" dirty="0" err="1">
                <a:latin typeface="Times New Roman" panose="02020603050405020304" pitchFamily="18" charset="0"/>
                <a:ea typeface="Calibri" panose="020F0502020204030204" pitchFamily="34" charset="0"/>
                <a:cs typeface="Times New Roman" panose="02020603050405020304" pitchFamily="18" charset="0"/>
              </a:rPr>
              <a:t>UTRA,</a:t>
            </a:r>
            <a:r>
              <a:rPr lang="en-GB" i="1" baseline="-25000" dirty="0" err="1">
                <a:latin typeface="Times New Roman" panose="02020603050405020304" pitchFamily="18" charset="0"/>
                <a:ea typeface="Calibri" panose="020F0502020204030204" pitchFamily="34" charset="0"/>
                <a:cs typeface="Times New Roman" panose="02020603050405020304" pitchFamily="18" charset="0"/>
              </a:rPr>
              <a:t>c</a:t>
            </a:r>
            <a:r>
              <a:rPr lang="en-GB" i="1" baseline="-25000" dirty="0">
                <a:latin typeface="Times New Roman" panose="02020603050405020304" pitchFamily="18" charset="0"/>
                <a:ea typeface="Calibri" panose="020F0502020204030204" pitchFamily="34" charset="0"/>
                <a:cs typeface="Times New Roman" panose="02020603050405020304" pitchFamily="18" charset="0"/>
              </a:rPr>
              <a:t> </a:t>
            </a:r>
            <a:r>
              <a:rPr lang="en-GB" dirty="0">
                <a:latin typeface="Times New Roman" panose="02020603050405020304" pitchFamily="18" charset="0"/>
                <a:ea typeface="Calibri" panose="020F0502020204030204" pitchFamily="34" charset="0"/>
                <a:cs typeface="Times New Roman" panose="02020603050405020304" pitchFamily="18" charset="0"/>
              </a:rPr>
              <a:t>(</a:t>
            </a:r>
            <a:r>
              <a:rPr lang="en-GB" i="1" dirty="0">
                <a:latin typeface="Times New Roman" panose="02020603050405020304" pitchFamily="18" charset="0"/>
                <a:ea typeface="Calibri" panose="020F0502020204030204" pitchFamily="34" charset="0"/>
                <a:cs typeface="Times New Roman" panose="02020603050405020304" pitchFamily="18" charset="0"/>
              </a:rPr>
              <a:t>p</a:t>
            </a:r>
            <a:r>
              <a:rPr lang="en-GB" dirty="0">
                <a:latin typeface="Times New Roman" panose="02020603050405020304" pitchFamily="18" charset="0"/>
                <a:ea typeface="Calibri" panose="020F0502020204030204" pitchFamily="34" charset="0"/>
                <a:cs typeface="Times New Roman" panose="02020603050405020304" pitchFamily="18" charset="0"/>
              </a:rPr>
              <a:t>) + </a:t>
            </a:r>
            <a:r>
              <a:rPr lang="en-GB" dirty="0" err="1">
                <a:latin typeface="Times New Roman" panose="02020603050405020304" pitchFamily="18" charset="0"/>
                <a:ea typeface="Calibri" panose="020F0502020204030204" pitchFamily="34" charset="0"/>
                <a:cs typeface="Times New Roman" panose="02020603050405020304" pitchFamily="18" charset="0"/>
              </a:rPr>
              <a:t>p</a:t>
            </a:r>
            <a:r>
              <a:rPr lang="en-GB" baseline="-25000" dirty="0" err="1">
                <a:latin typeface="Times New Roman" panose="02020603050405020304" pitchFamily="18" charset="0"/>
                <a:ea typeface="Calibri" panose="020F0502020204030204" pitchFamily="34" charset="0"/>
                <a:cs typeface="Times New Roman" panose="02020603050405020304" pitchFamily="18" charset="0"/>
              </a:rPr>
              <a:t>CMAX</a:t>
            </a:r>
            <a:r>
              <a:rPr lang="en-GB" dirty="0">
                <a:latin typeface="Times New Roman" panose="02020603050405020304" pitchFamily="18" charset="0"/>
                <a:ea typeface="Calibri" panose="020F0502020204030204" pitchFamily="34" charset="0"/>
                <a:cs typeface="Times New Roman" panose="02020603050405020304" pitchFamily="18" charset="0"/>
              </a:rPr>
              <a:t> </a:t>
            </a:r>
            <a:r>
              <a:rPr lang="en-GB" baseline="-25000" dirty="0" err="1">
                <a:latin typeface="Times New Roman" panose="02020603050405020304" pitchFamily="18" charset="0"/>
                <a:ea typeface="Calibri" panose="020F0502020204030204" pitchFamily="34" charset="0"/>
                <a:cs typeface="Times New Roman" panose="02020603050405020304" pitchFamily="18" charset="0"/>
              </a:rPr>
              <a:t>L,f,</a:t>
            </a:r>
            <a:r>
              <a:rPr lang="en-GB" i="1" baseline="-25000" dirty="0" err="1">
                <a:latin typeface="Times New Roman" panose="02020603050405020304" pitchFamily="18" charset="0"/>
                <a:ea typeface="Calibri" panose="020F0502020204030204" pitchFamily="34" charset="0"/>
                <a:cs typeface="Times New Roman" panose="02020603050405020304" pitchFamily="18" charset="0"/>
              </a:rPr>
              <a:t>c,,NR</a:t>
            </a:r>
            <a:r>
              <a:rPr lang="en-GB" dirty="0">
                <a:latin typeface="Times New Roman" panose="02020603050405020304" pitchFamily="18" charset="0"/>
                <a:ea typeface="Calibri" panose="020F0502020204030204" pitchFamily="34" charset="0"/>
                <a:cs typeface="Times New Roman" panose="02020603050405020304" pitchFamily="18" charset="0"/>
              </a:rPr>
              <a:t> </a:t>
            </a:r>
            <a:r>
              <a:rPr lang="en-GB" i="1" baseline="-25000" dirty="0">
                <a:latin typeface="Times New Roman" panose="02020603050405020304" pitchFamily="18" charset="0"/>
                <a:ea typeface="Calibri" panose="020F0502020204030204" pitchFamily="34" charset="0"/>
                <a:cs typeface="Times New Roman" panose="02020603050405020304" pitchFamily="18" charset="0"/>
              </a:rPr>
              <a:t>c</a:t>
            </a:r>
            <a:r>
              <a:rPr lang="en-GB" dirty="0">
                <a:latin typeface="Times New Roman" panose="02020603050405020304" pitchFamily="18" charset="0"/>
                <a:ea typeface="Calibri" panose="020F0502020204030204" pitchFamily="34" charset="0"/>
                <a:cs typeface="Times New Roman" panose="02020603050405020304" pitchFamily="18" charset="0"/>
              </a:rPr>
              <a:t>(</a:t>
            </a:r>
            <a:r>
              <a:rPr lang="en-GB" i="1" dirty="0">
                <a:latin typeface="Times New Roman" panose="02020603050405020304" pitchFamily="18" charset="0"/>
                <a:ea typeface="Calibri" panose="020F0502020204030204" pitchFamily="34" charset="0"/>
                <a:cs typeface="Times New Roman" panose="02020603050405020304" pitchFamily="18" charset="0"/>
              </a:rPr>
              <a:t>q</a:t>
            </a:r>
            <a:r>
              <a:rPr lang="en-GB" dirty="0">
                <a:latin typeface="Times New Roman" panose="02020603050405020304" pitchFamily="18" charset="0"/>
                <a:ea typeface="Calibri" panose="020F0502020204030204" pitchFamily="34" charset="0"/>
                <a:cs typeface="Times New Roman" panose="02020603050405020304" pitchFamily="18" charset="0"/>
              </a:rPr>
              <a:t>)], P</a:t>
            </a:r>
            <a:r>
              <a:rPr lang="en-GB" baseline="-25000" dirty="0">
                <a:latin typeface="Times New Roman" panose="02020603050405020304" pitchFamily="18" charset="0"/>
                <a:ea typeface="Calibri" panose="020F0502020204030204" pitchFamily="34" charset="0"/>
                <a:cs typeface="Times New Roman" panose="02020603050405020304" pitchFamily="18" charset="0"/>
              </a:rPr>
              <a:t>EMAX, EN-DC</a:t>
            </a:r>
            <a:r>
              <a:rPr lang="en-GB" dirty="0">
                <a:latin typeface="Times New Roman" panose="02020603050405020304" pitchFamily="18" charset="0"/>
                <a:ea typeface="Calibri" panose="020F0502020204030204" pitchFamily="34" charset="0"/>
                <a:cs typeface="Times New Roman" panose="02020603050405020304" pitchFamily="18" charset="0"/>
              </a:rPr>
              <a:t> ,</a:t>
            </a:r>
            <a:r>
              <a:rPr lang="en-GB" dirty="0" err="1">
                <a:latin typeface="Times New Roman" panose="02020603050405020304" pitchFamily="18" charset="0"/>
                <a:ea typeface="Calibri" panose="020F0502020204030204" pitchFamily="34" charset="0"/>
                <a:cs typeface="Times New Roman" panose="02020603050405020304" pitchFamily="18" charset="0"/>
              </a:rPr>
              <a:t>P</a:t>
            </a:r>
            <a:r>
              <a:rPr lang="en-GB" baseline="-25000" dirty="0" err="1">
                <a:latin typeface="Times New Roman" panose="02020603050405020304" pitchFamily="18" charset="0"/>
                <a:ea typeface="Calibri" panose="020F0502020204030204" pitchFamily="34" charset="0"/>
                <a:cs typeface="Times New Roman" panose="02020603050405020304" pitchFamily="18" charset="0"/>
              </a:rPr>
              <a:t>PowerClass</a:t>
            </a:r>
            <a:r>
              <a:rPr lang="en-GB" baseline="-25000" dirty="0">
                <a:latin typeface="Times New Roman" panose="02020603050405020304" pitchFamily="18" charset="0"/>
                <a:ea typeface="Calibri" panose="020F0502020204030204" pitchFamily="34" charset="0"/>
                <a:cs typeface="Times New Roman" panose="02020603050405020304" pitchFamily="18" charset="0"/>
              </a:rPr>
              <a:t>, EN-DC</a:t>
            </a:r>
            <a:r>
              <a:rPr lang="en-GB" dirty="0">
                <a:latin typeface="Times New Roman" panose="02020603050405020304" pitchFamily="18" charset="0"/>
                <a:ea typeface="Calibri" panose="020F0502020204030204" pitchFamily="34" charset="0"/>
                <a:cs typeface="Times New Roman" panose="02020603050405020304" pitchFamily="18" charset="0"/>
              </a:rPr>
              <a:t>}= 22.96 dBm</a:t>
            </a:r>
            <a:endParaRPr lang="en-US" sz="3600" dirty="0">
              <a:latin typeface="Calibri" panose="020F0502020204030204" pitchFamily="34" charset="0"/>
              <a:ea typeface="Calibri" panose="020F0502020204030204" pitchFamily="34" charset="0"/>
              <a:cs typeface="Times New Roman" panose="02020603050405020304" pitchFamily="18" charset="0"/>
            </a:endParaRPr>
          </a:p>
          <a:p>
            <a:r>
              <a:rPr lang="en-US" dirty="0">
                <a:solidFill>
                  <a:prstClr val="black"/>
                </a:solidFill>
              </a:rPr>
              <a:t>Actual NR power in slot q and slot q+1 is zero milliwatts because of NR dropping due to power in E-UTRA  subframe p-1 and p+1.</a:t>
            </a:r>
          </a:p>
          <a:p>
            <a:pPr lvl="0"/>
            <a:r>
              <a:rPr lang="en-US" dirty="0">
                <a:solidFill>
                  <a:srgbClr val="FF0000"/>
                </a:solidFill>
              </a:rPr>
              <a:t>Average EN-DC power measured over LTE </a:t>
            </a:r>
            <a:r>
              <a:rPr lang="en-US" dirty="0" err="1">
                <a:solidFill>
                  <a:srgbClr val="FF0000"/>
                </a:solidFill>
              </a:rPr>
              <a:t>subfame</a:t>
            </a:r>
            <a:r>
              <a:rPr lang="en-US" dirty="0">
                <a:solidFill>
                  <a:srgbClr val="FF0000"/>
                </a:solidFill>
              </a:rPr>
              <a:t> p is 20 dBm, but P</a:t>
            </a:r>
            <a:r>
              <a:rPr lang="en-US" baseline="-25000" dirty="0">
                <a:solidFill>
                  <a:srgbClr val="FF0000"/>
                </a:solidFill>
              </a:rPr>
              <a:t>CMAX_EN-DC_L</a:t>
            </a:r>
            <a:r>
              <a:rPr lang="en-US" dirty="0">
                <a:solidFill>
                  <a:srgbClr val="FF0000"/>
                </a:solidFill>
              </a:rPr>
              <a:t> = 22.96 dBm, so the UE would fail.</a:t>
            </a:r>
          </a:p>
          <a:p>
            <a:pPr lvl="0"/>
            <a:r>
              <a:rPr lang="en-US" dirty="0">
                <a:solidFill>
                  <a:srgbClr val="FF0000"/>
                </a:solidFill>
              </a:rPr>
              <a:t>When an NR slot overlaps with two E-UTRA </a:t>
            </a:r>
            <a:r>
              <a:rPr lang="en-US" dirty="0" err="1">
                <a:solidFill>
                  <a:srgbClr val="FF0000"/>
                </a:solidFill>
              </a:rPr>
              <a:t>subfames</a:t>
            </a:r>
            <a:r>
              <a:rPr lang="en-US" dirty="0">
                <a:solidFill>
                  <a:srgbClr val="FF0000"/>
                </a:solidFill>
              </a:rPr>
              <a:t>, the decision to scale or drop in the NR slots depends on both of the LTE </a:t>
            </a:r>
            <a:r>
              <a:rPr lang="en-US" dirty="0" err="1">
                <a:solidFill>
                  <a:srgbClr val="FF0000"/>
                </a:solidFill>
              </a:rPr>
              <a:t>subfames</a:t>
            </a:r>
            <a:r>
              <a:rPr lang="en-US" dirty="0">
                <a:solidFill>
                  <a:srgbClr val="FF0000"/>
                </a:solidFill>
              </a:rPr>
              <a:t> that it overlaps with, not just one</a:t>
            </a:r>
          </a:p>
        </p:txBody>
      </p:sp>
      <p:sp>
        <p:nvSpPr>
          <p:cNvPr id="4" name="Rectangle 3">
            <a:extLst>
              <a:ext uri="{FF2B5EF4-FFF2-40B4-BE49-F238E27FC236}">
                <a16:creationId xmlns:a16="http://schemas.microsoft.com/office/drawing/2014/main" id="{422ACBDB-358F-4F79-97D5-0EBF90D00B03}"/>
              </a:ext>
            </a:extLst>
          </p:cNvPr>
          <p:cNvSpPr/>
          <p:nvPr/>
        </p:nvSpPr>
        <p:spPr>
          <a:xfrm>
            <a:off x="4605554" y="1690688"/>
            <a:ext cx="2374085" cy="55367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E-UTRA (</a:t>
            </a:r>
            <a:r>
              <a:rPr lang="en-US" i="1" dirty="0">
                <a:solidFill>
                  <a:schemeClr val="tx1"/>
                </a:solidFill>
              </a:rPr>
              <a:t>p</a:t>
            </a:r>
            <a:r>
              <a:rPr lang="en-US" dirty="0">
                <a:solidFill>
                  <a:schemeClr val="tx1"/>
                </a:solidFill>
              </a:rPr>
              <a:t>) </a:t>
            </a:r>
          </a:p>
        </p:txBody>
      </p:sp>
      <p:sp>
        <p:nvSpPr>
          <p:cNvPr id="5" name="Rectangle 4">
            <a:extLst>
              <a:ext uri="{FF2B5EF4-FFF2-40B4-BE49-F238E27FC236}">
                <a16:creationId xmlns:a16="http://schemas.microsoft.com/office/drawing/2014/main" id="{22C433FA-79E1-4F14-9F6F-1FE1C31F440D}"/>
              </a:ext>
            </a:extLst>
          </p:cNvPr>
          <p:cNvSpPr/>
          <p:nvPr/>
        </p:nvSpPr>
        <p:spPr>
          <a:xfrm>
            <a:off x="6979640" y="1690688"/>
            <a:ext cx="2374084" cy="55367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E-UTRA (</a:t>
            </a:r>
            <a:r>
              <a:rPr lang="en-US" i="1" dirty="0">
                <a:solidFill>
                  <a:schemeClr val="tx1"/>
                </a:solidFill>
              </a:rPr>
              <a:t>p+1</a:t>
            </a:r>
            <a:r>
              <a:rPr lang="en-US" dirty="0">
                <a:solidFill>
                  <a:schemeClr val="tx1"/>
                </a:solidFill>
              </a:rPr>
              <a:t>)</a:t>
            </a:r>
          </a:p>
        </p:txBody>
      </p:sp>
      <p:sp>
        <p:nvSpPr>
          <p:cNvPr id="8" name="Rectangle 7">
            <a:extLst>
              <a:ext uri="{FF2B5EF4-FFF2-40B4-BE49-F238E27FC236}">
                <a16:creationId xmlns:a16="http://schemas.microsoft.com/office/drawing/2014/main" id="{C2F135E6-2D8D-4B14-9F22-C431C37218A9}"/>
              </a:ext>
            </a:extLst>
          </p:cNvPr>
          <p:cNvSpPr/>
          <p:nvPr/>
        </p:nvSpPr>
        <p:spPr>
          <a:xfrm>
            <a:off x="3418510" y="2244361"/>
            <a:ext cx="2374085" cy="55367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NR (q)</a:t>
            </a:r>
          </a:p>
        </p:txBody>
      </p:sp>
      <p:sp>
        <p:nvSpPr>
          <p:cNvPr id="9" name="Rectangle 8">
            <a:extLst>
              <a:ext uri="{FF2B5EF4-FFF2-40B4-BE49-F238E27FC236}">
                <a16:creationId xmlns:a16="http://schemas.microsoft.com/office/drawing/2014/main" id="{F1B59C23-4B94-4CB4-9D2D-3C6B118E2C02}"/>
              </a:ext>
            </a:extLst>
          </p:cNvPr>
          <p:cNvSpPr/>
          <p:nvPr/>
        </p:nvSpPr>
        <p:spPr>
          <a:xfrm>
            <a:off x="5792596" y="2248250"/>
            <a:ext cx="2374083" cy="55367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NR (q+1)</a:t>
            </a:r>
          </a:p>
        </p:txBody>
      </p:sp>
      <p:sp>
        <p:nvSpPr>
          <p:cNvPr id="11" name="Rectangle 10">
            <a:extLst>
              <a:ext uri="{FF2B5EF4-FFF2-40B4-BE49-F238E27FC236}">
                <a16:creationId xmlns:a16="http://schemas.microsoft.com/office/drawing/2014/main" id="{311FBC7D-BF44-4314-BFBB-A2BD07973202}"/>
              </a:ext>
            </a:extLst>
          </p:cNvPr>
          <p:cNvSpPr/>
          <p:nvPr/>
        </p:nvSpPr>
        <p:spPr>
          <a:xfrm>
            <a:off x="2227975" y="1688194"/>
            <a:ext cx="2374084" cy="55367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E-UTRA (</a:t>
            </a:r>
            <a:r>
              <a:rPr lang="en-US" i="1" dirty="0">
                <a:solidFill>
                  <a:schemeClr val="tx1"/>
                </a:solidFill>
              </a:rPr>
              <a:t>p-1</a:t>
            </a:r>
            <a:r>
              <a:rPr lang="en-US" dirty="0">
                <a:solidFill>
                  <a:schemeClr val="tx1"/>
                </a:solidFill>
              </a:rPr>
              <a:t>)</a:t>
            </a:r>
          </a:p>
        </p:txBody>
      </p:sp>
    </p:spTree>
    <p:extLst>
      <p:ext uri="{BB962C8B-B14F-4D97-AF65-F5344CB8AC3E}">
        <p14:creationId xmlns:p14="http://schemas.microsoft.com/office/powerpoint/2010/main" val="189901931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967F0F-A8F6-4AD9-BC48-C18CF839D901}"/>
              </a:ext>
            </a:extLst>
          </p:cNvPr>
          <p:cNvSpPr>
            <a:spLocks noGrp="1"/>
          </p:cNvSpPr>
          <p:nvPr>
            <p:ph type="title"/>
          </p:nvPr>
        </p:nvSpPr>
        <p:spPr>
          <a:xfrm>
            <a:off x="838200" y="163789"/>
            <a:ext cx="10515600" cy="1325563"/>
          </a:xfrm>
        </p:spPr>
        <p:txBody>
          <a:bodyPr/>
          <a:lstStyle/>
          <a:p>
            <a:r>
              <a:rPr lang="en-US" dirty="0"/>
              <a:t>Potential solution for partially overlapped LTE subframes and NR slots </a:t>
            </a:r>
          </a:p>
        </p:txBody>
      </p:sp>
      <p:sp>
        <p:nvSpPr>
          <p:cNvPr id="3" name="Content Placeholder 2">
            <a:extLst>
              <a:ext uri="{FF2B5EF4-FFF2-40B4-BE49-F238E27FC236}">
                <a16:creationId xmlns:a16="http://schemas.microsoft.com/office/drawing/2014/main" id="{C75F4260-0E96-4CDF-A607-AC9E531C457C}"/>
              </a:ext>
            </a:extLst>
          </p:cNvPr>
          <p:cNvSpPr>
            <a:spLocks noGrp="1"/>
          </p:cNvSpPr>
          <p:nvPr>
            <p:ph idx="1"/>
          </p:nvPr>
        </p:nvSpPr>
        <p:spPr>
          <a:xfrm>
            <a:off x="838199" y="3087149"/>
            <a:ext cx="10515600" cy="3089814"/>
          </a:xfrm>
        </p:spPr>
        <p:txBody>
          <a:bodyPr>
            <a:normAutofit/>
          </a:bodyPr>
          <a:lstStyle/>
          <a:p>
            <a:pPr lvl="0"/>
            <a:r>
              <a:rPr lang="en-US" dirty="0">
                <a:solidFill>
                  <a:prstClr val="black"/>
                </a:solidFill>
              </a:rPr>
              <a:t>Here is one potential equation for </a:t>
            </a:r>
            <a:r>
              <a:rPr lang="en-US"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P</a:t>
            </a:r>
            <a:r>
              <a:rPr lang="en-US" baseline="-250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CMAX_ EN-DC _L</a:t>
            </a:r>
            <a:r>
              <a:rPr lang="en-US"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a:t>
            </a:r>
            <a:r>
              <a:rPr lang="en-US" i="1"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q</a:t>
            </a:r>
            <a:r>
              <a:rPr lang="en-US"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a:t>
            </a:r>
            <a:r>
              <a:rPr lang="en-US" dirty="0">
                <a:solidFill>
                  <a:prstClr val="black"/>
                </a:solidFill>
              </a:rPr>
              <a:t> (</a:t>
            </a:r>
            <a:r>
              <a:rPr lang="en-US"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P</a:t>
            </a:r>
            <a:r>
              <a:rPr lang="en-US" baseline="-250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CMAX_ EN-DC _L</a:t>
            </a:r>
            <a:r>
              <a:rPr lang="en-US"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during NR slot q) when scaling is allowed:</a:t>
            </a:r>
          </a:p>
          <a:p>
            <a:pPr marL="0" lvl="0" indent="0">
              <a:buNone/>
            </a:pPr>
            <a:r>
              <a:rPr lang="en-US"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P</a:t>
            </a:r>
            <a:r>
              <a:rPr lang="en-US" baseline="-250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CMAX_ EN-DC _L</a:t>
            </a:r>
            <a:r>
              <a:rPr lang="en-US"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a:t>
            </a:r>
            <a:r>
              <a:rPr lang="en-US" i="1"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q</a:t>
            </a:r>
            <a:r>
              <a:rPr lang="en-US"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 </a:t>
            </a:r>
            <a:r>
              <a:rPr lang="en-US" dirty="0">
                <a:latin typeface="Times New Roman" panose="02020603050405020304" pitchFamily="18" charset="0"/>
                <a:ea typeface="Calibri" panose="020F0502020204030204" pitchFamily="34" charset="0"/>
                <a:cs typeface="Times New Roman" panose="02020603050405020304" pitchFamily="18" charset="0"/>
              </a:rPr>
              <a:t>Min(</a:t>
            </a:r>
            <a:r>
              <a:rPr lang="en-US" dirty="0" err="1">
                <a:latin typeface="Times New Roman" panose="02020603050405020304" pitchFamily="18" charset="0"/>
                <a:ea typeface="Calibri" panose="020F0502020204030204" pitchFamily="34" charset="0"/>
                <a:cs typeface="Times New Roman" panose="02020603050405020304" pitchFamily="18" charset="0"/>
              </a:rPr>
              <a:t>p</a:t>
            </a:r>
            <a:r>
              <a:rPr lang="en-US" baseline="-25000" dirty="0" err="1">
                <a:latin typeface="Times New Roman" panose="02020603050405020304" pitchFamily="18" charset="0"/>
                <a:ea typeface="Calibri" panose="020F0502020204030204" pitchFamily="34" charset="0"/>
                <a:cs typeface="Times New Roman" panose="02020603050405020304" pitchFamily="18" charset="0"/>
              </a:rPr>
              <a:t>Powerclass</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dirty="0" err="1">
                <a:latin typeface="Times New Roman" panose="02020603050405020304" pitchFamily="18" charset="0"/>
                <a:ea typeface="Calibri" panose="020F0502020204030204" pitchFamily="34" charset="0"/>
                <a:cs typeface="Times New Roman" panose="02020603050405020304" pitchFamily="18" charset="0"/>
              </a:rPr>
              <a:t>p</a:t>
            </a:r>
            <a:r>
              <a:rPr lang="en-US" baseline="-25000" dirty="0" err="1">
                <a:latin typeface="Times New Roman" panose="02020603050405020304" pitchFamily="18" charset="0"/>
                <a:ea typeface="Calibri" panose="020F0502020204030204" pitchFamily="34" charset="0"/>
                <a:cs typeface="Times New Roman" panose="02020603050405020304" pitchFamily="18" charset="0"/>
              </a:rPr>
              <a:t>emax</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a:t>
            </a:r>
            <a:r>
              <a:rPr lang="en-US"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p</a:t>
            </a:r>
            <a:r>
              <a:rPr lang="en-US" baseline="-250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CMAX</a:t>
            </a:r>
            <a:r>
              <a:rPr lang="en-US"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US" baseline="-250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L _</a:t>
            </a:r>
            <a:r>
              <a:rPr lang="en-US" i="1" baseline="-250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US" baseline="-250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E-</a:t>
            </a:r>
            <a:r>
              <a:rPr lang="en-US" baseline="-250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UTRA,</a:t>
            </a:r>
            <a:r>
              <a:rPr lang="en-US" i="1" baseline="-250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c</a:t>
            </a:r>
            <a:r>
              <a:rPr lang="en-US" i="1" baseline="-250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US"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a:t>
            </a:r>
            <a:r>
              <a:rPr lang="en-US" i="1"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p</a:t>
            </a:r>
            <a:r>
              <a:rPr lang="en-US"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p</a:t>
            </a:r>
            <a:r>
              <a:rPr lang="en-US" baseline="-250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CMAX</a:t>
            </a:r>
            <a:r>
              <a:rPr lang="en-US"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US" baseline="-250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L _</a:t>
            </a:r>
            <a:r>
              <a:rPr lang="en-US" i="1" baseline="-250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US" baseline="-250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E-</a:t>
            </a:r>
            <a:r>
              <a:rPr lang="en-US" baseline="-250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UTRA,</a:t>
            </a:r>
            <a:r>
              <a:rPr lang="en-US" i="1" baseline="-250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c</a:t>
            </a:r>
            <a:r>
              <a:rPr lang="en-US" i="1" baseline="-250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US"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a:t>
            </a:r>
            <a:r>
              <a:rPr lang="en-US" i="1"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p+1</a:t>
            </a:r>
            <a:r>
              <a:rPr lang="en-US"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a:t>
            </a:r>
          </a:p>
          <a:p>
            <a:endParaRPr lang="en-US" dirty="0"/>
          </a:p>
        </p:txBody>
      </p:sp>
      <p:sp>
        <p:nvSpPr>
          <p:cNvPr id="4" name="Rectangle 3">
            <a:extLst>
              <a:ext uri="{FF2B5EF4-FFF2-40B4-BE49-F238E27FC236}">
                <a16:creationId xmlns:a16="http://schemas.microsoft.com/office/drawing/2014/main" id="{422ACBDB-358F-4F79-97D5-0EBF90D00B03}"/>
              </a:ext>
            </a:extLst>
          </p:cNvPr>
          <p:cNvSpPr/>
          <p:nvPr/>
        </p:nvSpPr>
        <p:spPr>
          <a:xfrm>
            <a:off x="1174459" y="1690688"/>
            <a:ext cx="2374084" cy="55367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E-UTRA (p) </a:t>
            </a:r>
          </a:p>
        </p:txBody>
      </p:sp>
      <p:sp>
        <p:nvSpPr>
          <p:cNvPr id="5" name="Rectangle 4">
            <a:extLst>
              <a:ext uri="{FF2B5EF4-FFF2-40B4-BE49-F238E27FC236}">
                <a16:creationId xmlns:a16="http://schemas.microsoft.com/office/drawing/2014/main" id="{22C433FA-79E1-4F14-9F6F-1FE1C31F440D}"/>
              </a:ext>
            </a:extLst>
          </p:cNvPr>
          <p:cNvSpPr/>
          <p:nvPr/>
        </p:nvSpPr>
        <p:spPr>
          <a:xfrm>
            <a:off x="3548543" y="1690688"/>
            <a:ext cx="2374084" cy="55367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E-UTRA (p+1)</a:t>
            </a:r>
          </a:p>
        </p:txBody>
      </p:sp>
      <p:sp>
        <p:nvSpPr>
          <p:cNvPr id="6" name="Rectangle 5">
            <a:extLst>
              <a:ext uri="{FF2B5EF4-FFF2-40B4-BE49-F238E27FC236}">
                <a16:creationId xmlns:a16="http://schemas.microsoft.com/office/drawing/2014/main" id="{8697E0EF-5EBA-46F2-A847-FACCD4B05A12}"/>
              </a:ext>
            </a:extLst>
          </p:cNvPr>
          <p:cNvSpPr/>
          <p:nvPr/>
        </p:nvSpPr>
        <p:spPr>
          <a:xfrm>
            <a:off x="2357307" y="2244361"/>
            <a:ext cx="2374084" cy="55367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NR (q)</a:t>
            </a:r>
          </a:p>
        </p:txBody>
      </p:sp>
      <p:sp>
        <p:nvSpPr>
          <p:cNvPr id="12" name="Rectangle 11">
            <a:extLst>
              <a:ext uri="{FF2B5EF4-FFF2-40B4-BE49-F238E27FC236}">
                <a16:creationId xmlns:a16="http://schemas.microsoft.com/office/drawing/2014/main" id="{858E7036-9765-4AB4-8D88-038BF631CC8F}"/>
              </a:ext>
            </a:extLst>
          </p:cNvPr>
          <p:cNvSpPr/>
          <p:nvPr/>
        </p:nvSpPr>
        <p:spPr>
          <a:xfrm>
            <a:off x="7383712" y="1690688"/>
            <a:ext cx="1157680" cy="851176"/>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B4629C7C-1152-4667-B48F-BAD08E787E3D}"/>
              </a:ext>
            </a:extLst>
          </p:cNvPr>
          <p:cNvSpPr/>
          <p:nvPr/>
        </p:nvSpPr>
        <p:spPr>
          <a:xfrm>
            <a:off x="8541391" y="1433118"/>
            <a:ext cx="1174458" cy="1108746"/>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4" name="Straight Connector 13">
            <a:extLst>
              <a:ext uri="{FF2B5EF4-FFF2-40B4-BE49-F238E27FC236}">
                <a16:creationId xmlns:a16="http://schemas.microsoft.com/office/drawing/2014/main" id="{1AB46528-CB49-4D05-91D2-F8E6156F1542}"/>
              </a:ext>
            </a:extLst>
          </p:cNvPr>
          <p:cNvCxnSpPr/>
          <p:nvPr/>
        </p:nvCxnSpPr>
        <p:spPr>
          <a:xfrm>
            <a:off x="6711193" y="1208015"/>
            <a:ext cx="2910979" cy="0"/>
          </a:xfrm>
          <a:prstGeom prst="line">
            <a:avLst/>
          </a:prstGeom>
        </p:spPr>
        <p:style>
          <a:lnRef idx="1">
            <a:schemeClr val="accent1"/>
          </a:lnRef>
          <a:fillRef idx="0">
            <a:schemeClr val="accent1"/>
          </a:fillRef>
          <a:effectRef idx="0">
            <a:schemeClr val="accent1"/>
          </a:effectRef>
          <a:fontRef idx="minor">
            <a:schemeClr val="tx1"/>
          </a:fontRef>
        </p:style>
      </p:cxnSp>
      <p:sp>
        <p:nvSpPr>
          <p:cNvPr id="15" name="Rectangle 14">
            <a:extLst>
              <a:ext uri="{FF2B5EF4-FFF2-40B4-BE49-F238E27FC236}">
                <a16:creationId xmlns:a16="http://schemas.microsoft.com/office/drawing/2014/main" id="{FB1F052F-048C-4F7A-917B-1092742D19F7}"/>
              </a:ext>
            </a:extLst>
          </p:cNvPr>
          <p:cNvSpPr/>
          <p:nvPr/>
        </p:nvSpPr>
        <p:spPr>
          <a:xfrm>
            <a:off x="7954162" y="1224792"/>
            <a:ext cx="1174458" cy="21811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6" name="Straight Connector 15">
            <a:extLst>
              <a:ext uri="{FF2B5EF4-FFF2-40B4-BE49-F238E27FC236}">
                <a16:creationId xmlns:a16="http://schemas.microsoft.com/office/drawing/2014/main" id="{168641D7-CFE1-4E84-ACD4-F301C45661D7}"/>
              </a:ext>
            </a:extLst>
          </p:cNvPr>
          <p:cNvCxnSpPr/>
          <p:nvPr/>
        </p:nvCxnSpPr>
        <p:spPr>
          <a:xfrm>
            <a:off x="6711193" y="2543262"/>
            <a:ext cx="2910979"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7" name="Straight Arrow Connector 16">
            <a:extLst>
              <a:ext uri="{FF2B5EF4-FFF2-40B4-BE49-F238E27FC236}">
                <a16:creationId xmlns:a16="http://schemas.microsoft.com/office/drawing/2014/main" id="{76577C98-FF60-44C8-A5C4-ED39409AEE78}"/>
              </a:ext>
            </a:extLst>
          </p:cNvPr>
          <p:cNvCxnSpPr>
            <a:cxnSpLocks/>
          </p:cNvCxnSpPr>
          <p:nvPr/>
        </p:nvCxnSpPr>
        <p:spPr>
          <a:xfrm flipH="1">
            <a:off x="6903440" y="1224792"/>
            <a:ext cx="1" cy="1317072"/>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sp>
        <p:nvSpPr>
          <p:cNvPr id="18" name="TextBox 17">
            <a:extLst>
              <a:ext uri="{FF2B5EF4-FFF2-40B4-BE49-F238E27FC236}">
                <a16:creationId xmlns:a16="http://schemas.microsoft.com/office/drawing/2014/main" id="{50D46D40-0070-45EB-B61F-14A368A43CF9}"/>
              </a:ext>
            </a:extLst>
          </p:cNvPr>
          <p:cNvSpPr txBox="1"/>
          <p:nvPr/>
        </p:nvSpPr>
        <p:spPr>
          <a:xfrm rot="16200000">
            <a:off x="5878762" y="1752523"/>
            <a:ext cx="1664862" cy="261610"/>
          </a:xfrm>
          <a:prstGeom prst="rect">
            <a:avLst/>
          </a:prstGeom>
          <a:noFill/>
        </p:spPr>
        <p:txBody>
          <a:bodyPr wrap="square" rtlCol="0">
            <a:spAutoFit/>
          </a:bodyPr>
          <a:lstStyle/>
          <a:p>
            <a:pPr algn="ctr"/>
            <a:r>
              <a:rPr lang="en-US" sz="1100" dirty="0"/>
              <a:t>P_EN-</a:t>
            </a:r>
            <a:r>
              <a:rPr lang="en-US" sz="1100" dirty="0" err="1"/>
              <a:t>DC_Total</a:t>
            </a:r>
            <a:endParaRPr lang="en-US" sz="1100" dirty="0"/>
          </a:p>
        </p:txBody>
      </p:sp>
      <p:cxnSp>
        <p:nvCxnSpPr>
          <p:cNvPr id="19" name="Straight Arrow Connector 18">
            <a:extLst>
              <a:ext uri="{FF2B5EF4-FFF2-40B4-BE49-F238E27FC236}">
                <a16:creationId xmlns:a16="http://schemas.microsoft.com/office/drawing/2014/main" id="{5464BCA7-C3C0-429B-84E2-716DFE3D2597}"/>
              </a:ext>
            </a:extLst>
          </p:cNvPr>
          <p:cNvCxnSpPr>
            <a:cxnSpLocks/>
          </p:cNvCxnSpPr>
          <p:nvPr/>
        </p:nvCxnSpPr>
        <p:spPr>
          <a:xfrm flipH="1">
            <a:off x="7877962" y="1690688"/>
            <a:ext cx="1" cy="851176"/>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sp>
        <p:nvSpPr>
          <p:cNvPr id="20" name="TextBox 19">
            <a:extLst>
              <a:ext uri="{FF2B5EF4-FFF2-40B4-BE49-F238E27FC236}">
                <a16:creationId xmlns:a16="http://schemas.microsoft.com/office/drawing/2014/main" id="{CBB80E71-E1C0-44AC-93EE-DB1A89AE7C21}"/>
              </a:ext>
            </a:extLst>
          </p:cNvPr>
          <p:cNvSpPr txBox="1"/>
          <p:nvPr/>
        </p:nvSpPr>
        <p:spPr>
          <a:xfrm rot="16200000">
            <a:off x="7430934" y="1985776"/>
            <a:ext cx="632448" cy="261610"/>
          </a:xfrm>
          <a:prstGeom prst="rect">
            <a:avLst/>
          </a:prstGeom>
          <a:noFill/>
        </p:spPr>
        <p:txBody>
          <a:bodyPr wrap="square" rtlCol="0">
            <a:spAutoFit/>
          </a:bodyPr>
          <a:lstStyle/>
          <a:p>
            <a:pPr algn="ctr"/>
            <a:r>
              <a:rPr lang="en-US" sz="1100" dirty="0"/>
              <a:t>P</a:t>
            </a:r>
            <a:r>
              <a:rPr lang="en-US" sz="1100" baseline="-25000" dirty="0"/>
              <a:t>MCG</a:t>
            </a:r>
            <a:r>
              <a:rPr lang="en-US" sz="1100" dirty="0"/>
              <a:t>(p)</a:t>
            </a:r>
          </a:p>
        </p:txBody>
      </p:sp>
      <p:cxnSp>
        <p:nvCxnSpPr>
          <p:cNvPr id="21" name="Straight Arrow Connector 20">
            <a:extLst>
              <a:ext uri="{FF2B5EF4-FFF2-40B4-BE49-F238E27FC236}">
                <a16:creationId xmlns:a16="http://schemas.microsoft.com/office/drawing/2014/main" id="{1885FF8A-75AB-4FF5-8C54-C96B797E1337}"/>
              </a:ext>
            </a:extLst>
          </p:cNvPr>
          <p:cNvCxnSpPr>
            <a:cxnSpLocks/>
          </p:cNvCxnSpPr>
          <p:nvPr/>
        </p:nvCxnSpPr>
        <p:spPr>
          <a:xfrm>
            <a:off x="9229562" y="1416342"/>
            <a:ext cx="0" cy="1117134"/>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sp>
        <p:nvSpPr>
          <p:cNvPr id="22" name="TextBox 21">
            <a:extLst>
              <a:ext uri="{FF2B5EF4-FFF2-40B4-BE49-F238E27FC236}">
                <a16:creationId xmlns:a16="http://schemas.microsoft.com/office/drawing/2014/main" id="{756AFB25-2D6D-446B-BCBF-FF40C07111AA}"/>
              </a:ext>
            </a:extLst>
          </p:cNvPr>
          <p:cNvSpPr txBox="1"/>
          <p:nvPr/>
        </p:nvSpPr>
        <p:spPr>
          <a:xfrm rot="16200000">
            <a:off x="8648428" y="1845445"/>
            <a:ext cx="851176" cy="261610"/>
          </a:xfrm>
          <a:prstGeom prst="rect">
            <a:avLst/>
          </a:prstGeom>
          <a:noFill/>
        </p:spPr>
        <p:txBody>
          <a:bodyPr wrap="square" rtlCol="0">
            <a:spAutoFit/>
          </a:bodyPr>
          <a:lstStyle/>
          <a:p>
            <a:pPr algn="ctr"/>
            <a:r>
              <a:rPr lang="en-US" sz="1100" dirty="0"/>
              <a:t>P</a:t>
            </a:r>
            <a:r>
              <a:rPr lang="en-US" sz="1100" baseline="-25000" dirty="0"/>
              <a:t>MCG</a:t>
            </a:r>
            <a:r>
              <a:rPr lang="en-US" sz="1100" dirty="0"/>
              <a:t>(p+1)</a:t>
            </a:r>
          </a:p>
        </p:txBody>
      </p:sp>
      <p:cxnSp>
        <p:nvCxnSpPr>
          <p:cNvPr id="23" name="Straight Arrow Connector 22">
            <a:extLst>
              <a:ext uri="{FF2B5EF4-FFF2-40B4-BE49-F238E27FC236}">
                <a16:creationId xmlns:a16="http://schemas.microsoft.com/office/drawing/2014/main" id="{A7E9F986-EDEF-4D83-AC40-1506DF0A8A4D}"/>
              </a:ext>
            </a:extLst>
          </p:cNvPr>
          <p:cNvCxnSpPr>
            <a:cxnSpLocks/>
          </p:cNvCxnSpPr>
          <p:nvPr/>
        </p:nvCxnSpPr>
        <p:spPr>
          <a:xfrm>
            <a:off x="8095376" y="1223394"/>
            <a:ext cx="0" cy="192948"/>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sp>
        <p:nvSpPr>
          <p:cNvPr id="26" name="TextBox 25">
            <a:extLst>
              <a:ext uri="{FF2B5EF4-FFF2-40B4-BE49-F238E27FC236}">
                <a16:creationId xmlns:a16="http://schemas.microsoft.com/office/drawing/2014/main" id="{A8F3EE09-854B-41BA-B2F9-4246125AB1B6}"/>
              </a:ext>
            </a:extLst>
          </p:cNvPr>
          <p:cNvSpPr txBox="1"/>
          <p:nvPr/>
        </p:nvSpPr>
        <p:spPr>
          <a:xfrm>
            <a:off x="8196319" y="1188822"/>
            <a:ext cx="632448" cy="261610"/>
          </a:xfrm>
          <a:prstGeom prst="rect">
            <a:avLst/>
          </a:prstGeom>
          <a:noFill/>
        </p:spPr>
        <p:txBody>
          <a:bodyPr wrap="square" rtlCol="0">
            <a:spAutoFit/>
          </a:bodyPr>
          <a:lstStyle/>
          <a:p>
            <a:pPr algn="ctr"/>
            <a:r>
              <a:rPr lang="en-US" sz="1100" dirty="0"/>
              <a:t>P</a:t>
            </a:r>
            <a:r>
              <a:rPr lang="en-US" sz="1100" baseline="-25000" dirty="0"/>
              <a:t>SCG</a:t>
            </a:r>
            <a:r>
              <a:rPr lang="en-US" sz="1100" dirty="0"/>
              <a:t>(q)</a:t>
            </a:r>
          </a:p>
        </p:txBody>
      </p:sp>
    </p:spTree>
    <p:extLst>
      <p:ext uri="{BB962C8B-B14F-4D97-AF65-F5344CB8AC3E}">
        <p14:creationId xmlns:p14="http://schemas.microsoft.com/office/powerpoint/2010/main" val="109385610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E6E860A7-7EB6-4C6D-9161-B0646C844342}"/>
              </a:ext>
            </a:extLst>
          </p:cNvPr>
          <p:cNvSpPr>
            <a:spLocks noGrp="1"/>
          </p:cNvSpPr>
          <p:nvPr>
            <p:ph type="title"/>
          </p:nvPr>
        </p:nvSpPr>
        <p:spPr>
          <a:xfrm>
            <a:off x="838200" y="365125"/>
            <a:ext cx="10515600" cy="1325563"/>
          </a:xfrm>
        </p:spPr>
        <p:txBody>
          <a:bodyPr/>
          <a:lstStyle/>
          <a:p>
            <a:r>
              <a:rPr lang="en-US" dirty="0"/>
              <a:t>Measurement period for P</a:t>
            </a:r>
            <a:r>
              <a:rPr lang="en-US" baseline="-25000" dirty="0"/>
              <a:t>CMAX_EN-DC_L</a:t>
            </a:r>
            <a:r>
              <a:rPr lang="en-US" dirty="0"/>
              <a:t> with different LTE and NR numerology</a:t>
            </a:r>
          </a:p>
        </p:txBody>
      </p:sp>
      <p:sp>
        <p:nvSpPr>
          <p:cNvPr id="5" name="Content Placeholder 2">
            <a:extLst>
              <a:ext uri="{FF2B5EF4-FFF2-40B4-BE49-F238E27FC236}">
                <a16:creationId xmlns:a16="http://schemas.microsoft.com/office/drawing/2014/main" id="{D62B7ED8-135C-41F6-B9F7-6F8481B029D2}"/>
              </a:ext>
            </a:extLst>
          </p:cNvPr>
          <p:cNvSpPr>
            <a:spLocks noGrp="1"/>
          </p:cNvSpPr>
          <p:nvPr>
            <p:ph idx="1"/>
          </p:nvPr>
        </p:nvSpPr>
        <p:spPr>
          <a:xfrm>
            <a:off x="381349" y="3118410"/>
            <a:ext cx="10972451" cy="3089814"/>
          </a:xfrm>
        </p:spPr>
        <p:txBody>
          <a:bodyPr>
            <a:normAutofit fontScale="85000" lnSpcReduction="10000"/>
          </a:bodyPr>
          <a:lstStyle/>
          <a:p>
            <a:pPr lvl="0"/>
            <a:r>
              <a:rPr lang="en-US" dirty="0">
                <a:solidFill>
                  <a:prstClr val="black"/>
                </a:solidFill>
              </a:rPr>
              <a:t>NR allocations and thus A-MPR could be different in each NR slot</a:t>
            </a:r>
          </a:p>
          <a:p>
            <a:pPr lvl="0"/>
            <a:r>
              <a:rPr lang="en-US" dirty="0">
                <a:solidFill>
                  <a:prstClr val="black"/>
                </a:solidFill>
              </a:rPr>
              <a:t>With measurements only over the 1 </a:t>
            </a:r>
            <a:r>
              <a:rPr lang="en-US" dirty="0" err="1">
                <a:solidFill>
                  <a:prstClr val="black"/>
                </a:solidFill>
              </a:rPr>
              <a:t>ms</a:t>
            </a:r>
            <a:r>
              <a:rPr lang="en-US" dirty="0">
                <a:solidFill>
                  <a:prstClr val="black"/>
                </a:solidFill>
              </a:rPr>
              <a:t> E-UTRA subframe duration, unless the allocation of every NR slot were the same it would be impossible to tell if the power was as high as it should have been in each slot. If NR A-MPR in NR slot 3 is much higher  than the other slots that overlap with E-UTRA subframe p, then the proposed P</a:t>
            </a:r>
            <a:r>
              <a:rPr lang="en-US" baseline="-25000" dirty="0">
                <a:solidFill>
                  <a:prstClr val="black"/>
                </a:solidFill>
              </a:rPr>
              <a:t>CMAX_EN-DC_L</a:t>
            </a:r>
            <a:r>
              <a:rPr lang="en-US" dirty="0">
                <a:solidFill>
                  <a:prstClr val="black"/>
                </a:solidFill>
              </a:rPr>
              <a:t> would be set based on the NR slot 3, but power measured across all of the NR slots that overlap with E-UTRA subframe p</a:t>
            </a:r>
          </a:p>
          <a:p>
            <a:pPr lvl="0"/>
            <a:r>
              <a:rPr lang="en-US" dirty="0">
                <a:solidFill>
                  <a:srgbClr val="FF0000"/>
                </a:solidFill>
              </a:rPr>
              <a:t>Since the power is measured over the entire E-UTRA slot </a:t>
            </a:r>
            <a:r>
              <a:rPr lang="en-US" i="1" dirty="0">
                <a:solidFill>
                  <a:srgbClr val="FF0000"/>
                </a:solidFill>
              </a:rPr>
              <a:t>p</a:t>
            </a:r>
            <a:r>
              <a:rPr lang="en-US" dirty="0">
                <a:solidFill>
                  <a:srgbClr val="FF0000"/>
                </a:solidFill>
              </a:rPr>
              <a:t> there would be no way to tell if the power was high enough in every interval (</a:t>
            </a:r>
            <a:r>
              <a:rPr lang="en-US" i="1" dirty="0" err="1">
                <a:solidFill>
                  <a:srgbClr val="FF0000"/>
                </a:solidFill>
              </a:rPr>
              <a:t>p,q</a:t>
            </a:r>
            <a:r>
              <a:rPr lang="en-US" dirty="0">
                <a:solidFill>
                  <a:srgbClr val="FF0000"/>
                </a:solidFill>
              </a:rPr>
              <a:t>)  </a:t>
            </a:r>
          </a:p>
          <a:p>
            <a:pPr lvl="0"/>
            <a:endParaRPr lang="en-US" dirty="0">
              <a:solidFill>
                <a:prstClr val="black"/>
              </a:solidFill>
            </a:endParaRPr>
          </a:p>
          <a:p>
            <a:pPr lvl="0"/>
            <a:endParaRPr lang="en-US" dirty="0">
              <a:solidFill>
                <a:prstClr val="black"/>
              </a:solidFill>
            </a:endParaRPr>
          </a:p>
          <a:p>
            <a:endParaRPr lang="en-US" dirty="0"/>
          </a:p>
        </p:txBody>
      </p:sp>
      <p:sp>
        <p:nvSpPr>
          <p:cNvPr id="6" name="Rectangle 5">
            <a:extLst>
              <a:ext uri="{FF2B5EF4-FFF2-40B4-BE49-F238E27FC236}">
                <a16:creationId xmlns:a16="http://schemas.microsoft.com/office/drawing/2014/main" id="{75609A05-A306-48D2-9DD8-A02AD4B61D7B}"/>
              </a:ext>
            </a:extLst>
          </p:cNvPr>
          <p:cNvSpPr/>
          <p:nvPr/>
        </p:nvSpPr>
        <p:spPr>
          <a:xfrm>
            <a:off x="3649210" y="1625520"/>
            <a:ext cx="4627440" cy="55367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E-UTRA (</a:t>
            </a:r>
            <a:r>
              <a:rPr lang="en-US" i="1" dirty="0">
                <a:solidFill>
                  <a:schemeClr val="tx1"/>
                </a:solidFill>
              </a:rPr>
              <a:t>p</a:t>
            </a:r>
            <a:r>
              <a:rPr lang="en-US" dirty="0">
                <a:solidFill>
                  <a:schemeClr val="tx1"/>
                </a:solidFill>
              </a:rPr>
              <a:t>) </a:t>
            </a:r>
          </a:p>
        </p:txBody>
      </p:sp>
      <p:sp>
        <p:nvSpPr>
          <p:cNvPr id="7" name="Rectangle 6">
            <a:extLst>
              <a:ext uri="{FF2B5EF4-FFF2-40B4-BE49-F238E27FC236}">
                <a16:creationId xmlns:a16="http://schemas.microsoft.com/office/drawing/2014/main" id="{0E8BA71D-175C-4DAC-99C3-4B5005B89705}"/>
              </a:ext>
            </a:extLst>
          </p:cNvPr>
          <p:cNvSpPr/>
          <p:nvPr/>
        </p:nvSpPr>
        <p:spPr>
          <a:xfrm>
            <a:off x="5961290" y="2179193"/>
            <a:ext cx="1157680" cy="55367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NR (3)</a:t>
            </a:r>
          </a:p>
        </p:txBody>
      </p:sp>
      <p:sp>
        <p:nvSpPr>
          <p:cNvPr id="8" name="Rectangle 7">
            <a:extLst>
              <a:ext uri="{FF2B5EF4-FFF2-40B4-BE49-F238E27FC236}">
                <a16:creationId xmlns:a16="http://schemas.microsoft.com/office/drawing/2014/main" id="{3E900D87-40BE-4B54-A803-5D7DACC90976}"/>
              </a:ext>
            </a:extLst>
          </p:cNvPr>
          <p:cNvSpPr/>
          <p:nvPr/>
        </p:nvSpPr>
        <p:spPr>
          <a:xfrm>
            <a:off x="4803610" y="2179192"/>
            <a:ext cx="1157680" cy="55367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NR (2)</a:t>
            </a:r>
          </a:p>
        </p:txBody>
      </p:sp>
      <p:sp>
        <p:nvSpPr>
          <p:cNvPr id="9" name="Rectangle 8">
            <a:extLst>
              <a:ext uri="{FF2B5EF4-FFF2-40B4-BE49-F238E27FC236}">
                <a16:creationId xmlns:a16="http://schemas.microsoft.com/office/drawing/2014/main" id="{1E88FADA-BD84-451B-8BD5-32CE625540D4}"/>
              </a:ext>
            </a:extLst>
          </p:cNvPr>
          <p:cNvSpPr/>
          <p:nvPr/>
        </p:nvSpPr>
        <p:spPr>
          <a:xfrm>
            <a:off x="3645930" y="2179192"/>
            <a:ext cx="1157680" cy="55367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NR (1)</a:t>
            </a:r>
          </a:p>
        </p:txBody>
      </p:sp>
      <p:sp>
        <p:nvSpPr>
          <p:cNvPr id="10" name="Rectangle 9">
            <a:extLst>
              <a:ext uri="{FF2B5EF4-FFF2-40B4-BE49-F238E27FC236}">
                <a16:creationId xmlns:a16="http://schemas.microsoft.com/office/drawing/2014/main" id="{5A499906-4D92-43FA-B1B1-001C3800395A}"/>
              </a:ext>
            </a:extLst>
          </p:cNvPr>
          <p:cNvSpPr/>
          <p:nvPr/>
        </p:nvSpPr>
        <p:spPr>
          <a:xfrm>
            <a:off x="7118970" y="2179192"/>
            <a:ext cx="1157680" cy="55367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NR (4)</a:t>
            </a:r>
          </a:p>
        </p:txBody>
      </p:sp>
    </p:spTree>
    <p:extLst>
      <p:ext uri="{BB962C8B-B14F-4D97-AF65-F5344CB8AC3E}">
        <p14:creationId xmlns:p14="http://schemas.microsoft.com/office/powerpoint/2010/main" val="98340274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A14E8DD9-D7E7-4763-8A55-75632CD8CBA2}"/>
              </a:ext>
            </a:extLst>
          </p:cNvPr>
          <p:cNvSpPr>
            <a:spLocks noGrp="1"/>
          </p:cNvSpPr>
          <p:nvPr>
            <p:ph type="title"/>
          </p:nvPr>
        </p:nvSpPr>
        <p:spPr>
          <a:xfrm>
            <a:off x="838200" y="365125"/>
            <a:ext cx="10515600" cy="1325563"/>
          </a:xfrm>
        </p:spPr>
        <p:txBody>
          <a:bodyPr/>
          <a:lstStyle/>
          <a:p>
            <a:r>
              <a:rPr lang="en-US" dirty="0"/>
              <a:t>Measurement period for PCMAX_EN-DC_L with different LTE and NR numerology</a:t>
            </a:r>
          </a:p>
        </p:txBody>
      </p:sp>
      <p:sp>
        <p:nvSpPr>
          <p:cNvPr id="5" name="Content Placeholder 2">
            <a:extLst>
              <a:ext uri="{FF2B5EF4-FFF2-40B4-BE49-F238E27FC236}">
                <a16:creationId xmlns:a16="http://schemas.microsoft.com/office/drawing/2014/main" id="{D631D6AE-37F2-4EF3-97B1-E5782DAAFADC}"/>
              </a:ext>
            </a:extLst>
          </p:cNvPr>
          <p:cNvSpPr>
            <a:spLocks noGrp="1"/>
          </p:cNvSpPr>
          <p:nvPr>
            <p:ph idx="1"/>
          </p:nvPr>
        </p:nvSpPr>
        <p:spPr>
          <a:xfrm>
            <a:off x="838199" y="3087149"/>
            <a:ext cx="10126211" cy="3405726"/>
          </a:xfrm>
        </p:spPr>
        <p:txBody>
          <a:bodyPr>
            <a:normAutofit fontScale="70000" lnSpcReduction="20000"/>
          </a:bodyPr>
          <a:lstStyle/>
          <a:p>
            <a:pPr lvl="0"/>
            <a:r>
              <a:rPr lang="en-US" sz="2900" dirty="0">
                <a:solidFill>
                  <a:prstClr val="black"/>
                </a:solidFill>
              </a:rPr>
              <a:t>P</a:t>
            </a:r>
            <a:r>
              <a:rPr lang="en-US" sz="2900" baseline="-25000" dirty="0">
                <a:solidFill>
                  <a:prstClr val="black"/>
                </a:solidFill>
              </a:rPr>
              <a:t>CMAX_E-UTRA</a:t>
            </a:r>
            <a:r>
              <a:rPr lang="en-US" dirty="0">
                <a:solidFill>
                  <a:prstClr val="black"/>
                </a:solidFill>
              </a:rPr>
              <a:t> = </a:t>
            </a:r>
            <a:r>
              <a:rPr lang="en-US" sz="2900" dirty="0">
                <a:solidFill>
                  <a:prstClr val="black"/>
                </a:solidFill>
              </a:rPr>
              <a:t>P</a:t>
            </a:r>
            <a:r>
              <a:rPr lang="en-US" sz="2900" baseline="-25000" dirty="0">
                <a:solidFill>
                  <a:prstClr val="black"/>
                </a:solidFill>
              </a:rPr>
              <a:t>CMAX_E-UTRA_L</a:t>
            </a:r>
            <a:r>
              <a:rPr lang="en-US" dirty="0">
                <a:solidFill>
                  <a:prstClr val="black"/>
                </a:solidFill>
              </a:rPr>
              <a:t> = 20 dBm in subframe p</a:t>
            </a:r>
          </a:p>
          <a:p>
            <a:pPr lvl="0"/>
            <a:r>
              <a:rPr lang="en-US" dirty="0">
                <a:solidFill>
                  <a:prstClr val="black"/>
                </a:solidFill>
              </a:rPr>
              <a:t>P</a:t>
            </a:r>
            <a:r>
              <a:rPr lang="en-US" baseline="-25000" dirty="0">
                <a:solidFill>
                  <a:prstClr val="black"/>
                </a:solidFill>
              </a:rPr>
              <a:t>CMAX_NR_L </a:t>
            </a:r>
            <a:r>
              <a:rPr lang="en-US" dirty="0">
                <a:solidFill>
                  <a:prstClr val="black"/>
                </a:solidFill>
              </a:rPr>
              <a:t> in NR slots 1, 2, and 4 is 19.9 dBm, but actual Tx power during EN-DC operation is 18 dBm (</a:t>
            </a:r>
            <a:r>
              <a:rPr lang="en-US" dirty="0">
                <a:solidFill>
                  <a:srgbClr val="FF0000"/>
                </a:solidFill>
              </a:rPr>
              <a:t>1.9 dB below </a:t>
            </a:r>
            <a:r>
              <a:rPr lang="en-US" sz="2900" dirty="0">
                <a:solidFill>
                  <a:srgbClr val="FF0000"/>
                </a:solidFill>
              </a:rPr>
              <a:t>P</a:t>
            </a:r>
            <a:r>
              <a:rPr lang="en-US" sz="2900" baseline="-25000" dirty="0">
                <a:solidFill>
                  <a:srgbClr val="FF0000"/>
                </a:solidFill>
              </a:rPr>
              <a:t>CMAX_NR_L </a:t>
            </a:r>
            <a:r>
              <a:rPr lang="en-US" sz="2900" dirty="0">
                <a:solidFill>
                  <a:prstClr val="black"/>
                </a:solidFill>
              </a:rPr>
              <a:t>)</a:t>
            </a:r>
            <a:endParaRPr lang="en-US" dirty="0">
              <a:solidFill>
                <a:prstClr val="black"/>
              </a:solidFill>
            </a:endParaRPr>
          </a:p>
          <a:p>
            <a:pPr lvl="0"/>
            <a:r>
              <a:rPr lang="en-US" dirty="0">
                <a:solidFill>
                  <a:prstClr val="black"/>
                </a:solidFill>
              </a:rPr>
              <a:t>P</a:t>
            </a:r>
            <a:r>
              <a:rPr lang="en-US" baseline="-25000" dirty="0">
                <a:solidFill>
                  <a:prstClr val="black"/>
                </a:solidFill>
              </a:rPr>
              <a:t>CMAX_NR_L </a:t>
            </a:r>
            <a:r>
              <a:rPr lang="en-US" dirty="0">
                <a:solidFill>
                  <a:prstClr val="black"/>
                </a:solidFill>
              </a:rPr>
              <a:t>in NR slot 3 is 17 dBm due to allocations with high A-MPR, but actual transmit power is 15 dBm </a:t>
            </a:r>
            <a:r>
              <a:rPr lang="en-US" sz="2900" dirty="0">
                <a:solidFill>
                  <a:prstClr val="black"/>
                </a:solidFill>
              </a:rPr>
              <a:t>(</a:t>
            </a:r>
            <a:r>
              <a:rPr lang="en-US" sz="2900" dirty="0">
                <a:solidFill>
                  <a:srgbClr val="FF0000"/>
                </a:solidFill>
              </a:rPr>
              <a:t>2 dB below P</a:t>
            </a:r>
            <a:r>
              <a:rPr lang="en-US" sz="2900" baseline="-25000" dirty="0">
                <a:solidFill>
                  <a:srgbClr val="FF0000"/>
                </a:solidFill>
              </a:rPr>
              <a:t>CMAX_NR_L </a:t>
            </a:r>
            <a:r>
              <a:rPr lang="en-US" sz="2900" dirty="0">
                <a:solidFill>
                  <a:prstClr val="black"/>
                </a:solidFill>
              </a:rPr>
              <a:t>)</a:t>
            </a:r>
          </a:p>
          <a:p>
            <a:pPr lvl="0"/>
            <a:r>
              <a:rPr lang="en-US" dirty="0">
                <a:solidFill>
                  <a:prstClr val="black"/>
                </a:solidFill>
              </a:rPr>
              <a:t>The average EN-DC power measured over 1 </a:t>
            </a:r>
            <a:r>
              <a:rPr lang="en-US" dirty="0" err="1">
                <a:solidFill>
                  <a:prstClr val="black"/>
                </a:solidFill>
              </a:rPr>
              <a:t>ms</a:t>
            </a:r>
            <a:r>
              <a:rPr lang="en-US" dirty="0">
                <a:solidFill>
                  <a:prstClr val="black"/>
                </a:solidFill>
              </a:rPr>
              <a:t> is 21.9 dBm</a:t>
            </a:r>
          </a:p>
          <a:p>
            <a:pPr lvl="0"/>
            <a:r>
              <a:rPr lang="en-US" dirty="0">
                <a:solidFill>
                  <a:prstClr val="black"/>
                </a:solidFill>
              </a:rPr>
              <a:t>The UE will pass because P</a:t>
            </a:r>
            <a:r>
              <a:rPr lang="en-US" baseline="-25000" dirty="0">
                <a:solidFill>
                  <a:prstClr val="black"/>
                </a:solidFill>
              </a:rPr>
              <a:t>CMAX_N-DC_L</a:t>
            </a:r>
            <a:r>
              <a:rPr lang="en-US" dirty="0">
                <a:solidFill>
                  <a:prstClr val="black"/>
                </a:solidFill>
              </a:rPr>
              <a:t> based on the lowest slot is 21.76 dBm </a:t>
            </a:r>
          </a:p>
          <a:p>
            <a:pPr lvl="0"/>
            <a:r>
              <a:rPr lang="en-US" dirty="0">
                <a:solidFill>
                  <a:prstClr val="black"/>
                </a:solidFill>
              </a:rPr>
              <a:t>Even though NR power is too low by 2 dB in every single slot, the UE would pass when averaged over 1 </a:t>
            </a:r>
            <a:r>
              <a:rPr lang="en-US" dirty="0" err="1">
                <a:solidFill>
                  <a:prstClr val="black"/>
                </a:solidFill>
              </a:rPr>
              <a:t>ms.</a:t>
            </a:r>
            <a:endParaRPr lang="en-US" dirty="0">
              <a:solidFill>
                <a:prstClr val="black"/>
              </a:solidFill>
            </a:endParaRPr>
          </a:p>
          <a:p>
            <a:pPr lvl="0"/>
            <a:r>
              <a:rPr lang="en-US" b="1" dirty="0">
                <a:solidFill>
                  <a:prstClr val="black"/>
                </a:solidFill>
              </a:rPr>
              <a:t>Observation 5: 1 </a:t>
            </a:r>
            <a:r>
              <a:rPr lang="en-US" b="1" dirty="0" err="1">
                <a:solidFill>
                  <a:prstClr val="black"/>
                </a:solidFill>
              </a:rPr>
              <a:t>ms</a:t>
            </a:r>
            <a:r>
              <a:rPr lang="en-US" b="1" dirty="0">
                <a:solidFill>
                  <a:prstClr val="black"/>
                </a:solidFill>
              </a:rPr>
              <a:t> measurement time can allow UEs to pass </a:t>
            </a:r>
            <a:r>
              <a:rPr lang="en-US" b="1" dirty="0" err="1">
                <a:solidFill>
                  <a:prstClr val="black"/>
                </a:solidFill>
              </a:rPr>
              <a:t>Pcmax</a:t>
            </a:r>
            <a:r>
              <a:rPr lang="en-US" b="1" dirty="0">
                <a:solidFill>
                  <a:prstClr val="black"/>
                </a:solidFill>
              </a:rPr>
              <a:t> testing even when they should have failed. </a:t>
            </a:r>
          </a:p>
          <a:p>
            <a:pPr lvl="0"/>
            <a:endParaRPr lang="en-US" dirty="0">
              <a:solidFill>
                <a:prstClr val="black"/>
              </a:solidFill>
            </a:endParaRPr>
          </a:p>
          <a:p>
            <a:endParaRPr lang="en-US" dirty="0"/>
          </a:p>
        </p:txBody>
      </p:sp>
      <p:sp>
        <p:nvSpPr>
          <p:cNvPr id="12" name="Rectangle 11">
            <a:extLst>
              <a:ext uri="{FF2B5EF4-FFF2-40B4-BE49-F238E27FC236}">
                <a16:creationId xmlns:a16="http://schemas.microsoft.com/office/drawing/2014/main" id="{286D24BE-F14E-4642-9AEB-1EBFCFD9B25A}"/>
              </a:ext>
            </a:extLst>
          </p:cNvPr>
          <p:cNvSpPr/>
          <p:nvPr/>
        </p:nvSpPr>
        <p:spPr>
          <a:xfrm>
            <a:off x="3649210" y="1625520"/>
            <a:ext cx="4627440" cy="55367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E-UTRA (</a:t>
            </a:r>
            <a:r>
              <a:rPr lang="en-US" i="1" dirty="0">
                <a:solidFill>
                  <a:schemeClr val="tx1"/>
                </a:solidFill>
              </a:rPr>
              <a:t>p</a:t>
            </a:r>
            <a:r>
              <a:rPr lang="en-US" dirty="0">
                <a:solidFill>
                  <a:schemeClr val="tx1"/>
                </a:solidFill>
              </a:rPr>
              <a:t>) </a:t>
            </a:r>
          </a:p>
        </p:txBody>
      </p:sp>
      <p:sp>
        <p:nvSpPr>
          <p:cNvPr id="13" name="Rectangle 12">
            <a:extLst>
              <a:ext uri="{FF2B5EF4-FFF2-40B4-BE49-F238E27FC236}">
                <a16:creationId xmlns:a16="http://schemas.microsoft.com/office/drawing/2014/main" id="{E141E78E-1F22-4C8B-8F1A-9F558905479F}"/>
              </a:ext>
            </a:extLst>
          </p:cNvPr>
          <p:cNvSpPr/>
          <p:nvPr/>
        </p:nvSpPr>
        <p:spPr>
          <a:xfrm>
            <a:off x="5961290" y="2179193"/>
            <a:ext cx="1157680" cy="55367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NR (3) </a:t>
            </a:r>
            <a:r>
              <a:rPr lang="en-US" dirty="0">
                <a:solidFill>
                  <a:srgbClr val="FF0000"/>
                </a:solidFill>
              </a:rPr>
              <a:t>fail</a:t>
            </a:r>
          </a:p>
        </p:txBody>
      </p:sp>
      <p:sp>
        <p:nvSpPr>
          <p:cNvPr id="14" name="Rectangle 13">
            <a:extLst>
              <a:ext uri="{FF2B5EF4-FFF2-40B4-BE49-F238E27FC236}">
                <a16:creationId xmlns:a16="http://schemas.microsoft.com/office/drawing/2014/main" id="{F6BCD4A6-2123-43E6-903D-5F1CEBA90357}"/>
              </a:ext>
            </a:extLst>
          </p:cNvPr>
          <p:cNvSpPr/>
          <p:nvPr/>
        </p:nvSpPr>
        <p:spPr>
          <a:xfrm>
            <a:off x="4803610" y="2179192"/>
            <a:ext cx="1157680" cy="55367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NR (2) </a:t>
            </a:r>
            <a:r>
              <a:rPr lang="en-US" dirty="0">
                <a:solidFill>
                  <a:srgbClr val="FF0000"/>
                </a:solidFill>
              </a:rPr>
              <a:t>fail</a:t>
            </a:r>
          </a:p>
        </p:txBody>
      </p:sp>
      <p:sp>
        <p:nvSpPr>
          <p:cNvPr id="15" name="Rectangle 14">
            <a:extLst>
              <a:ext uri="{FF2B5EF4-FFF2-40B4-BE49-F238E27FC236}">
                <a16:creationId xmlns:a16="http://schemas.microsoft.com/office/drawing/2014/main" id="{6B30E757-AB3F-48E4-8CBE-045A782449E3}"/>
              </a:ext>
            </a:extLst>
          </p:cNvPr>
          <p:cNvSpPr/>
          <p:nvPr/>
        </p:nvSpPr>
        <p:spPr>
          <a:xfrm>
            <a:off x="3645930" y="2179192"/>
            <a:ext cx="1157680" cy="55367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NR (1) </a:t>
            </a:r>
            <a:r>
              <a:rPr lang="en-US" dirty="0">
                <a:solidFill>
                  <a:srgbClr val="FF0000"/>
                </a:solidFill>
              </a:rPr>
              <a:t>fail</a:t>
            </a:r>
          </a:p>
        </p:txBody>
      </p:sp>
      <p:sp>
        <p:nvSpPr>
          <p:cNvPr id="16" name="Rectangle 15">
            <a:extLst>
              <a:ext uri="{FF2B5EF4-FFF2-40B4-BE49-F238E27FC236}">
                <a16:creationId xmlns:a16="http://schemas.microsoft.com/office/drawing/2014/main" id="{48315ED0-EC18-417F-B7EC-ECC02916307B}"/>
              </a:ext>
            </a:extLst>
          </p:cNvPr>
          <p:cNvSpPr/>
          <p:nvPr/>
        </p:nvSpPr>
        <p:spPr>
          <a:xfrm>
            <a:off x="7118970" y="2179192"/>
            <a:ext cx="1157680" cy="55367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NR (4) </a:t>
            </a:r>
            <a:r>
              <a:rPr lang="en-US" dirty="0">
                <a:solidFill>
                  <a:srgbClr val="FF0000"/>
                </a:solidFill>
              </a:rPr>
              <a:t>fail</a:t>
            </a:r>
          </a:p>
        </p:txBody>
      </p:sp>
      <p:cxnSp>
        <p:nvCxnSpPr>
          <p:cNvPr id="18" name="Straight Arrow Connector 17">
            <a:extLst>
              <a:ext uri="{FF2B5EF4-FFF2-40B4-BE49-F238E27FC236}">
                <a16:creationId xmlns:a16="http://schemas.microsoft.com/office/drawing/2014/main" id="{6C9F1756-1CDB-4DA3-86BF-C62EBE97BFC1}"/>
              </a:ext>
            </a:extLst>
          </p:cNvPr>
          <p:cNvCxnSpPr/>
          <p:nvPr/>
        </p:nvCxnSpPr>
        <p:spPr>
          <a:xfrm>
            <a:off x="3645930" y="2915478"/>
            <a:ext cx="4630720" cy="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4B1D095B-5579-4C6C-BE1C-CD5257A3D1AA}"/>
              </a:ext>
            </a:extLst>
          </p:cNvPr>
          <p:cNvSpPr txBox="1"/>
          <p:nvPr/>
        </p:nvSpPr>
        <p:spPr>
          <a:xfrm>
            <a:off x="8693425" y="2491409"/>
            <a:ext cx="2849217" cy="646331"/>
          </a:xfrm>
          <a:prstGeom prst="rect">
            <a:avLst/>
          </a:prstGeom>
          <a:noFill/>
        </p:spPr>
        <p:txBody>
          <a:bodyPr wrap="square" rtlCol="0">
            <a:spAutoFit/>
          </a:bodyPr>
          <a:lstStyle/>
          <a:p>
            <a:r>
              <a:rPr lang="en-US" dirty="0">
                <a:solidFill>
                  <a:srgbClr val="00B050"/>
                </a:solidFill>
              </a:rPr>
              <a:t>Power measured over 1 </a:t>
            </a:r>
            <a:r>
              <a:rPr lang="en-US" dirty="0" err="1">
                <a:solidFill>
                  <a:srgbClr val="00B050"/>
                </a:solidFill>
              </a:rPr>
              <a:t>ms</a:t>
            </a:r>
            <a:r>
              <a:rPr lang="en-US" dirty="0">
                <a:solidFill>
                  <a:srgbClr val="00B050"/>
                </a:solidFill>
              </a:rPr>
              <a:t> passes!</a:t>
            </a:r>
          </a:p>
        </p:txBody>
      </p:sp>
    </p:spTree>
    <p:extLst>
      <p:ext uri="{BB962C8B-B14F-4D97-AF65-F5344CB8AC3E}">
        <p14:creationId xmlns:p14="http://schemas.microsoft.com/office/powerpoint/2010/main" val="376954600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51A1E5-B457-4D31-934D-648182B84794}"/>
              </a:ext>
            </a:extLst>
          </p:cNvPr>
          <p:cNvSpPr>
            <a:spLocks noGrp="1"/>
          </p:cNvSpPr>
          <p:nvPr>
            <p:ph type="title"/>
          </p:nvPr>
        </p:nvSpPr>
        <p:spPr/>
        <p:txBody>
          <a:bodyPr/>
          <a:lstStyle/>
          <a:p>
            <a:r>
              <a:rPr lang="en-US" dirty="0"/>
              <a:t>Observations</a:t>
            </a:r>
          </a:p>
        </p:txBody>
      </p:sp>
      <p:sp>
        <p:nvSpPr>
          <p:cNvPr id="3" name="Content Placeholder 2">
            <a:extLst>
              <a:ext uri="{FF2B5EF4-FFF2-40B4-BE49-F238E27FC236}">
                <a16:creationId xmlns:a16="http://schemas.microsoft.com/office/drawing/2014/main" id="{9E4D5968-6E12-449D-925F-0B2B38BCBFAC}"/>
              </a:ext>
            </a:extLst>
          </p:cNvPr>
          <p:cNvSpPr>
            <a:spLocks noGrp="1"/>
          </p:cNvSpPr>
          <p:nvPr>
            <p:ph idx="1"/>
          </p:nvPr>
        </p:nvSpPr>
        <p:spPr/>
        <p:txBody>
          <a:bodyPr>
            <a:normAutofit fontScale="92500" lnSpcReduction="20000"/>
          </a:bodyPr>
          <a:lstStyle/>
          <a:p>
            <a:r>
              <a:rPr lang="en-US" dirty="0"/>
              <a:t>Observation 1: The scaling in the PCMAX_EN-DC proposal from Chengdu means that P</a:t>
            </a:r>
            <a:r>
              <a:rPr lang="en-US" baseline="-25000" dirty="0"/>
              <a:t>CMAX_EN-DC_L </a:t>
            </a:r>
            <a:r>
              <a:rPr lang="en-US" dirty="0"/>
              <a:t>can be much lower when scaling is needed, then when scaling is not needed</a:t>
            </a:r>
          </a:p>
          <a:p>
            <a:r>
              <a:rPr lang="en-US" dirty="0"/>
              <a:t>Observation 2: RAN4 may need to establish an NR scaling step size or scaling tolerance</a:t>
            </a:r>
          </a:p>
          <a:p>
            <a:r>
              <a:rPr lang="en-US" dirty="0"/>
              <a:t>Observation 3: When an NR slot overlaps with two E-UTRA subframes, the decision to scale or drop in the NR slot depends on the power in each of the E-UTRA subframes that it overlaps with, not just one.</a:t>
            </a:r>
          </a:p>
          <a:p>
            <a:r>
              <a:rPr lang="en-US" dirty="0"/>
              <a:t>Observation 4: A UE could fail P</a:t>
            </a:r>
            <a:r>
              <a:rPr lang="en-US" baseline="-25000" dirty="0"/>
              <a:t>CMAX</a:t>
            </a:r>
            <a:r>
              <a:rPr lang="en-US" dirty="0"/>
              <a:t> testing if it had to drop NR due to LTE power in LTE </a:t>
            </a:r>
            <a:r>
              <a:rPr lang="en-US" dirty="0" err="1"/>
              <a:t>subfames</a:t>
            </a:r>
            <a:r>
              <a:rPr lang="en-US" dirty="0"/>
              <a:t> adjacent to </a:t>
            </a:r>
            <a:r>
              <a:rPr lang="en-US" dirty="0" err="1"/>
              <a:t>subfame</a:t>
            </a:r>
            <a:r>
              <a:rPr lang="en-US" dirty="0"/>
              <a:t> p. </a:t>
            </a:r>
          </a:p>
          <a:p>
            <a:r>
              <a:rPr lang="en-US" dirty="0"/>
              <a:t>Observation 5: 1 </a:t>
            </a:r>
            <a:r>
              <a:rPr lang="en-US" dirty="0" err="1"/>
              <a:t>ms</a:t>
            </a:r>
            <a:r>
              <a:rPr lang="en-US" dirty="0"/>
              <a:t> measurement time can allow UEs to pass P</a:t>
            </a:r>
            <a:r>
              <a:rPr lang="en-US" baseline="-25000" dirty="0"/>
              <a:t>CMAX</a:t>
            </a:r>
            <a:r>
              <a:rPr lang="en-US" dirty="0"/>
              <a:t> testing even when they should have failed. </a:t>
            </a:r>
          </a:p>
          <a:p>
            <a:endParaRPr lang="en-US" dirty="0"/>
          </a:p>
          <a:p>
            <a:endParaRPr lang="en-US" dirty="0"/>
          </a:p>
          <a:p>
            <a:endParaRPr lang="en-US" dirty="0"/>
          </a:p>
        </p:txBody>
      </p:sp>
    </p:spTree>
    <p:extLst>
      <p:ext uri="{BB962C8B-B14F-4D97-AF65-F5344CB8AC3E}">
        <p14:creationId xmlns:p14="http://schemas.microsoft.com/office/powerpoint/2010/main" val="331015804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6F2EE4-0DD3-4F64-B3E6-5924FC45669F}"/>
              </a:ext>
            </a:extLst>
          </p:cNvPr>
          <p:cNvSpPr>
            <a:spLocks noGrp="1"/>
          </p:cNvSpPr>
          <p:nvPr>
            <p:ph type="title"/>
          </p:nvPr>
        </p:nvSpPr>
        <p:spPr/>
        <p:txBody>
          <a:bodyPr/>
          <a:lstStyle/>
          <a:p>
            <a:r>
              <a:rPr lang="en-US" dirty="0"/>
              <a:t>Proposals</a:t>
            </a:r>
          </a:p>
        </p:txBody>
      </p:sp>
      <p:sp>
        <p:nvSpPr>
          <p:cNvPr id="3" name="Content Placeholder 2">
            <a:extLst>
              <a:ext uri="{FF2B5EF4-FFF2-40B4-BE49-F238E27FC236}">
                <a16:creationId xmlns:a16="http://schemas.microsoft.com/office/drawing/2014/main" id="{09847170-E14C-4073-94AA-F44149AA9499}"/>
              </a:ext>
            </a:extLst>
          </p:cNvPr>
          <p:cNvSpPr>
            <a:spLocks noGrp="1"/>
          </p:cNvSpPr>
          <p:nvPr>
            <p:ph sz="half" idx="1"/>
          </p:nvPr>
        </p:nvSpPr>
        <p:spPr>
          <a:xfrm>
            <a:off x="838200" y="1825625"/>
            <a:ext cx="10453382" cy="4351338"/>
          </a:xfrm>
        </p:spPr>
        <p:txBody>
          <a:bodyPr>
            <a:normAutofit fontScale="85000" lnSpcReduction="20000"/>
          </a:bodyPr>
          <a:lstStyle/>
          <a:p>
            <a:pPr marL="0" indent="0">
              <a:buNone/>
            </a:pPr>
            <a:r>
              <a:rPr lang="en-US" b="1" dirty="0"/>
              <a:t>Proposal 1: </a:t>
            </a:r>
            <a:r>
              <a:rPr lang="en-US" dirty="0"/>
              <a:t>Set T</a:t>
            </a:r>
            <a:r>
              <a:rPr lang="en-US" baseline="-25000" dirty="0"/>
              <a:t>REF</a:t>
            </a:r>
            <a:r>
              <a:rPr lang="en-US" dirty="0"/>
              <a:t> and measure power over the NR slot duration rather than the LTE subframe duration</a:t>
            </a:r>
          </a:p>
          <a:p>
            <a:pPr marL="0" lvl="0" indent="0">
              <a:buNone/>
            </a:pPr>
            <a:r>
              <a:rPr lang="en-US" b="1" dirty="0"/>
              <a:t>Proposal 2:</a:t>
            </a:r>
            <a:r>
              <a:rPr lang="en-US" dirty="0"/>
              <a:t> When scaling is allowed, set </a:t>
            </a:r>
            <a:r>
              <a:rPr lang="en-US" sz="24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P</a:t>
            </a:r>
            <a:r>
              <a:rPr lang="en-US" sz="2400" baseline="-250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CMAX_ EN-DC _L</a:t>
            </a:r>
            <a:r>
              <a:rPr lang="en-US" sz="24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a:t>
            </a:r>
            <a:r>
              <a:rPr lang="en-US" sz="2400" i="1"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q</a:t>
            </a:r>
            <a:r>
              <a:rPr lang="en-US" sz="24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 Min(</a:t>
            </a:r>
            <a:r>
              <a:rPr lang="en-US" sz="24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p</a:t>
            </a:r>
            <a:r>
              <a:rPr lang="en-US" sz="2400" baseline="-250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Powerclass</a:t>
            </a:r>
            <a:r>
              <a:rPr lang="en-US" sz="24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p</a:t>
            </a:r>
            <a:r>
              <a:rPr lang="en-US" sz="2400" baseline="-250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emax</a:t>
            </a:r>
            <a:r>
              <a:rPr lang="en-US" sz="24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p</a:t>
            </a:r>
            <a:r>
              <a:rPr lang="en-US" sz="2400" baseline="-250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CMAX</a:t>
            </a:r>
            <a:r>
              <a:rPr lang="en-US" sz="24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US" sz="2400" baseline="-250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L _</a:t>
            </a:r>
            <a:r>
              <a:rPr lang="en-US" sz="2400" i="1" baseline="-250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US" sz="2400" baseline="-250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E-</a:t>
            </a:r>
            <a:r>
              <a:rPr lang="en-US" sz="2400" baseline="-250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UTRA,</a:t>
            </a:r>
            <a:r>
              <a:rPr lang="en-US" sz="2400" i="1" baseline="-250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c</a:t>
            </a:r>
            <a:r>
              <a:rPr lang="en-US" sz="2400" i="1" baseline="-250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US" sz="24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a:t>
            </a:r>
            <a:r>
              <a:rPr lang="en-US" sz="2400" i="1"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p</a:t>
            </a:r>
            <a:r>
              <a:rPr lang="en-US" sz="24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 </a:t>
            </a:r>
            <a:r>
              <a:rPr lang="en-US" sz="24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p</a:t>
            </a:r>
            <a:r>
              <a:rPr lang="en-US" sz="2400" baseline="-250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CMAX</a:t>
            </a:r>
            <a:r>
              <a:rPr lang="en-US" sz="24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US" sz="2400" baseline="-250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L _</a:t>
            </a:r>
            <a:r>
              <a:rPr lang="en-US" sz="2400" i="1" baseline="-250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US" sz="2400" baseline="-250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E-</a:t>
            </a:r>
            <a:r>
              <a:rPr lang="en-US" sz="2400" baseline="-250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UTRA,</a:t>
            </a:r>
            <a:r>
              <a:rPr lang="en-US" sz="2400" i="1" baseline="-250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c</a:t>
            </a:r>
            <a:r>
              <a:rPr lang="en-US" sz="2400" i="1" baseline="-250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US" sz="24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a:t>
            </a:r>
            <a:r>
              <a:rPr lang="en-US" sz="2400" i="1"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p+1</a:t>
            </a:r>
            <a:r>
              <a:rPr lang="en-US" sz="24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US" dirty="0">
                <a:solidFill>
                  <a:prstClr val="black"/>
                </a:solidFill>
              </a:rPr>
              <a:t>when LTE and NR are not aligned, or </a:t>
            </a:r>
            <a:r>
              <a:rPr lang="en-US" sz="24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P</a:t>
            </a:r>
            <a:r>
              <a:rPr lang="en-US" sz="2400" baseline="-250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CMAX_ EN-DC _L</a:t>
            </a:r>
            <a:r>
              <a:rPr lang="en-US" sz="24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a:t>
            </a:r>
            <a:r>
              <a:rPr lang="en-US" sz="2400" i="1"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q</a:t>
            </a:r>
            <a:r>
              <a:rPr lang="en-US" sz="24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 Min(</a:t>
            </a:r>
            <a:r>
              <a:rPr lang="en-US" sz="24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p</a:t>
            </a:r>
            <a:r>
              <a:rPr lang="en-US" sz="2400" baseline="-250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Powerclass</a:t>
            </a:r>
            <a:r>
              <a:rPr lang="en-US" sz="24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p</a:t>
            </a:r>
            <a:r>
              <a:rPr lang="en-US" sz="2400" baseline="-250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emax</a:t>
            </a:r>
            <a:r>
              <a:rPr lang="en-US" sz="24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w</a:t>
            </a:r>
            <a:r>
              <a:rPr lang="en-US" dirty="0">
                <a:solidFill>
                  <a:prstClr val="black"/>
                </a:solidFill>
              </a:rPr>
              <a:t>hen LTE and NR are aligned. </a:t>
            </a:r>
            <a:endParaRPr lang="en-US" dirty="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a:p>
            <a:pPr marL="0" indent="0">
              <a:buNone/>
            </a:pPr>
            <a:r>
              <a:rPr lang="en-US" b="1" dirty="0"/>
              <a:t>Proposal 3:</a:t>
            </a:r>
            <a:r>
              <a:rPr lang="en-US" dirty="0"/>
              <a:t> Evaluate the EN-DC power over each NR slot q as follows:</a:t>
            </a:r>
          </a:p>
          <a:p>
            <a:pPr marL="0" marR="0" indent="0">
              <a:lnSpc>
                <a:spcPct val="106000"/>
              </a:lnSpc>
              <a:spcBef>
                <a:spcPts val="0"/>
              </a:spcBef>
              <a:spcAft>
                <a:spcPts val="800"/>
              </a:spcAft>
              <a:buNone/>
            </a:pPr>
            <a:r>
              <a:rPr lang="en-US" dirty="0">
                <a:solidFill>
                  <a:prstClr val="black"/>
                </a:solidFill>
                <a:latin typeface="Calibri Light" panose="020F0302020204030204"/>
                <a:ea typeface="+mj-ea"/>
                <a:cs typeface="+mj-cs"/>
              </a:rPr>
              <a:t> </a:t>
            </a:r>
            <a:r>
              <a:rPr lang="en-US" dirty="0">
                <a:latin typeface="Times New Roman" panose="02020603050405020304" pitchFamily="18" charset="0"/>
                <a:ea typeface="Calibri" panose="020F0502020204030204" pitchFamily="34" charset="0"/>
                <a:cs typeface="Times New Roman" panose="02020603050405020304" pitchFamily="18" charset="0"/>
              </a:rPr>
              <a:t>While P</a:t>
            </a:r>
            <a:r>
              <a:rPr lang="en-US" baseline="-25000" dirty="0">
                <a:latin typeface="Times New Roman" panose="02020603050405020304" pitchFamily="18" charset="0"/>
                <a:ea typeface="Calibri" panose="020F0502020204030204" pitchFamily="34" charset="0"/>
                <a:cs typeface="Times New Roman" panose="02020603050405020304" pitchFamily="18" charset="0"/>
              </a:rPr>
              <a:t>CMAX_L </a:t>
            </a:r>
            <a:r>
              <a:rPr lang="en-US" dirty="0">
                <a:latin typeface="Times New Roman" panose="02020603050405020304" pitchFamily="18" charset="0"/>
                <a:ea typeface="Calibri" panose="020F0502020204030204" pitchFamily="34" charset="0"/>
                <a:cs typeface="Times New Roman" panose="02020603050405020304" pitchFamily="18" charset="0"/>
              </a:rPr>
              <a:t>(q) is computed as follows:</a:t>
            </a:r>
            <a:endParaRPr lang="en-US" sz="3600" dirty="0">
              <a:effectLst/>
              <a:latin typeface="Calibri" panose="020F0502020204030204" pitchFamily="34" charset="0"/>
              <a:ea typeface="Calibri" panose="020F0502020204030204" pitchFamily="34" charset="0"/>
              <a:cs typeface="Times New Roman" panose="02020603050405020304" pitchFamily="18" charset="0"/>
            </a:endParaRPr>
          </a:p>
          <a:p>
            <a:pPr marL="0" marR="0" indent="0">
              <a:lnSpc>
                <a:spcPct val="106000"/>
              </a:lnSpc>
              <a:spcBef>
                <a:spcPts val="0"/>
              </a:spcBef>
              <a:spcAft>
                <a:spcPts val="800"/>
              </a:spcAft>
              <a:buNone/>
            </a:pPr>
            <a:r>
              <a:rPr lang="en-US" dirty="0">
                <a:latin typeface="Times New Roman" panose="02020603050405020304" pitchFamily="18" charset="0"/>
                <a:ea typeface="Calibri" panose="020F0502020204030204" pitchFamily="34" charset="0"/>
                <a:cs typeface="Times New Roman" panose="02020603050405020304" pitchFamily="18" charset="0"/>
              </a:rPr>
              <a:t>           P</a:t>
            </a:r>
            <a:r>
              <a:rPr lang="en-US" baseline="-25000" dirty="0">
                <a:latin typeface="Times New Roman" panose="02020603050405020304" pitchFamily="18" charset="0"/>
                <a:ea typeface="Calibri" panose="020F0502020204030204" pitchFamily="34" charset="0"/>
                <a:cs typeface="Times New Roman" panose="02020603050405020304" pitchFamily="18" charset="0"/>
              </a:rPr>
              <a:t>CMAX_L </a:t>
            </a:r>
            <a:r>
              <a:rPr lang="en-US" dirty="0">
                <a:latin typeface="Times New Roman" panose="02020603050405020304" pitchFamily="18" charset="0"/>
                <a:ea typeface="Calibri" panose="020F0502020204030204" pitchFamily="34" charset="0"/>
                <a:cs typeface="Times New Roman" panose="02020603050405020304" pitchFamily="18" charset="0"/>
              </a:rPr>
              <a:t>(q)</a:t>
            </a:r>
            <a:r>
              <a:rPr lang="en-GB" dirty="0">
                <a:latin typeface="Times New Roman" panose="02020603050405020304" pitchFamily="18" charset="0"/>
                <a:ea typeface="Times New Roman" panose="02020603050405020304" pitchFamily="18" charset="0"/>
                <a:cs typeface="Times New Roman" panose="02020603050405020304" pitchFamily="18" charset="0"/>
              </a:rPr>
              <a:t>= MIN { P</a:t>
            </a:r>
            <a:r>
              <a:rPr lang="en-GB" baseline="-25000" dirty="0">
                <a:latin typeface="Times New Roman" panose="02020603050405020304" pitchFamily="18" charset="0"/>
                <a:ea typeface="Times New Roman" panose="02020603050405020304" pitchFamily="18" charset="0"/>
                <a:cs typeface="Times New Roman" panose="02020603050405020304" pitchFamily="18" charset="0"/>
              </a:rPr>
              <a:t>CMAX_ EN-DC _L</a:t>
            </a:r>
            <a:r>
              <a:rPr lang="en-GB" dirty="0">
                <a:latin typeface="Times New Roman" panose="02020603050405020304" pitchFamily="18" charset="0"/>
                <a:ea typeface="Times New Roman" panose="02020603050405020304" pitchFamily="18" charset="0"/>
                <a:cs typeface="Times New Roman" panose="02020603050405020304" pitchFamily="18" charset="0"/>
              </a:rPr>
              <a:t> (</a:t>
            </a:r>
            <a:r>
              <a:rPr lang="en-GB" i="1" dirty="0" err="1">
                <a:latin typeface="Times New Roman" panose="02020603050405020304" pitchFamily="18" charset="0"/>
                <a:ea typeface="Times New Roman" panose="02020603050405020304" pitchFamily="18" charset="0"/>
                <a:cs typeface="Times New Roman" panose="02020603050405020304" pitchFamily="18" charset="0"/>
              </a:rPr>
              <a:t>p,q</a:t>
            </a:r>
            <a:r>
              <a:rPr lang="en-GB" dirty="0">
                <a:latin typeface="Times New Roman" panose="02020603050405020304" pitchFamily="18" charset="0"/>
                <a:ea typeface="Times New Roman" panose="02020603050405020304" pitchFamily="18" charset="0"/>
                <a:cs typeface="Times New Roman" panose="02020603050405020304" pitchFamily="18" charset="0"/>
              </a:rPr>
              <a:t>) , P</a:t>
            </a:r>
            <a:r>
              <a:rPr lang="en-GB" baseline="-25000" dirty="0">
                <a:latin typeface="Times New Roman" panose="02020603050405020304" pitchFamily="18" charset="0"/>
                <a:ea typeface="Times New Roman" panose="02020603050405020304" pitchFamily="18" charset="0"/>
                <a:cs typeface="Times New Roman" panose="02020603050405020304" pitchFamily="18" charset="0"/>
              </a:rPr>
              <a:t>CMAX_ EN-DC _L</a:t>
            </a:r>
            <a:r>
              <a:rPr lang="en-GB" dirty="0">
                <a:latin typeface="Times New Roman" panose="02020603050405020304" pitchFamily="18" charset="0"/>
                <a:ea typeface="Times New Roman" panose="02020603050405020304" pitchFamily="18" charset="0"/>
                <a:cs typeface="Times New Roman" panose="02020603050405020304" pitchFamily="18" charset="0"/>
              </a:rPr>
              <a:t> (</a:t>
            </a:r>
            <a:r>
              <a:rPr lang="en-GB" i="1" dirty="0">
                <a:latin typeface="Times New Roman" panose="02020603050405020304" pitchFamily="18" charset="0"/>
                <a:ea typeface="Times New Roman" panose="02020603050405020304" pitchFamily="18" charset="0"/>
                <a:cs typeface="Times New Roman" panose="02020603050405020304" pitchFamily="18" charset="0"/>
              </a:rPr>
              <a:t>p+1,q</a:t>
            </a:r>
            <a:r>
              <a:rPr lang="en-GB" dirty="0">
                <a:latin typeface="Times New Roman" panose="02020603050405020304" pitchFamily="18" charset="0"/>
                <a:ea typeface="Times New Roman" panose="02020603050405020304" pitchFamily="18" charset="0"/>
                <a:cs typeface="Times New Roman" panose="02020603050405020304" pitchFamily="18" charset="0"/>
              </a:rPr>
              <a:t>)}</a:t>
            </a:r>
            <a:endParaRPr lang="en-US" sz="3600" dirty="0">
              <a:effectLst/>
              <a:latin typeface="Calibri" panose="020F0502020204030204" pitchFamily="34" charset="0"/>
              <a:ea typeface="Calibri" panose="020F0502020204030204" pitchFamily="34" charset="0"/>
              <a:cs typeface="Times New Roman" panose="02020603050405020304" pitchFamily="18" charset="0"/>
            </a:endParaRPr>
          </a:p>
          <a:p>
            <a:pPr marL="0" marR="0" indent="0" fontAlgn="base" hangingPunct="0">
              <a:lnSpc>
                <a:spcPct val="115000"/>
              </a:lnSpc>
              <a:spcBef>
                <a:spcPts val="0"/>
              </a:spcBef>
              <a:spcAft>
                <a:spcPts val="900"/>
              </a:spcAft>
              <a:buNone/>
              <a:tabLst>
                <a:tab pos="2880360" algn="ctr"/>
                <a:tab pos="5760720" algn="r"/>
              </a:tabLst>
            </a:pPr>
            <a:r>
              <a:rPr lang="en-US" dirty="0">
                <a:latin typeface="Times New Roman" panose="02020603050405020304" pitchFamily="18" charset="0"/>
                <a:ea typeface="Calibri" panose="020F0502020204030204" pitchFamily="34" charset="0"/>
                <a:cs typeface="Times New Roman" panose="02020603050405020304" pitchFamily="18" charset="0"/>
              </a:rPr>
              <a:t>where </a:t>
            </a:r>
            <a:r>
              <a:rPr lang="en-GB" dirty="0">
                <a:latin typeface="Times New Roman" panose="02020603050405020304" pitchFamily="18" charset="0"/>
                <a:ea typeface="Times New Roman" panose="02020603050405020304" pitchFamily="18" charset="0"/>
                <a:cs typeface="Times New Roman" panose="02020603050405020304" pitchFamily="18" charset="0"/>
              </a:rPr>
              <a:t>P</a:t>
            </a:r>
            <a:r>
              <a:rPr lang="en-GB" baseline="-25000" dirty="0">
                <a:latin typeface="Times New Roman" panose="02020603050405020304" pitchFamily="18" charset="0"/>
                <a:ea typeface="Times New Roman" panose="02020603050405020304" pitchFamily="18" charset="0"/>
                <a:cs typeface="Times New Roman" panose="02020603050405020304" pitchFamily="18" charset="0"/>
              </a:rPr>
              <a:t>CMAX_EN-DC_L</a:t>
            </a:r>
            <a:r>
              <a:rPr lang="en-US" dirty="0">
                <a:latin typeface="Times New Roman" panose="02020603050405020304" pitchFamily="18" charset="0"/>
                <a:ea typeface="Calibri" panose="020F0502020204030204" pitchFamily="34" charset="0"/>
                <a:cs typeface="Times New Roman" panose="02020603050405020304" pitchFamily="18" charset="0"/>
              </a:rPr>
              <a:t> are the applicable lower limits for each overlapping scheduling unit pairs </a:t>
            </a:r>
            <a:r>
              <a:rPr lang="en-US" i="1" dirty="0">
                <a:latin typeface="Times New Roman" panose="02020603050405020304" pitchFamily="18" charset="0"/>
                <a:ea typeface="Calibri" panose="020F0502020204030204" pitchFamily="34" charset="0"/>
                <a:cs typeface="Times New Roman" panose="02020603050405020304" pitchFamily="18" charset="0"/>
              </a:rPr>
              <a:t>(</a:t>
            </a:r>
            <a:r>
              <a:rPr lang="en-US" i="1" dirty="0" err="1">
                <a:latin typeface="Times New Roman" panose="02020603050405020304" pitchFamily="18" charset="0"/>
                <a:ea typeface="Calibri" panose="020F0502020204030204" pitchFamily="34" charset="0"/>
                <a:cs typeface="Times New Roman" panose="02020603050405020304" pitchFamily="18" charset="0"/>
              </a:rPr>
              <a:t>p,q</a:t>
            </a:r>
            <a:r>
              <a:rPr lang="en-US" dirty="0">
                <a:latin typeface="Times New Roman" panose="02020603050405020304" pitchFamily="18" charset="0"/>
                <a:ea typeface="Calibri" panose="020F0502020204030204" pitchFamily="34" charset="0"/>
                <a:cs typeface="Times New Roman" panose="02020603050405020304" pitchFamily="18" charset="0"/>
              </a:rPr>
              <a:t>) , (</a:t>
            </a:r>
            <a:r>
              <a:rPr lang="en-US" i="1" dirty="0">
                <a:latin typeface="Times New Roman" panose="02020603050405020304" pitchFamily="18" charset="0"/>
                <a:ea typeface="Calibri" panose="020F0502020204030204" pitchFamily="34" charset="0"/>
                <a:cs typeface="Times New Roman" panose="02020603050405020304" pitchFamily="18" charset="0"/>
              </a:rPr>
              <a:t>p+1, q</a:t>
            </a:r>
            <a:r>
              <a:rPr lang="en-US" dirty="0">
                <a:latin typeface="Times New Roman" panose="02020603050405020304" pitchFamily="18" charset="0"/>
                <a:ea typeface="Calibri" panose="020F0502020204030204" pitchFamily="34" charset="0"/>
                <a:cs typeface="Times New Roman" panose="02020603050405020304" pitchFamily="18" charset="0"/>
              </a:rPr>
              <a:t>) for each applicable </a:t>
            </a:r>
            <a:r>
              <a:rPr lang="en-GB" dirty="0" err="1">
                <a:latin typeface="Times New Roman" panose="02020603050405020304" pitchFamily="18" charset="0"/>
                <a:ea typeface="SimSun" panose="02010600030101010101" pitchFamily="2" charset="-122"/>
                <a:cs typeface="Times New Roman" panose="02020603050405020304" pitchFamily="18" charset="0"/>
              </a:rPr>
              <a:t>T</a:t>
            </a:r>
            <a:r>
              <a:rPr lang="en-GB" baseline="-25000" dirty="0" err="1">
                <a:latin typeface="Times New Roman" panose="02020603050405020304" pitchFamily="18" charset="0"/>
                <a:ea typeface="SimSun" panose="02010600030101010101" pitchFamily="2" charset="-122"/>
                <a:cs typeface="Times New Roman" panose="02020603050405020304" pitchFamily="18" charset="0"/>
              </a:rPr>
              <a:t>eval</a:t>
            </a:r>
            <a:r>
              <a:rPr lang="en-US" dirty="0">
                <a:latin typeface="Times New Roman" panose="02020603050405020304" pitchFamily="18" charset="0"/>
                <a:ea typeface="Calibri" panose="020F0502020204030204" pitchFamily="34" charset="0"/>
                <a:cs typeface="Times New Roman" panose="02020603050405020304" pitchFamily="18" charset="0"/>
              </a:rPr>
              <a:t> duration, since at most 2 LTE subframes can overlap with NR subframe q, with potential NR scaling and dropping considered. </a:t>
            </a:r>
          </a:p>
          <a:p>
            <a:pPr marL="0" marR="0" indent="0" fontAlgn="base" hangingPunct="0">
              <a:lnSpc>
                <a:spcPct val="115000"/>
              </a:lnSpc>
              <a:spcBef>
                <a:spcPts val="0"/>
              </a:spcBef>
              <a:spcAft>
                <a:spcPts val="900"/>
              </a:spcAft>
              <a:buNone/>
              <a:tabLst>
                <a:tab pos="2880360" algn="ctr"/>
                <a:tab pos="5760720" algn="r"/>
              </a:tabLst>
            </a:pPr>
            <a:endParaRPr lang="en-US" sz="36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endParaRPr>
          </a:p>
          <a:p>
            <a:pPr marL="0" indent="0">
              <a:buNone/>
            </a:pPr>
            <a:endParaRPr lang="en-US" dirty="0"/>
          </a:p>
        </p:txBody>
      </p:sp>
    </p:spTree>
    <p:extLst>
      <p:ext uri="{BB962C8B-B14F-4D97-AF65-F5344CB8AC3E}">
        <p14:creationId xmlns:p14="http://schemas.microsoft.com/office/powerpoint/2010/main" val="119231028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15FBB4-C23B-4804-B1BB-12583A591DC8}"/>
              </a:ext>
            </a:extLst>
          </p:cNvPr>
          <p:cNvSpPr>
            <a:spLocks noGrp="1"/>
          </p:cNvSpPr>
          <p:nvPr>
            <p:ph type="title"/>
          </p:nvPr>
        </p:nvSpPr>
        <p:spPr/>
        <p:txBody>
          <a:bodyPr/>
          <a:lstStyle/>
          <a:p>
            <a:r>
              <a:rPr lang="en-US" dirty="0"/>
              <a:t>Overview</a:t>
            </a:r>
          </a:p>
        </p:txBody>
      </p:sp>
      <p:sp>
        <p:nvSpPr>
          <p:cNvPr id="3" name="Content Placeholder 2">
            <a:extLst>
              <a:ext uri="{FF2B5EF4-FFF2-40B4-BE49-F238E27FC236}">
                <a16:creationId xmlns:a16="http://schemas.microsoft.com/office/drawing/2014/main" id="{241B18E3-ADC2-40FE-91F2-919B906460A6}"/>
              </a:ext>
            </a:extLst>
          </p:cNvPr>
          <p:cNvSpPr>
            <a:spLocks noGrp="1"/>
          </p:cNvSpPr>
          <p:nvPr>
            <p:ph idx="1"/>
          </p:nvPr>
        </p:nvSpPr>
        <p:spPr/>
        <p:txBody>
          <a:bodyPr/>
          <a:lstStyle/>
          <a:p>
            <a:r>
              <a:rPr lang="en-US" dirty="0"/>
              <a:t>P</a:t>
            </a:r>
            <a:r>
              <a:rPr lang="en-US" baseline="-25000" dirty="0"/>
              <a:t>CMAX_EN-DC</a:t>
            </a:r>
            <a:r>
              <a:rPr lang="en-US" dirty="0"/>
              <a:t> usage</a:t>
            </a:r>
          </a:p>
          <a:p>
            <a:r>
              <a:rPr lang="en-US" dirty="0"/>
              <a:t>Range between </a:t>
            </a:r>
            <a:r>
              <a:rPr lang="en-GB"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P</a:t>
            </a:r>
            <a:r>
              <a:rPr lang="en-GB" baseline="-250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CMAX_ EN-DC _L</a:t>
            </a:r>
            <a:r>
              <a:rPr lang="en-GB"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a:t>
            </a:r>
            <a:r>
              <a:rPr lang="en-GB" i="1"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p,q</a:t>
            </a:r>
            <a:r>
              <a:rPr lang="en-GB"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and P</a:t>
            </a:r>
            <a:r>
              <a:rPr lang="en-GB" baseline="-250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CMAX_ EN-DC _L</a:t>
            </a:r>
            <a:r>
              <a:rPr lang="en-GB"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a:t>
            </a:r>
            <a:r>
              <a:rPr lang="en-GB" i="1"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p,q</a:t>
            </a:r>
            <a:r>
              <a:rPr lang="en-GB"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p>
          <a:p>
            <a:r>
              <a:rPr lang="en-US" dirty="0"/>
              <a:t>P</a:t>
            </a:r>
            <a:r>
              <a:rPr lang="en-US" baseline="-25000" dirty="0"/>
              <a:t>CMAX_EN-DC_L </a:t>
            </a:r>
            <a:r>
              <a:rPr lang="en-US" dirty="0"/>
              <a:t> for time- aligned LTE and NR</a:t>
            </a:r>
          </a:p>
          <a:p>
            <a:r>
              <a:rPr lang="en-US" dirty="0"/>
              <a:t>P</a:t>
            </a:r>
            <a:r>
              <a:rPr lang="en-US" baseline="-25000" dirty="0"/>
              <a:t>CMAX_EN-DC_L</a:t>
            </a:r>
            <a:r>
              <a:rPr lang="en-US" dirty="0"/>
              <a:t> for non-time-aligned LTE and NR</a:t>
            </a:r>
          </a:p>
          <a:p>
            <a:r>
              <a:rPr lang="en-US" dirty="0"/>
              <a:t>Measurement period for mixed numerology EN-DC</a:t>
            </a:r>
          </a:p>
          <a:p>
            <a:r>
              <a:rPr lang="en-US" dirty="0"/>
              <a:t>Observations</a:t>
            </a:r>
          </a:p>
          <a:p>
            <a:r>
              <a:rPr lang="en-US" dirty="0"/>
              <a:t>Proposals</a:t>
            </a:r>
          </a:p>
          <a:p>
            <a:endParaRPr lang="en-US" dirty="0"/>
          </a:p>
        </p:txBody>
      </p:sp>
    </p:spTree>
    <p:extLst>
      <p:ext uri="{BB962C8B-B14F-4D97-AF65-F5344CB8AC3E}">
        <p14:creationId xmlns:p14="http://schemas.microsoft.com/office/powerpoint/2010/main" val="26215320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FF1CBC-937D-49FE-92B9-0DD234B4408B}"/>
              </a:ext>
            </a:extLst>
          </p:cNvPr>
          <p:cNvSpPr>
            <a:spLocks noGrp="1"/>
          </p:cNvSpPr>
          <p:nvPr>
            <p:ph type="title"/>
          </p:nvPr>
        </p:nvSpPr>
        <p:spPr/>
        <p:txBody>
          <a:bodyPr/>
          <a:lstStyle/>
          <a:p>
            <a:r>
              <a:rPr lang="en-US" dirty="0"/>
              <a:t>P</a:t>
            </a:r>
            <a:r>
              <a:rPr lang="en-US" baseline="-25000" dirty="0"/>
              <a:t>CMAX_EN-DC</a:t>
            </a:r>
            <a:r>
              <a:rPr lang="en-US" dirty="0"/>
              <a:t> usage</a:t>
            </a:r>
          </a:p>
        </p:txBody>
      </p:sp>
      <p:sp>
        <p:nvSpPr>
          <p:cNvPr id="3" name="Content Placeholder 2">
            <a:extLst>
              <a:ext uri="{FF2B5EF4-FFF2-40B4-BE49-F238E27FC236}">
                <a16:creationId xmlns:a16="http://schemas.microsoft.com/office/drawing/2014/main" id="{A2F6361C-4FD6-4F86-B174-E2594A736318}"/>
              </a:ext>
            </a:extLst>
          </p:cNvPr>
          <p:cNvSpPr>
            <a:spLocks noGrp="1"/>
          </p:cNvSpPr>
          <p:nvPr>
            <p:ph idx="1"/>
          </p:nvPr>
        </p:nvSpPr>
        <p:spPr/>
        <p:txBody>
          <a:bodyPr/>
          <a:lstStyle/>
          <a:p>
            <a:r>
              <a:rPr lang="en-US" dirty="0"/>
              <a:t>P</a:t>
            </a:r>
            <a:r>
              <a:rPr lang="en-US" baseline="-25000" dirty="0"/>
              <a:t>CMAX</a:t>
            </a:r>
            <a:r>
              <a:rPr lang="en-US" dirty="0"/>
              <a:t> for LTE and P</a:t>
            </a:r>
            <a:r>
              <a:rPr lang="en-US" baseline="-25000" dirty="0"/>
              <a:t>CMAX</a:t>
            </a:r>
            <a:r>
              <a:rPr lang="en-US" dirty="0"/>
              <a:t> for NR are crucial for LTE and NR operation because they are used for PHR reporting. They referenced in 36.213 and 38.213 respectively. </a:t>
            </a:r>
          </a:p>
          <a:p>
            <a:r>
              <a:rPr lang="en-US" dirty="0"/>
              <a:t>For EN-DC, PHR is reported per CC, but not per EN-DC band combination.</a:t>
            </a:r>
          </a:p>
          <a:p>
            <a:r>
              <a:rPr lang="en-US" dirty="0"/>
              <a:t>Because PHR is reported per CC and not reported per EN-DC band combination, </a:t>
            </a:r>
            <a:r>
              <a:rPr lang="en-US" dirty="0">
                <a:solidFill>
                  <a:prstClr val="black"/>
                </a:solidFill>
              </a:rPr>
              <a:t>P</a:t>
            </a:r>
            <a:r>
              <a:rPr lang="en-US" baseline="-25000" dirty="0">
                <a:solidFill>
                  <a:prstClr val="black"/>
                </a:solidFill>
              </a:rPr>
              <a:t>CMAX_EN-DC</a:t>
            </a:r>
            <a:r>
              <a:rPr lang="en-US" dirty="0"/>
              <a:t> is not referenced in 38.213, and thus does not seem to be essential for UE operation.</a:t>
            </a:r>
          </a:p>
          <a:p>
            <a:r>
              <a:rPr lang="en-US" dirty="0"/>
              <a:t>P</a:t>
            </a:r>
            <a:r>
              <a:rPr lang="en-US" baseline="-25000" dirty="0"/>
              <a:t>CMAX_EN-DC</a:t>
            </a:r>
            <a:r>
              <a:rPr lang="en-US" dirty="0"/>
              <a:t> can be useful for UE testing, and so the P</a:t>
            </a:r>
            <a:r>
              <a:rPr lang="en-US" baseline="-25000" dirty="0"/>
              <a:t>CMAX_EN-DC</a:t>
            </a:r>
            <a:r>
              <a:rPr lang="en-US" dirty="0"/>
              <a:t> should be defined in such a way that it is useful for UE testing</a:t>
            </a:r>
          </a:p>
          <a:p>
            <a:endParaRPr lang="en-US" dirty="0"/>
          </a:p>
        </p:txBody>
      </p:sp>
    </p:spTree>
    <p:extLst>
      <p:ext uri="{BB962C8B-B14F-4D97-AF65-F5344CB8AC3E}">
        <p14:creationId xmlns:p14="http://schemas.microsoft.com/office/powerpoint/2010/main" val="269150741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48EA87-34A0-4DA9-9C8A-BC2920625F6E}"/>
              </a:ext>
            </a:extLst>
          </p:cNvPr>
          <p:cNvSpPr>
            <a:spLocks noGrp="1"/>
          </p:cNvSpPr>
          <p:nvPr>
            <p:ph type="title"/>
          </p:nvPr>
        </p:nvSpPr>
        <p:spPr/>
        <p:txBody>
          <a:bodyPr/>
          <a:lstStyle/>
          <a:p>
            <a:r>
              <a:rPr lang="en-US" dirty="0"/>
              <a:t>Range between P</a:t>
            </a:r>
            <a:r>
              <a:rPr lang="en-US" baseline="-25000" dirty="0"/>
              <a:t>CMAX_EN-DC_L</a:t>
            </a:r>
            <a:r>
              <a:rPr lang="en-US" dirty="0"/>
              <a:t> and P</a:t>
            </a:r>
            <a:r>
              <a:rPr lang="en-US" baseline="-25000" dirty="0"/>
              <a:t>CMAX_EN-DC_H</a:t>
            </a:r>
            <a:r>
              <a:rPr lang="en-US" dirty="0"/>
              <a:t> </a:t>
            </a:r>
          </a:p>
        </p:txBody>
      </p:sp>
      <p:sp>
        <p:nvSpPr>
          <p:cNvPr id="3" name="Content Placeholder 2">
            <a:extLst>
              <a:ext uri="{FF2B5EF4-FFF2-40B4-BE49-F238E27FC236}">
                <a16:creationId xmlns:a16="http://schemas.microsoft.com/office/drawing/2014/main" id="{89B0069C-177E-46DD-B3A7-C4DEAFE157F9}"/>
              </a:ext>
            </a:extLst>
          </p:cNvPr>
          <p:cNvSpPr>
            <a:spLocks noGrp="1"/>
          </p:cNvSpPr>
          <p:nvPr>
            <p:ph idx="1"/>
          </p:nvPr>
        </p:nvSpPr>
        <p:spPr>
          <a:xfrm>
            <a:off x="556591" y="1825625"/>
            <a:ext cx="11277599" cy="4351338"/>
          </a:xfrm>
        </p:spPr>
        <p:txBody>
          <a:bodyPr>
            <a:normAutofit lnSpcReduction="10000"/>
          </a:bodyPr>
          <a:lstStyle/>
          <a:p>
            <a:r>
              <a:rPr lang="en-US" sz="3200" dirty="0"/>
              <a:t>When </a:t>
            </a:r>
          </a:p>
          <a:p>
            <a:pPr lvl="1"/>
            <a:r>
              <a:rPr lang="en-GB" sz="2800" dirty="0">
                <a:latin typeface="Times New Roman" panose="02020603050405020304" pitchFamily="18" charset="0"/>
                <a:ea typeface="Calibri" panose="020F0502020204030204" pitchFamily="34" charset="0"/>
              </a:rPr>
              <a:t>10 log</a:t>
            </a:r>
            <a:r>
              <a:rPr lang="en-GB" sz="2800" baseline="-25000" dirty="0">
                <a:latin typeface="Times New Roman" panose="02020603050405020304" pitchFamily="18" charset="0"/>
                <a:ea typeface="Calibri" panose="020F0502020204030204" pitchFamily="34" charset="0"/>
              </a:rPr>
              <a:t>10</a:t>
            </a:r>
            <a:r>
              <a:rPr lang="en-GB" sz="2800" dirty="0">
                <a:latin typeface="Times New Roman" panose="02020603050405020304" pitchFamily="18" charset="0"/>
                <a:ea typeface="Calibri" panose="020F0502020204030204" pitchFamily="34" charset="0"/>
              </a:rPr>
              <a:t> [</a:t>
            </a:r>
            <a:r>
              <a:rPr lang="en-GB" sz="2800" dirty="0" err="1">
                <a:latin typeface="Times New Roman" panose="02020603050405020304" pitchFamily="18" charset="0"/>
                <a:ea typeface="Calibri" panose="020F0502020204030204" pitchFamily="34" charset="0"/>
              </a:rPr>
              <a:t>p</a:t>
            </a:r>
            <a:r>
              <a:rPr lang="en-GB" sz="2800" baseline="-25000" dirty="0" err="1">
                <a:latin typeface="Times New Roman" panose="02020603050405020304" pitchFamily="18" charset="0"/>
                <a:ea typeface="Calibri" panose="020F0502020204030204" pitchFamily="34" charset="0"/>
              </a:rPr>
              <a:t>CMAX</a:t>
            </a:r>
            <a:r>
              <a:rPr lang="en-GB" sz="2800" baseline="-25000" dirty="0">
                <a:latin typeface="Times New Roman" panose="02020603050405020304" pitchFamily="18" charset="0"/>
                <a:ea typeface="Calibri" panose="020F0502020204030204" pitchFamily="34" charset="0"/>
              </a:rPr>
              <a:t>_</a:t>
            </a:r>
            <a:r>
              <a:rPr lang="en-GB" sz="2800" i="1" baseline="-25000" dirty="0">
                <a:latin typeface="Times New Roman" panose="02020603050405020304" pitchFamily="18" charset="0"/>
                <a:ea typeface="Calibri" panose="020F0502020204030204" pitchFamily="34" charset="0"/>
              </a:rPr>
              <a:t> </a:t>
            </a:r>
            <a:r>
              <a:rPr lang="en-GB" sz="2800" baseline="-25000" dirty="0">
                <a:latin typeface="Times New Roman" panose="02020603050405020304" pitchFamily="18" charset="0"/>
                <a:ea typeface="Calibri" panose="020F0502020204030204" pitchFamily="34" charset="0"/>
              </a:rPr>
              <a:t>E-</a:t>
            </a:r>
            <a:r>
              <a:rPr lang="en-GB" sz="2800" baseline="-25000" dirty="0" err="1">
                <a:latin typeface="Times New Roman" panose="02020603050405020304" pitchFamily="18" charset="0"/>
                <a:ea typeface="Calibri" panose="020F0502020204030204" pitchFamily="34" charset="0"/>
              </a:rPr>
              <a:t>UTRA,</a:t>
            </a:r>
            <a:r>
              <a:rPr lang="en-GB" sz="2800" i="1" baseline="-25000" dirty="0" err="1">
                <a:latin typeface="Times New Roman" panose="02020603050405020304" pitchFamily="18" charset="0"/>
                <a:ea typeface="Calibri" panose="020F0502020204030204" pitchFamily="34" charset="0"/>
              </a:rPr>
              <a:t>c</a:t>
            </a:r>
            <a:r>
              <a:rPr lang="en-GB" sz="2800" i="1" baseline="-25000" dirty="0">
                <a:latin typeface="Times New Roman" panose="02020603050405020304" pitchFamily="18" charset="0"/>
                <a:ea typeface="Calibri" panose="020F0502020204030204" pitchFamily="34" charset="0"/>
              </a:rPr>
              <a:t> </a:t>
            </a:r>
            <a:r>
              <a:rPr lang="en-GB" sz="2800" dirty="0">
                <a:latin typeface="Times New Roman" panose="02020603050405020304" pitchFamily="18" charset="0"/>
                <a:ea typeface="Calibri" panose="020F0502020204030204" pitchFamily="34" charset="0"/>
              </a:rPr>
              <a:t>(</a:t>
            </a:r>
            <a:r>
              <a:rPr lang="en-GB" sz="2800" i="1" dirty="0">
                <a:latin typeface="Times New Roman" panose="02020603050405020304" pitchFamily="18" charset="0"/>
                <a:ea typeface="Calibri" panose="020F0502020204030204" pitchFamily="34" charset="0"/>
              </a:rPr>
              <a:t>p</a:t>
            </a:r>
            <a:r>
              <a:rPr lang="en-GB" sz="2800" dirty="0">
                <a:latin typeface="Times New Roman" panose="02020603050405020304" pitchFamily="18" charset="0"/>
                <a:ea typeface="Calibri" panose="020F0502020204030204" pitchFamily="34" charset="0"/>
              </a:rPr>
              <a:t>) +</a:t>
            </a:r>
            <a:r>
              <a:rPr lang="en-GB" sz="2800" dirty="0" err="1">
                <a:latin typeface="Times New Roman" panose="02020603050405020304" pitchFamily="18" charset="0"/>
                <a:ea typeface="Calibri" panose="020F0502020204030204" pitchFamily="34" charset="0"/>
              </a:rPr>
              <a:t>p</a:t>
            </a:r>
            <a:r>
              <a:rPr lang="en-GB" sz="2800" baseline="-25000" dirty="0" err="1">
                <a:latin typeface="Times New Roman" panose="02020603050405020304" pitchFamily="18" charset="0"/>
                <a:ea typeface="Calibri" panose="020F0502020204030204" pitchFamily="34" charset="0"/>
              </a:rPr>
              <a:t>CMAX,f,</a:t>
            </a:r>
            <a:r>
              <a:rPr lang="en-GB" sz="2800" i="1" baseline="-25000" dirty="0" err="1">
                <a:latin typeface="Times New Roman" panose="02020603050405020304" pitchFamily="18" charset="0"/>
                <a:ea typeface="Calibri" panose="020F0502020204030204" pitchFamily="34" charset="0"/>
              </a:rPr>
              <a:t>c,NR</a:t>
            </a:r>
            <a:r>
              <a:rPr lang="en-GB" sz="2800" i="1" baseline="-25000" dirty="0">
                <a:latin typeface="Times New Roman" panose="02020603050405020304" pitchFamily="18" charset="0"/>
                <a:ea typeface="Calibri" panose="020F0502020204030204" pitchFamily="34" charset="0"/>
              </a:rPr>
              <a:t> </a:t>
            </a:r>
            <a:r>
              <a:rPr lang="en-GB" sz="2800" dirty="0">
                <a:latin typeface="Times New Roman" panose="02020603050405020304" pitchFamily="18" charset="0"/>
                <a:ea typeface="Calibri" panose="020F0502020204030204" pitchFamily="34" charset="0"/>
              </a:rPr>
              <a:t>(</a:t>
            </a:r>
            <a:r>
              <a:rPr lang="en-GB" sz="2800" i="1" dirty="0">
                <a:latin typeface="Times New Roman" panose="02020603050405020304" pitchFamily="18" charset="0"/>
                <a:ea typeface="Calibri" panose="020F0502020204030204" pitchFamily="34" charset="0"/>
              </a:rPr>
              <a:t>q</a:t>
            </a:r>
            <a:r>
              <a:rPr lang="en-GB" sz="2800" dirty="0">
                <a:latin typeface="Times New Roman" panose="02020603050405020304" pitchFamily="18" charset="0"/>
                <a:ea typeface="Calibri" panose="020F0502020204030204" pitchFamily="34" charset="0"/>
              </a:rPr>
              <a:t>) ] = P_EN-</a:t>
            </a:r>
            <a:r>
              <a:rPr lang="en-GB" sz="2800" dirty="0" err="1">
                <a:latin typeface="Times New Roman" panose="02020603050405020304" pitchFamily="18" charset="0"/>
                <a:ea typeface="Calibri" panose="020F0502020204030204" pitchFamily="34" charset="0"/>
              </a:rPr>
              <a:t>DC_Total</a:t>
            </a:r>
            <a:r>
              <a:rPr lang="en-GB" sz="2800" dirty="0">
                <a:latin typeface="Times New Roman" panose="02020603050405020304" pitchFamily="18" charset="0"/>
                <a:ea typeface="Calibri" panose="020F0502020204030204" pitchFamily="34" charset="0"/>
              </a:rPr>
              <a:t> </a:t>
            </a:r>
          </a:p>
          <a:p>
            <a:pPr lvl="1"/>
            <a:r>
              <a:rPr lang="en-GB" sz="2800" dirty="0">
                <a:latin typeface="Times New Roman" panose="02020603050405020304" pitchFamily="18" charset="0"/>
                <a:ea typeface="Calibri" panose="020F0502020204030204" pitchFamily="34" charset="0"/>
              </a:rPr>
              <a:t>and </a:t>
            </a:r>
            <a:r>
              <a:rPr lang="en-GB" sz="2800" dirty="0" err="1">
                <a:solidFill>
                  <a:prstClr val="black"/>
                </a:solidFill>
                <a:latin typeface="Times New Roman" panose="02020603050405020304" pitchFamily="18" charset="0"/>
                <a:ea typeface="Calibri" panose="020F0502020204030204" pitchFamily="34" charset="0"/>
              </a:rPr>
              <a:t>p</a:t>
            </a:r>
            <a:r>
              <a:rPr lang="en-GB" sz="2800" baseline="-25000" dirty="0" err="1">
                <a:solidFill>
                  <a:prstClr val="black"/>
                </a:solidFill>
                <a:latin typeface="Times New Roman" panose="02020603050405020304" pitchFamily="18" charset="0"/>
                <a:ea typeface="Calibri" panose="020F0502020204030204" pitchFamily="34" charset="0"/>
              </a:rPr>
              <a:t>CMAX</a:t>
            </a:r>
            <a:r>
              <a:rPr lang="en-GB" sz="2800" baseline="-25000" dirty="0">
                <a:solidFill>
                  <a:prstClr val="black"/>
                </a:solidFill>
                <a:latin typeface="Times New Roman" panose="02020603050405020304" pitchFamily="18" charset="0"/>
                <a:ea typeface="Calibri" panose="020F0502020204030204" pitchFamily="34" charset="0"/>
              </a:rPr>
              <a:t> L_</a:t>
            </a:r>
            <a:r>
              <a:rPr lang="en-GB" sz="2800" i="1" baseline="-25000" dirty="0">
                <a:solidFill>
                  <a:prstClr val="black"/>
                </a:solidFill>
                <a:latin typeface="Times New Roman" panose="02020603050405020304" pitchFamily="18" charset="0"/>
                <a:ea typeface="Calibri" panose="020F0502020204030204" pitchFamily="34" charset="0"/>
              </a:rPr>
              <a:t> </a:t>
            </a:r>
            <a:r>
              <a:rPr lang="en-GB" sz="2800" baseline="-25000" dirty="0">
                <a:solidFill>
                  <a:prstClr val="black"/>
                </a:solidFill>
                <a:latin typeface="Times New Roman" panose="02020603050405020304" pitchFamily="18" charset="0"/>
                <a:ea typeface="Calibri" panose="020F0502020204030204" pitchFamily="34" charset="0"/>
              </a:rPr>
              <a:t>E-</a:t>
            </a:r>
            <a:r>
              <a:rPr lang="en-GB" sz="2800" baseline="-25000" dirty="0" err="1">
                <a:solidFill>
                  <a:prstClr val="black"/>
                </a:solidFill>
                <a:latin typeface="Times New Roman" panose="02020603050405020304" pitchFamily="18" charset="0"/>
                <a:ea typeface="Calibri" panose="020F0502020204030204" pitchFamily="34" charset="0"/>
              </a:rPr>
              <a:t>UTRA,</a:t>
            </a:r>
            <a:r>
              <a:rPr lang="en-GB" sz="2800" i="1" baseline="-25000" dirty="0" err="1">
                <a:solidFill>
                  <a:prstClr val="black"/>
                </a:solidFill>
                <a:latin typeface="Times New Roman" panose="02020603050405020304" pitchFamily="18" charset="0"/>
                <a:ea typeface="Calibri" panose="020F0502020204030204" pitchFamily="34" charset="0"/>
              </a:rPr>
              <a:t>c</a:t>
            </a:r>
            <a:r>
              <a:rPr lang="en-GB" sz="2800" i="1" baseline="-25000" dirty="0">
                <a:solidFill>
                  <a:prstClr val="black"/>
                </a:solidFill>
                <a:latin typeface="Times New Roman" panose="02020603050405020304" pitchFamily="18" charset="0"/>
                <a:ea typeface="Calibri" panose="020F0502020204030204" pitchFamily="34" charset="0"/>
              </a:rPr>
              <a:t> </a:t>
            </a:r>
            <a:r>
              <a:rPr lang="en-GB" sz="2800" dirty="0">
                <a:solidFill>
                  <a:prstClr val="black"/>
                </a:solidFill>
                <a:latin typeface="Times New Roman" panose="02020603050405020304" pitchFamily="18" charset="0"/>
                <a:ea typeface="Calibri" panose="020F0502020204030204" pitchFamily="34" charset="0"/>
              </a:rPr>
              <a:t>(</a:t>
            </a:r>
            <a:r>
              <a:rPr lang="en-GB" sz="2800" i="1" dirty="0">
                <a:solidFill>
                  <a:prstClr val="black"/>
                </a:solidFill>
                <a:latin typeface="Times New Roman" panose="02020603050405020304" pitchFamily="18" charset="0"/>
                <a:ea typeface="Calibri" panose="020F0502020204030204" pitchFamily="34" charset="0"/>
              </a:rPr>
              <a:t>p</a:t>
            </a:r>
            <a:r>
              <a:rPr lang="en-GB" sz="2800" dirty="0">
                <a:solidFill>
                  <a:prstClr val="black"/>
                </a:solidFill>
                <a:latin typeface="Times New Roman" panose="02020603050405020304" pitchFamily="18" charset="0"/>
                <a:ea typeface="Calibri" panose="020F0502020204030204" pitchFamily="34" charset="0"/>
              </a:rPr>
              <a:t>) = </a:t>
            </a:r>
            <a:r>
              <a:rPr lang="en-GB" sz="2800" dirty="0" err="1">
                <a:solidFill>
                  <a:prstClr val="black"/>
                </a:solidFill>
                <a:latin typeface="Times New Roman" panose="02020603050405020304" pitchFamily="18" charset="0"/>
                <a:ea typeface="Calibri" panose="020F0502020204030204" pitchFamily="34" charset="0"/>
              </a:rPr>
              <a:t>p</a:t>
            </a:r>
            <a:r>
              <a:rPr lang="en-GB" sz="2800" baseline="-25000" dirty="0" err="1">
                <a:solidFill>
                  <a:prstClr val="black"/>
                </a:solidFill>
                <a:latin typeface="Times New Roman" panose="02020603050405020304" pitchFamily="18" charset="0"/>
                <a:ea typeface="Calibri" panose="020F0502020204030204" pitchFamily="34" charset="0"/>
              </a:rPr>
              <a:t>CMAX</a:t>
            </a:r>
            <a:r>
              <a:rPr lang="en-GB" sz="2800" baseline="-25000" dirty="0">
                <a:solidFill>
                  <a:prstClr val="black"/>
                </a:solidFill>
                <a:latin typeface="Times New Roman" panose="02020603050405020304" pitchFamily="18" charset="0"/>
                <a:ea typeface="Calibri" panose="020F0502020204030204" pitchFamily="34" charset="0"/>
              </a:rPr>
              <a:t>_</a:t>
            </a:r>
            <a:r>
              <a:rPr lang="en-GB" sz="2800" i="1" baseline="-25000" dirty="0">
                <a:solidFill>
                  <a:prstClr val="black"/>
                </a:solidFill>
                <a:latin typeface="Times New Roman" panose="02020603050405020304" pitchFamily="18" charset="0"/>
                <a:ea typeface="Calibri" panose="020F0502020204030204" pitchFamily="34" charset="0"/>
              </a:rPr>
              <a:t> </a:t>
            </a:r>
            <a:r>
              <a:rPr lang="en-GB" sz="2800" baseline="-25000" dirty="0">
                <a:solidFill>
                  <a:prstClr val="black"/>
                </a:solidFill>
                <a:latin typeface="Times New Roman" panose="02020603050405020304" pitchFamily="18" charset="0"/>
                <a:ea typeface="Calibri" panose="020F0502020204030204" pitchFamily="34" charset="0"/>
              </a:rPr>
              <a:t>E-</a:t>
            </a:r>
            <a:r>
              <a:rPr lang="en-GB" sz="2800" baseline="-25000" dirty="0" err="1">
                <a:solidFill>
                  <a:prstClr val="black"/>
                </a:solidFill>
                <a:latin typeface="Times New Roman" panose="02020603050405020304" pitchFamily="18" charset="0"/>
                <a:ea typeface="Calibri" panose="020F0502020204030204" pitchFamily="34" charset="0"/>
              </a:rPr>
              <a:t>UTRA,</a:t>
            </a:r>
            <a:r>
              <a:rPr lang="en-GB" sz="2800" i="1" baseline="-25000" dirty="0" err="1">
                <a:solidFill>
                  <a:prstClr val="black"/>
                </a:solidFill>
                <a:latin typeface="Times New Roman" panose="02020603050405020304" pitchFamily="18" charset="0"/>
                <a:ea typeface="Calibri" panose="020F0502020204030204" pitchFamily="34" charset="0"/>
              </a:rPr>
              <a:t>c</a:t>
            </a:r>
            <a:r>
              <a:rPr lang="en-GB" sz="2800" i="1" baseline="-25000" dirty="0">
                <a:solidFill>
                  <a:prstClr val="black"/>
                </a:solidFill>
                <a:latin typeface="Times New Roman" panose="02020603050405020304" pitchFamily="18" charset="0"/>
                <a:ea typeface="Calibri" panose="020F0502020204030204" pitchFamily="34" charset="0"/>
              </a:rPr>
              <a:t> </a:t>
            </a:r>
            <a:r>
              <a:rPr lang="en-GB" sz="2800" dirty="0">
                <a:solidFill>
                  <a:prstClr val="black"/>
                </a:solidFill>
                <a:latin typeface="Times New Roman" panose="02020603050405020304" pitchFamily="18" charset="0"/>
                <a:ea typeface="Calibri" panose="020F0502020204030204" pitchFamily="34" charset="0"/>
              </a:rPr>
              <a:t>(</a:t>
            </a:r>
            <a:r>
              <a:rPr lang="en-GB" sz="2800" i="1" dirty="0">
                <a:solidFill>
                  <a:prstClr val="black"/>
                </a:solidFill>
                <a:latin typeface="Times New Roman" panose="02020603050405020304" pitchFamily="18" charset="0"/>
                <a:ea typeface="Calibri" panose="020F0502020204030204" pitchFamily="34" charset="0"/>
              </a:rPr>
              <a:t>p</a:t>
            </a:r>
            <a:r>
              <a:rPr lang="en-GB" sz="2800" dirty="0">
                <a:solidFill>
                  <a:prstClr val="black"/>
                </a:solidFill>
                <a:latin typeface="Times New Roman" panose="02020603050405020304" pitchFamily="18" charset="0"/>
                <a:ea typeface="Calibri" panose="020F0502020204030204" pitchFamily="34" charset="0"/>
              </a:rPr>
              <a:t>)</a:t>
            </a:r>
          </a:p>
          <a:p>
            <a:pPr lvl="1"/>
            <a:r>
              <a:rPr lang="en-GB" sz="2800" dirty="0">
                <a:solidFill>
                  <a:prstClr val="black"/>
                </a:solidFill>
                <a:latin typeface="Times New Roman" panose="02020603050405020304" pitchFamily="18" charset="0"/>
                <a:ea typeface="Calibri" panose="020F0502020204030204" pitchFamily="34" charset="0"/>
              </a:rPr>
              <a:t>and </a:t>
            </a:r>
            <a:r>
              <a:rPr lang="en-GB" sz="2800" dirty="0" err="1">
                <a:latin typeface="Times New Roman" panose="02020603050405020304" pitchFamily="18" charset="0"/>
                <a:ea typeface="Calibri" panose="020F0502020204030204" pitchFamily="34" charset="0"/>
              </a:rPr>
              <a:t>p</a:t>
            </a:r>
            <a:r>
              <a:rPr lang="en-GB" sz="2800" baseline="-25000" dirty="0" err="1">
                <a:latin typeface="Times New Roman" panose="02020603050405020304" pitchFamily="18" charset="0"/>
                <a:ea typeface="Calibri" panose="020F0502020204030204" pitchFamily="34" charset="0"/>
              </a:rPr>
              <a:t>CMAX</a:t>
            </a:r>
            <a:r>
              <a:rPr lang="en-GB" sz="2800" baseline="-25000" dirty="0">
                <a:latin typeface="Times New Roman" panose="02020603050405020304" pitchFamily="18" charset="0"/>
                <a:ea typeface="Calibri" panose="020F0502020204030204" pitchFamily="34" charset="0"/>
              </a:rPr>
              <a:t> </a:t>
            </a:r>
            <a:r>
              <a:rPr lang="en-GB" sz="2800" baseline="-25000" dirty="0" err="1">
                <a:latin typeface="Times New Roman" panose="02020603050405020304" pitchFamily="18" charset="0"/>
                <a:ea typeface="Calibri" panose="020F0502020204030204" pitchFamily="34" charset="0"/>
              </a:rPr>
              <a:t>L,f,</a:t>
            </a:r>
            <a:r>
              <a:rPr lang="en-GB" sz="2800" i="1" baseline="-25000" dirty="0" err="1">
                <a:latin typeface="Times New Roman" panose="02020603050405020304" pitchFamily="18" charset="0"/>
                <a:ea typeface="Calibri" panose="020F0502020204030204" pitchFamily="34" charset="0"/>
              </a:rPr>
              <a:t>c,NR</a:t>
            </a:r>
            <a:r>
              <a:rPr lang="en-GB" sz="2800" i="1" baseline="-25000" dirty="0">
                <a:latin typeface="Times New Roman" panose="02020603050405020304" pitchFamily="18" charset="0"/>
                <a:ea typeface="Calibri" panose="020F0502020204030204" pitchFamily="34" charset="0"/>
              </a:rPr>
              <a:t> </a:t>
            </a:r>
            <a:r>
              <a:rPr lang="en-GB" sz="2800" dirty="0">
                <a:latin typeface="Times New Roman" panose="02020603050405020304" pitchFamily="18" charset="0"/>
                <a:ea typeface="Calibri" panose="020F0502020204030204" pitchFamily="34" charset="0"/>
              </a:rPr>
              <a:t>(</a:t>
            </a:r>
            <a:r>
              <a:rPr lang="en-GB" sz="2800" i="1" dirty="0">
                <a:latin typeface="Times New Roman" panose="02020603050405020304" pitchFamily="18" charset="0"/>
                <a:ea typeface="Calibri" panose="020F0502020204030204" pitchFamily="34" charset="0"/>
              </a:rPr>
              <a:t>q</a:t>
            </a:r>
            <a:r>
              <a:rPr lang="en-GB" sz="2800" dirty="0">
                <a:latin typeface="Times New Roman" panose="02020603050405020304" pitchFamily="18" charset="0"/>
                <a:ea typeface="Calibri" panose="020F0502020204030204" pitchFamily="34" charset="0"/>
              </a:rPr>
              <a:t>) = </a:t>
            </a:r>
            <a:r>
              <a:rPr lang="en-GB" sz="2800" dirty="0" err="1">
                <a:latin typeface="Times New Roman" panose="02020603050405020304" pitchFamily="18" charset="0"/>
                <a:ea typeface="Calibri" panose="020F0502020204030204" pitchFamily="34" charset="0"/>
              </a:rPr>
              <a:t>p</a:t>
            </a:r>
            <a:r>
              <a:rPr lang="en-GB" sz="2800" baseline="-25000" dirty="0" err="1">
                <a:latin typeface="Times New Roman" panose="02020603050405020304" pitchFamily="18" charset="0"/>
                <a:ea typeface="Calibri" panose="020F0502020204030204" pitchFamily="34" charset="0"/>
              </a:rPr>
              <a:t>CMAX,f,</a:t>
            </a:r>
            <a:r>
              <a:rPr lang="en-GB" sz="2800" i="1" baseline="-25000" dirty="0" err="1">
                <a:latin typeface="Times New Roman" panose="02020603050405020304" pitchFamily="18" charset="0"/>
                <a:ea typeface="Calibri" panose="020F0502020204030204" pitchFamily="34" charset="0"/>
              </a:rPr>
              <a:t>c,NR</a:t>
            </a:r>
            <a:r>
              <a:rPr lang="en-GB" sz="2800" i="1" baseline="-25000" dirty="0">
                <a:latin typeface="Times New Roman" panose="02020603050405020304" pitchFamily="18" charset="0"/>
                <a:ea typeface="Calibri" panose="020F0502020204030204" pitchFamily="34" charset="0"/>
              </a:rPr>
              <a:t> </a:t>
            </a:r>
            <a:r>
              <a:rPr lang="en-GB" sz="2800" dirty="0">
                <a:latin typeface="Times New Roman" panose="02020603050405020304" pitchFamily="18" charset="0"/>
                <a:ea typeface="Calibri" panose="020F0502020204030204" pitchFamily="34" charset="0"/>
              </a:rPr>
              <a:t>(</a:t>
            </a:r>
            <a:r>
              <a:rPr lang="en-GB" sz="2800" i="1" dirty="0">
                <a:latin typeface="Times New Roman" panose="02020603050405020304" pitchFamily="18" charset="0"/>
                <a:ea typeface="Calibri" panose="020F0502020204030204" pitchFamily="34" charset="0"/>
              </a:rPr>
              <a:t>q</a:t>
            </a:r>
            <a:r>
              <a:rPr lang="en-GB" sz="2800" dirty="0">
                <a:latin typeface="Times New Roman" panose="02020603050405020304" pitchFamily="18" charset="0"/>
                <a:ea typeface="Calibri" panose="020F0502020204030204" pitchFamily="34" charset="0"/>
              </a:rPr>
              <a:t>)</a:t>
            </a:r>
            <a:r>
              <a:rPr lang="en-GB" sz="2800" dirty="0">
                <a:solidFill>
                  <a:prstClr val="black"/>
                </a:solidFill>
                <a:latin typeface="Times New Roman" panose="02020603050405020304" pitchFamily="18" charset="0"/>
                <a:ea typeface="Calibri" panose="020F0502020204030204" pitchFamily="34" charset="0"/>
              </a:rPr>
              <a:t> </a:t>
            </a:r>
          </a:p>
          <a:p>
            <a:pPr lvl="1"/>
            <a:r>
              <a:rPr lang="en-GB" sz="2800" dirty="0">
                <a:latin typeface="Times New Roman" panose="02020603050405020304" pitchFamily="18" charset="0"/>
                <a:ea typeface="Calibri" panose="020F0502020204030204" pitchFamily="34" charset="0"/>
              </a:rPr>
              <a:t>then NR power scaling or dropping is not allowed</a:t>
            </a:r>
          </a:p>
          <a:p>
            <a:r>
              <a:rPr lang="en-GB" sz="3200" dirty="0">
                <a:latin typeface="Times New Roman" panose="02020603050405020304" pitchFamily="18" charset="0"/>
              </a:rPr>
              <a:t>In this case: </a:t>
            </a:r>
            <a:r>
              <a:rPr lang="en-GB"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P</a:t>
            </a:r>
            <a:r>
              <a:rPr lang="en-GB" baseline="-250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CMAX_ EN-DC _L</a:t>
            </a:r>
            <a:r>
              <a:rPr lang="en-GB"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a:t>
            </a:r>
            <a:r>
              <a:rPr lang="en-GB" i="1"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p,q</a:t>
            </a:r>
            <a:r>
              <a:rPr lang="en-GB"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 MIN {10 log</a:t>
            </a:r>
            <a:r>
              <a:rPr lang="en-GB" baseline="-250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10</a:t>
            </a:r>
            <a:r>
              <a:rPr lang="en-GB"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GB"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p</a:t>
            </a:r>
            <a:r>
              <a:rPr lang="en-GB" baseline="-250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CMAX</a:t>
            </a:r>
            <a:r>
              <a:rPr lang="en-GB"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GB" baseline="-250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L _</a:t>
            </a:r>
            <a:r>
              <a:rPr lang="en-GB" i="1" baseline="-250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GB" baseline="-250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E-</a:t>
            </a:r>
            <a:r>
              <a:rPr lang="en-GB" baseline="-250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UTRA,</a:t>
            </a:r>
            <a:r>
              <a:rPr lang="en-GB" i="1" baseline="-250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c</a:t>
            </a:r>
            <a:r>
              <a:rPr lang="en-GB" i="1" baseline="-250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GB"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a:t>
            </a:r>
            <a:r>
              <a:rPr lang="en-GB" i="1"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p</a:t>
            </a:r>
            <a:r>
              <a:rPr lang="en-GB"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 </a:t>
            </a:r>
            <a:r>
              <a:rPr lang="en-GB"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p</a:t>
            </a:r>
            <a:r>
              <a:rPr lang="en-GB" baseline="-250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CMAX</a:t>
            </a:r>
            <a:r>
              <a:rPr lang="en-GB"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GB" baseline="-250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L,f,</a:t>
            </a:r>
            <a:r>
              <a:rPr lang="en-GB" i="1" baseline="-250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c,,NR</a:t>
            </a:r>
            <a:r>
              <a:rPr lang="en-GB"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GB" i="1" baseline="-250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c</a:t>
            </a:r>
            <a:r>
              <a:rPr lang="en-GB"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a:t>
            </a:r>
            <a:r>
              <a:rPr lang="en-GB" i="1"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q</a:t>
            </a:r>
            <a:r>
              <a:rPr lang="en-GB"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P</a:t>
            </a:r>
            <a:r>
              <a:rPr lang="en-GB" baseline="-250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EMAX, EN-DC</a:t>
            </a:r>
            <a:r>
              <a:rPr lang="en-GB"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GB"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P</a:t>
            </a:r>
            <a:r>
              <a:rPr lang="en-GB" baseline="-250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PowerClass</a:t>
            </a:r>
            <a:r>
              <a:rPr lang="en-GB" baseline="-250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EN-DC</a:t>
            </a:r>
            <a:r>
              <a:rPr lang="en-GB"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a:t>
            </a:r>
            <a:endParaRPr lang="en-GB" sz="3200" dirty="0">
              <a:latin typeface="Times New Roman" panose="02020603050405020304" pitchFamily="18" charset="0"/>
            </a:endParaRPr>
          </a:p>
          <a:p>
            <a:r>
              <a:rPr lang="en-GB" sz="3200" dirty="0">
                <a:latin typeface="Times New Roman" panose="02020603050405020304" pitchFamily="18" charset="0"/>
              </a:rPr>
              <a:t>Or:  </a:t>
            </a:r>
            <a:r>
              <a:rPr lang="en-GB" sz="32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P</a:t>
            </a:r>
            <a:r>
              <a:rPr lang="en-GB" sz="3200" baseline="-250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CMAX_ EN-DC _L</a:t>
            </a:r>
            <a:r>
              <a:rPr lang="en-GB" sz="32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a:t>
            </a:r>
            <a:r>
              <a:rPr lang="en-GB" sz="3200" i="1"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p,q</a:t>
            </a:r>
            <a:r>
              <a:rPr lang="en-GB" sz="32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 MIN {P</a:t>
            </a:r>
            <a:r>
              <a:rPr lang="en-GB" sz="3200" baseline="-250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EMAX, EN-DC</a:t>
            </a:r>
            <a:r>
              <a:rPr lang="en-GB" sz="32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GB" sz="32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P</a:t>
            </a:r>
            <a:r>
              <a:rPr lang="en-GB" sz="3200" baseline="-250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PowerClass</a:t>
            </a:r>
            <a:r>
              <a:rPr lang="en-GB" sz="3200" baseline="-250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EN-DC</a:t>
            </a:r>
            <a:r>
              <a:rPr lang="en-GB" sz="32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a:t>
            </a:r>
          </a:p>
          <a:p>
            <a:r>
              <a:rPr lang="en-GB" sz="3200" dirty="0">
                <a:latin typeface="Times New Roman" panose="02020603050405020304" pitchFamily="18" charset="0"/>
                <a:ea typeface="Calibri" panose="020F0502020204030204" pitchFamily="34" charset="0"/>
              </a:rPr>
              <a:t>So: </a:t>
            </a:r>
            <a:r>
              <a:rPr lang="en-GB" sz="32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P</a:t>
            </a:r>
            <a:r>
              <a:rPr lang="en-GB" sz="3200" baseline="-250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CMAX_ EN-DC _L</a:t>
            </a:r>
            <a:r>
              <a:rPr lang="en-GB" sz="32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a:t>
            </a:r>
            <a:r>
              <a:rPr lang="en-GB" sz="3200" i="1"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p,q</a:t>
            </a:r>
            <a:r>
              <a:rPr lang="en-GB" sz="32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 P</a:t>
            </a:r>
            <a:r>
              <a:rPr lang="en-GB" sz="3200" baseline="-250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CMAX_ EN-DC _L</a:t>
            </a:r>
            <a:r>
              <a:rPr lang="en-GB" sz="32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a:t>
            </a:r>
            <a:r>
              <a:rPr lang="en-GB" sz="3200" i="1"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p,q</a:t>
            </a:r>
            <a:r>
              <a:rPr lang="en-GB" sz="32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p>
          <a:p>
            <a:pPr marL="599440" lvl="0" indent="0">
              <a:lnSpc>
                <a:spcPct val="115000"/>
              </a:lnSpc>
              <a:spcBef>
                <a:spcPts val="0"/>
              </a:spcBef>
              <a:spcAft>
                <a:spcPts val="1000"/>
              </a:spcAft>
              <a:buNone/>
            </a:pPr>
            <a:endParaRPr lang="en-GB" dirty="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a:p>
            <a:pPr marL="599440" lvl="0" indent="0">
              <a:lnSpc>
                <a:spcPct val="115000"/>
              </a:lnSpc>
              <a:spcBef>
                <a:spcPts val="0"/>
              </a:spcBef>
              <a:spcAft>
                <a:spcPts val="1000"/>
              </a:spcAft>
              <a:buNone/>
            </a:pPr>
            <a:endParaRPr lang="en-US" sz="3600" dirty="0">
              <a:solidFill>
                <a:prstClr val="black"/>
              </a:solidFill>
              <a:latin typeface="Calibri" panose="020F0502020204030204" pitchFamily="34" charset="0"/>
              <a:ea typeface="Calibri" panose="020F0502020204030204" pitchFamily="34" charset="0"/>
              <a:cs typeface="Times New Roman" panose="02020603050405020304" pitchFamily="18" charset="0"/>
            </a:endParaRPr>
          </a:p>
          <a:p>
            <a:pPr marL="599440" marR="0" indent="0">
              <a:lnSpc>
                <a:spcPct val="115000"/>
              </a:lnSpc>
              <a:spcBef>
                <a:spcPts val="0"/>
              </a:spcBef>
              <a:spcAft>
                <a:spcPts val="1000"/>
              </a:spcAft>
              <a:buNone/>
            </a:pPr>
            <a:endParaRPr lang="en-US" sz="3600" dirty="0">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Tree>
    <p:extLst>
      <p:ext uri="{BB962C8B-B14F-4D97-AF65-F5344CB8AC3E}">
        <p14:creationId xmlns:p14="http://schemas.microsoft.com/office/powerpoint/2010/main" val="128321339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48EA87-34A0-4DA9-9C8A-BC2920625F6E}"/>
              </a:ext>
            </a:extLst>
          </p:cNvPr>
          <p:cNvSpPr>
            <a:spLocks noGrp="1"/>
          </p:cNvSpPr>
          <p:nvPr>
            <p:ph type="title"/>
          </p:nvPr>
        </p:nvSpPr>
        <p:spPr/>
        <p:txBody>
          <a:bodyPr/>
          <a:lstStyle/>
          <a:p>
            <a:r>
              <a:rPr lang="en-US" dirty="0"/>
              <a:t>Range between P</a:t>
            </a:r>
            <a:r>
              <a:rPr lang="en-US" baseline="-25000" dirty="0"/>
              <a:t>CMAX_EN-DC_L</a:t>
            </a:r>
            <a:r>
              <a:rPr lang="en-US" dirty="0"/>
              <a:t> and P</a:t>
            </a:r>
            <a:r>
              <a:rPr lang="en-US" baseline="-25000" dirty="0"/>
              <a:t>CMAX_EN-DC_H</a:t>
            </a:r>
            <a:r>
              <a:rPr lang="en-US" dirty="0"/>
              <a:t> </a:t>
            </a:r>
          </a:p>
        </p:txBody>
      </p:sp>
      <p:sp>
        <p:nvSpPr>
          <p:cNvPr id="3" name="Content Placeholder 2">
            <a:extLst>
              <a:ext uri="{FF2B5EF4-FFF2-40B4-BE49-F238E27FC236}">
                <a16:creationId xmlns:a16="http://schemas.microsoft.com/office/drawing/2014/main" id="{89B0069C-177E-46DD-B3A7-C4DEAFE157F9}"/>
              </a:ext>
            </a:extLst>
          </p:cNvPr>
          <p:cNvSpPr>
            <a:spLocks noGrp="1"/>
          </p:cNvSpPr>
          <p:nvPr>
            <p:ph idx="1"/>
          </p:nvPr>
        </p:nvSpPr>
        <p:spPr>
          <a:xfrm>
            <a:off x="556591" y="1825625"/>
            <a:ext cx="11277599" cy="4351338"/>
          </a:xfrm>
        </p:spPr>
        <p:txBody>
          <a:bodyPr>
            <a:normAutofit fontScale="92500" lnSpcReduction="20000"/>
          </a:bodyPr>
          <a:lstStyle/>
          <a:p>
            <a:r>
              <a:rPr lang="en-US" sz="3300" dirty="0"/>
              <a:t>But if </a:t>
            </a:r>
          </a:p>
          <a:p>
            <a:pPr marL="457200" lvl="1" indent="0">
              <a:buNone/>
            </a:pPr>
            <a:r>
              <a:rPr lang="en-GB" sz="2800" dirty="0">
                <a:latin typeface="Times New Roman" panose="02020603050405020304" pitchFamily="18" charset="0"/>
                <a:ea typeface="Calibri" panose="020F0502020204030204" pitchFamily="34" charset="0"/>
              </a:rPr>
              <a:t>10 log</a:t>
            </a:r>
            <a:r>
              <a:rPr lang="en-GB" sz="2800" baseline="-25000" dirty="0">
                <a:latin typeface="Times New Roman" panose="02020603050405020304" pitchFamily="18" charset="0"/>
                <a:ea typeface="Calibri" panose="020F0502020204030204" pitchFamily="34" charset="0"/>
              </a:rPr>
              <a:t>10</a:t>
            </a:r>
            <a:r>
              <a:rPr lang="en-GB" sz="2800" dirty="0">
                <a:latin typeface="Times New Roman" panose="02020603050405020304" pitchFamily="18" charset="0"/>
                <a:ea typeface="Calibri" panose="020F0502020204030204" pitchFamily="34" charset="0"/>
              </a:rPr>
              <a:t> [</a:t>
            </a:r>
            <a:r>
              <a:rPr lang="en-GB" sz="2800" dirty="0" err="1">
                <a:latin typeface="Times New Roman" panose="02020603050405020304" pitchFamily="18" charset="0"/>
                <a:ea typeface="Calibri" panose="020F0502020204030204" pitchFamily="34" charset="0"/>
              </a:rPr>
              <a:t>p</a:t>
            </a:r>
            <a:r>
              <a:rPr lang="en-GB" sz="2800" baseline="-25000" dirty="0" err="1">
                <a:latin typeface="Times New Roman" panose="02020603050405020304" pitchFamily="18" charset="0"/>
                <a:ea typeface="Calibri" panose="020F0502020204030204" pitchFamily="34" charset="0"/>
              </a:rPr>
              <a:t>CMAX</a:t>
            </a:r>
            <a:r>
              <a:rPr lang="en-GB" sz="2800" baseline="-25000" dirty="0">
                <a:latin typeface="Times New Roman" panose="02020603050405020304" pitchFamily="18" charset="0"/>
                <a:ea typeface="Calibri" panose="020F0502020204030204" pitchFamily="34" charset="0"/>
              </a:rPr>
              <a:t>_</a:t>
            </a:r>
            <a:r>
              <a:rPr lang="en-GB" sz="2800" i="1" baseline="-25000" dirty="0">
                <a:latin typeface="Times New Roman" panose="02020603050405020304" pitchFamily="18" charset="0"/>
                <a:ea typeface="Calibri" panose="020F0502020204030204" pitchFamily="34" charset="0"/>
              </a:rPr>
              <a:t> </a:t>
            </a:r>
            <a:r>
              <a:rPr lang="en-GB" sz="2800" baseline="-25000" dirty="0">
                <a:latin typeface="Times New Roman" panose="02020603050405020304" pitchFamily="18" charset="0"/>
                <a:ea typeface="Calibri" panose="020F0502020204030204" pitchFamily="34" charset="0"/>
              </a:rPr>
              <a:t>E-</a:t>
            </a:r>
            <a:r>
              <a:rPr lang="en-GB" sz="2800" baseline="-25000" dirty="0" err="1">
                <a:latin typeface="Times New Roman" panose="02020603050405020304" pitchFamily="18" charset="0"/>
                <a:ea typeface="Calibri" panose="020F0502020204030204" pitchFamily="34" charset="0"/>
              </a:rPr>
              <a:t>UTRA,</a:t>
            </a:r>
            <a:r>
              <a:rPr lang="en-GB" sz="2800" i="1" baseline="-25000" dirty="0" err="1">
                <a:latin typeface="Times New Roman" panose="02020603050405020304" pitchFamily="18" charset="0"/>
                <a:ea typeface="Calibri" panose="020F0502020204030204" pitchFamily="34" charset="0"/>
              </a:rPr>
              <a:t>c</a:t>
            </a:r>
            <a:r>
              <a:rPr lang="en-GB" sz="2800" i="1" baseline="-25000" dirty="0">
                <a:latin typeface="Times New Roman" panose="02020603050405020304" pitchFamily="18" charset="0"/>
                <a:ea typeface="Calibri" panose="020F0502020204030204" pitchFamily="34" charset="0"/>
              </a:rPr>
              <a:t> </a:t>
            </a:r>
            <a:r>
              <a:rPr lang="en-GB" sz="2800" dirty="0">
                <a:latin typeface="Times New Roman" panose="02020603050405020304" pitchFamily="18" charset="0"/>
                <a:ea typeface="Calibri" panose="020F0502020204030204" pitchFamily="34" charset="0"/>
              </a:rPr>
              <a:t>(</a:t>
            </a:r>
            <a:r>
              <a:rPr lang="en-GB" sz="2800" i="1" dirty="0">
                <a:latin typeface="Times New Roman" panose="02020603050405020304" pitchFamily="18" charset="0"/>
                <a:ea typeface="Calibri" panose="020F0502020204030204" pitchFamily="34" charset="0"/>
              </a:rPr>
              <a:t>p</a:t>
            </a:r>
            <a:r>
              <a:rPr lang="en-GB" sz="2800" dirty="0">
                <a:latin typeface="Times New Roman" panose="02020603050405020304" pitchFamily="18" charset="0"/>
                <a:ea typeface="Calibri" panose="020F0502020204030204" pitchFamily="34" charset="0"/>
              </a:rPr>
              <a:t>) +</a:t>
            </a:r>
            <a:r>
              <a:rPr lang="en-GB" sz="2800" dirty="0" err="1">
                <a:latin typeface="Times New Roman" panose="02020603050405020304" pitchFamily="18" charset="0"/>
                <a:ea typeface="Calibri" panose="020F0502020204030204" pitchFamily="34" charset="0"/>
              </a:rPr>
              <a:t>p</a:t>
            </a:r>
            <a:r>
              <a:rPr lang="en-GB" sz="2800" baseline="-25000" dirty="0" err="1">
                <a:latin typeface="Times New Roman" panose="02020603050405020304" pitchFamily="18" charset="0"/>
                <a:ea typeface="Calibri" panose="020F0502020204030204" pitchFamily="34" charset="0"/>
              </a:rPr>
              <a:t>CMAX,f,</a:t>
            </a:r>
            <a:r>
              <a:rPr lang="en-GB" sz="2800" i="1" baseline="-25000" dirty="0" err="1">
                <a:latin typeface="Times New Roman" panose="02020603050405020304" pitchFamily="18" charset="0"/>
                <a:ea typeface="Calibri" panose="020F0502020204030204" pitchFamily="34" charset="0"/>
              </a:rPr>
              <a:t>c,NR</a:t>
            </a:r>
            <a:r>
              <a:rPr lang="en-GB" sz="2800" i="1" baseline="-25000" dirty="0">
                <a:latin typeface="Times New Roman" panose="02020603050405020304" pitchFamily="18" charset="0"/>
                <a:ea typeface="Calibri" panose="020F0502020204030204" pitchFamily="34" charset="0"/>
              </a:rPr>
              <a:t> </a:t>
            </a:r>
            <a:r>
              <a:rPr lang="en-GB" sz="2800" dirty="0">
                <a:latin typeface="Times New Roman" panose="02020603050405020304" pitchFamily="18" charset="0"/>
                <a:ea typeface="Calibri" panose="020F0502020204030204" pitchFamily="34" charset="0"/>
              </a:rPr>
              <a:t>(</a:t>
            </a:r>
            <a:r>
              <a:rPr lang="en-GB" sz="2800" i="1" dirty="0">
                <a:latin typeface="Times New Roman" panose="02020603050405020304" pitchFamily="18" charset="0"/>
                <a:ea typeface="Calibri" panose="020F0502020204030204" pitchFamily="34" charset="0"/>
              </a:rPr>
              <a:t>q</a:t>
            </a:r>
            <a:r>
              <a:rPr lang="en-GB" sz="2800" dirty="0">
                <a:latin typeface="Times New Roman" panose="02020603050405020304" pitchFamily="18" charset="0"/>
                <a:ea typeface="Calibri" panose="020F0502020204030204" pitchFamily="34" charset="0"/>
              </a:rPr>
              <a:t>) ] is slightly higher than P_EN-</a:t>
            </a:r>
            <a:r>
              <a:rPr lang="en-GB" sz="2800" dirty="0" err="1">
                <a:latin typeface="Times New Roman" panose="02020603050405020304" pitchFamily="18" charset="0"/>
                <a:ea typeface="Calibri" panose="020F0502020204030204" pitchFamily="34" charset="0"/>
              </a:rPr>
              <a:t>DC_Total</a:t>
            </a:r>
            <a:r>
              <a:rPr lang="en-GB" sz="2800" dirty="0">
                <a:latin typeface="Times New Roman" panose="02020603050405020304" pitchFamily="18" charset="0"/>
                <a:ea typeface="Calibri" panose="020F0502020204030204" pitchFamily="34" charset="0"/>
              </a:rPr>
              <a:t> </a:t>
            </a:r>
          </a:p>
          <a:p>
            <a:pPr marL="457200" lvl="1" indent="0">
              <a:buNone/>
            </a:pPr>
            <a:r>
              <a:rPr lang="en-GB" sz="2800" dirty="0">
                <a:latin typeface="Times New Roman" panose="02020603050405020304" pitchFamily="18" charset="0"/>
                <a:ea typeface="Calibri" panose="020F0502020204030204" pitchFamily="34" charset="0"/>
              </a:rPr>
              <a:t>then NR power scaling is allowed</a:t>
            </a:r>
          </a:p>
          <a:p>
            <a:r>
              <a:rPr lang="en-GB" sz="3300" dirty="0"/>
              <a:t>In this case, according to the proposed </a:t>
            </a:r>
            <a:r>
              <a:rPr lang="en-GB" sz="3300" dirty="0" err="1"/>
              <a:t>Pcmax</a:t>
            </a:r>
            <a:r>
              <a:rPr lang="en-GB" sz="3300" dirty="0"/>
              <a:t> proposal</a:t>
            </a:r>
            <a:r>
              <a:rPr lang="en-GB" sz="3600" dirty="0">
                <a:latin typeface="Times New Roman" panose="02020603050405020304" pitchFamily="18" charset="0"/>
              </a:rPr>
              <a:t>: </a:t>
            </a:r>
          </a:p>
          <a:p>
            <a:r>
              <a:rPr lang="en-US" dirty="0">
                <a:latin typeface="Times New Roman" panose="02020603050405020304" pitchFamily="18" charset="0"/>
                <a:ea typeface="Calibri" panose="020F0502020204030204" pitchFamily="34" charset="0"/>
                <a:cs typeface="Times New Roman" panose="02020603050405020304" pitchFamily="18" charset="0"/>
              </a:rPr>
              <a:t>P</a:t>
            </a:r>
            <a:r>
              <a:rPr lang="en-US" baseline="-25000" dirty="0">
                <a:latin typeface="Times New Roman" panose="02020603050405020304" pitchFamily="18" charset="0"/>
                <a:ea typeface="Calibri" panose="020F0502020204030204" pitchFamily="34" charset="0"/>
                <a:cs typeface="Times New Roman" panose="02020603050405020304" pitchFamily="18" charset="0"/>
              </a:rPr>
              <a:t>CMAX_ EN-DC _L</a:t>
            </a:r>
            <a:r>
              <a:rPr lang="en-US" dirty="0">
                <a:latin typeface="Times New Roman" panose="02020603050405020304" pitchFamily="18" charset="0"/>
                <a:ea typeface="Calibri" panose="020F0502020204030204" pitchFamily="34" charset="0"/>
                <a:cs typeface="Times New Roman" panose="02020603050405020304" pitchFamily="18" charset="0"/>
              </a:rPr>
              <a:t>(</a:t>
            </a:r>
            <a:r>
              <a:rPr lang="en-US" i="1" dirty="0" err="1">
                <a:latin typeface="Times New Roman" panose="02020603050405020304" pitchFamily="18" charset="0"/>
                <a:ea typeface="Calibri" panose="020F0502020204030204" pitchFamily="34" charset="0"/>
                <a:cs typeface="Times New Roman" panose="02020603050405020304" pitchFamily="18" charset="0"/>
              </a:rPr>
              <a:t>p,q</a:t>
            </a:r>
            <a:r>
              <a:rPr lang="en-US" dirty="0">
                <a:latin typeface="Times New Roman" panose="02020603050405020304" pitchFamily="18" charset="0"/>
                <a:ea typeface="Calibri" panose="020F0502020204030204" pitchFamily="34" charset="0"/>
                <a:cs typeface="Times New Roman" panose="02020603050405020304" pitchFamily="18" charset="0"/>
              </a:rPr>
              <a:t>) = MIN {10 log</a:t>
            </a:r>
            <a:r>
              <a:rPr lang="en-US" baseline="-25000" dirty="0">
                <a:latin typeface="Times New Roman" panose="02020603050405020304" pitchFamily="18" charset="0"/>
                <a:ea typeface="Calibri" panose="020F0502020204030204" pitchFamily="34" charset="0"/>
                <a:cs typeface="Times New Roman" panose="02020603050405020304" pitchFamily="18" charset="0"/>
              </a:rPr>
              <a:t>10</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dirty="0" err="1">
                <a:latin typeface="Times New Roman" panose="02020603050405020304" pitchFamily="18" charset="0"/>
                <a:ea typeface="Calibri" panose="020F0502020204030204" pitchFamily="34" charset="0"/>
                <a:cs typeface="Times New Roman" panose="02020603050405020304" pitchFamily="18" charset="0"/>
              </a:rPr>
              <a:t>p</a:t>
            </a:r>
            <a:r>
              <a:rPr lang="en-US" baseline="-25000" dirty="0" err="1">
                <a:latin typeface="Times New Roman" panose="02020603050405020304" pitchFamily="18" charset="0"/>
                <a:ea typeface="Calibri" panose="020F0502020204030204" pitchFamily="34" charset="0"/>
                <a:cs typeface="Times New Roman" panose="02020603050405020304" pitchFamily="18" charset="0"/>
              </a:rPr>
              <a:t>CMAX</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baseline="-25000" dirty="0">
                <a:latin typeface="Times New Roman" panose="02020603050405020304" pitchFamily="18" charset="0"/>
                <a:ea typeface="Calibri" panose="020F0502020204030204" pitchFamily="34" charset="0"/>
                <a:cs typeface="Times New Roman" panose="02020603050405020304" pitchFamily="18" charset="0"/>
              </a:rPr>
              <a:t>L _</a:t>
            </a:r>
            <a:r>
              <a:rPr lang="en-US" i="1" baseline="-25000" dirty="0">
                <a:latin typeface="Times New Roman" panose="02020603050405020304" pitchFamily="18" charset="0"/>
                <a:ea typeface="Calibri" panose="020F0502020204030204" pitchFamily="34" charset="0"/>
                <a:cs typeface="Times New Roman" panose="02020603050405020304" pitchFamily="18" charset="0"/>
              </a:rPr>
              <a:t> </a:t>
            </a:r>
            <a:r>
              <a:rPr lang="en-US" baseline="-25000" dirty="0">
                <a:latin typeface="Times New Roman" panose="02020603050405020304" pitchFamily="18" charset="0"/>
                <a:ea typeface="Calibri" panose="020F0502020204030204" pitchFamily="34" charset="0"/>
                <a:cs typeface="Times New Roman" panose="02020603050405020304" pitchFamily="18" charset="0"/>
              </a:rPr>
              <a:t>E-</a:t>
            </a:r>
            <a:r>
              <a:rPr lang="en-US" baseline="-25000" dirty="0" err="1">
                <a:latin typeface="Times New Roman" panose="02020603050405020304" pitchFamily="18" charset="0"/>
                <a:ea typeface="Calibri" panose="020F0502020204030204" pitchFamily="34" charset="0"/>
                <a:cs typeface="Times New Roman" panose="02020603050405020304" pitchFamily="18" charset="0"/>
              </a:rPr>
              <a:t>UTRA,</a:t>
            </a:r>
            <a:r>
              <a:rPr lang="en-US" i="1" baseline="-25000" dirty="0" err="1">
                <a:latin typeface="Times New Roman" panose="02020603050405020304" pitchFamily="18" charset="0"/>
                <a:ea typeface="Calibri" panose="020F0502020204030204" pitchFamily="34" charset="0"/>
                <a:cs typeface="Times New Roman" panose="02020603050405020304" pitchFamily="18" charset="0"/>
              </a:rPr>
              <a:t>c</a:t>
            </a:r>
            <a:r>
              <a:rPr lang="en-US" i="1" baseline="-25000" dirty="0">
                <a:latin typeface="Times New Roman" panose="02020603050405020304" pitchFamily="18" charset="0"/>
                <a:ea typeface="Calibri" panose="020F0502020204030204" pitchFamily="34" charset="0"/>
                <a:cs typeface="Times New Roman" panose="02020603050405020304" pitchFamily="18" charset="0"/>
              </a:rPr>
              <a:t> </a:t>
            </a:r>
            <a:r>
              <a:rPr lang="en-US" dirty="0">
                <a:latin typeface="Times New Roman" panose="02020603050405020304" pitchFamily="18" charset="0"/>
                <a:ea typeface="Calibri" panose="020F0502020204030204" pitchFamily="34" charset="0"/>
                <a:cs typeface="Times New Roman" panose="02020603050405020304" pitchFamily="18" charset="0"/>
              </a:rPr>
              <a:t>(</a:t>
            </a:r>
            <a:r>
              <a:rPr lang="en-US" i="1" dirty="0">
                <a:latin typeface="Times New Roman" panose="02020603050405020304" pitchFamily="18" charset="0"/>
                <a:ea typeface="Calibri" panose="020F0502020204030204" pitchFamily="34" charset="0"/>
                <a:cs typeface="Times New Roman" panose="02020603050405020304" pitchFamily="18" charset="0"/>
              </a:rPr>
              <a:t>p</a:t>
            </a:r>
            <a:r>
              <a:rPr lang="en-US" dirty="0">
                <a:latin typeface="Times New Roman" panose="02020603050405020304" pitchFamily="18" charset="0"/>
                <a:ea typeface="Calibri" panose="020F0502020204030204" pitchFamily="34" charset="0"/>
                <a:cs typeface="Times New Roman" panose="02020603050405020304" pitchFamily="18" charset="0"/>
              </a:rPr>
              <a:t>) + </a:t>
            </a:r>
            <a:r>
              <a:rPr lang="en-US" dirty="0" err="1">
                <a:latin typeface="Times New Roman" panose="02020603050405020304" pitchFamily="18" charset="0"/>
                <a:ea typeface="Calibri" panose="020F0502020204030204" pitchFamily="34" charset="0"/>
                <a:cs typeface="Times New Roman" panose="02020603050405020304" pitchFamily="18" charset="0"/>
              </a:rPr>
              <a:t>p</a:t>
            </a:r>
            <a:r>
              <a:rPr lang="en-US" baseline="-25000" dirty="0" err="1">
                <a:latin typeface="Times New Roman" panose="02020603050405020304" pitchFamily="18" charset="0"/>
                <a:ea typeface="Calibri" panose="020F0502020204030204" pitchFamily="34" charset="0"/>
                <a:cs typeface="Times New Roman" panose="02020603050405020304" pitchFamily="18" charset="0"/>
              </a:rPr>
              <a:t>CMAX</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baseline="-25000" dirty="0" err="1">
                <a:latin typeface="Times New Roman" panose="02020603050405020304" pitchFamily="18" charset="0"/>
                <a:ea typeface="Calibri" panose="020F0502020204030204" pitchFamily="34" charset="0"/>
                <a:cs typeface="Times New Roman" panose="02020603050405020304" pitchFamily="18" charset="0"/>
              </a:rPr>
              <a:t>L,f,</a:t>
            </a:r>
            <a:r>
              <a:rPr lang="en-US" i="1" baseline="-25000" dirty="0" err="1">
                <a:latin typeface="Times New Roman" panose="02020603050405020304" pitchFamily="18" charset="0"/>
                <a:ea typeface="Calibri" panose="020F0502020204030204" pitchFamily="34" charset="0"/>
                <a:cs typeface="Times New Roman" panose="02020603050405020304" pitchFamily="18" charset="0"/>
              </a:rPr>
              <a:t>c,,NR</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i="1" baseline="-25000" dirty="0">
                <a:latin typeface="Times New Roman" panose="02020603050405020304" pitchFamily="18" charset="0"/>
                <a:ea typeface="Calibri" panose="020F0502020204030204" pitchFamily="34" charset="0"/>
                <a:cs typeface="Times New Roman" panose="02020603050405020304" pitchFamily="18" charset="0"/>
              </a:rPr>
              <a:t>c</a:t>
            </a:r>
            <a:r>
              <a:rPr lang="en-US" dirty="0">
                <a:latin typeface="Times New Roman" panose="02020603050405020304" pitchFamily="18" charset="0"/>
                <a:ea typeface="Calibri" panose="020F0502020204030204" pitchFamily="34" charset="0"/>
                <a:cs typeface="Times New Roman" panose="02020603050405020304" pitchFamily="18" charset="0"/>
              </a:rPr>
              <a:t>(</a:t>
            </a:r>
            <a:r>
              <a:rPr lang="en-US" i="1" dirty="0">
                <a:latin typeface="Times New Roman" panose="02020603050405020304" pitchFamily="18" charset="0"/>
                <a:ea typeface="Calibri" panose="020F0502020204030204" pitchFamily="34" charset="0"/>
                <a:cs typeface="Times New Roman" panose="02020603050405020304" pitchFamily="18" charset="0"/>
              </a:rPr>
              <a:t>q</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dirty="0">
                <a:highlight>
                  <a:srgbClr val="FFFF00"/>
                </a:highlight>
                <a:latin typeface="Times New Roman" panose="02020603050405020304" pitchFamily="18" charset="0"/>
                <a:ea typeface="Calibri" panose="020F0502020204030204" pitchFamily="34" charset="0"/>
                <a:cs typeface="Times New Roman" panose="02020603050405020304" pitchFamily="18" charset="0"/>
              </a:rPr>
              <a:t>/</a:t>
            </a:r>
            <a:r>
              <a:rPr lang="en-US" dirty="0" err="1">
                <a:highlight>
                  <a:srgbClr val="FFFF00"/>
                </a:highlight>
                <a:latin typeface="Times New Roman" panose="02020603050405020304" pitchFamily="18" charset="0"/>
                <a:ea typeface="Calibri" panose="020F0502020204030204" pitchFamily="34" charset="0"/>
                <a:cs typeface="Times New Roman" panose="02020603050405020304" pitchFamily="18" charset="0"/>
              </a:rPr>
              <a:t>X_scale</a:t>
            </a:r>
            <a:r>
              <a:rPr lang="en-US" dirty="0">
                <a:highlight>
                  <a:srgbClr val="FFFF00"/>
                </a:highlight>
                <a:latin typeface="Times New Roman" panose="02020603050405020304" pitchFamily="18" charset="0"/>
                <a:ea typeface="Calibri" panose="020F0502020204030204" pitchFamily="34" charset="0"/>
                <a:cs typeface="Times New Roman" panose="02020603050405020304" pitchFamily="18" charset="0"/>
              </a:rPr>
              <a:t> </a:t>
            </a:r>
            <a:r>
              <a:rPr lang="en-US" dirty="0">
                <a:latin typeface="Times New Roman" panose="02020603050405020304" pitchFamily="18" charset="0"/>
                <a:ea typeface="Calibri" panose="020F0502020204030204" pitchFamily="34" charset="0"/>
                <a:cs typeface="Times New Roman" panose="02020603050405020304" pitchFamily="18" charset="0"/>
              </a:rPr>
              <a:t>], P</a:t>
            </a:r>
            <a:r>
              <a:rPr lang="en-US" baseline="-25000" dirty="0">
                <a:latin typeface="Times New Roman" panose="02020603050405020304" pitchFamily="18" charset="0"/>
                <a:ea typeface="Calibri" panose="020F0502020204030204" pitchFamily="34" charset="0"/>
                <a:cs typeface="Times New Roman" panose="02020603050405020304" pitchFamily="18" charset="0"/>
              </a:rPr>
              <a:t>EMAX, EN-DC</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dirty="0" err="1">
                <a:latin typeface="Times New Roman" panose="02020603050405020304" pitchFamily="18" charset="0"/>
                <a:ea typeface="Calibri" panose="020F0502020204030204" pitchFamily="34" charset="0"/>
                <a:cs typeface="Times New Roman" panose="02020603050405020304" pitchFamily="18" charset="0"/>
              </a:rPr>
              <a:t>P</a:t>
            </a:r>
            <a:r>
              <a:rPr lang="en-US" baseline="-25000" dirty="0" err="1">
                <a:latin typeface="Times New Roman" panose="02020603050405020304" pitchFamily="18" charset="0"/>
                <a:ea typeface="Calibri" panose="020F0502020204030204" pitchFamily="34" charset="0"/>
                <a:cs typeface="Times New Roman" panose="02020603050405020304" pitchFamily="18" charset="0"/>
              </a:rPr>
              <a:t>PowerClass</a:t>
            </a:r>
            <a:r>
              <a:rPr lang="en-US" baseline="-25000" dirty="0">
                <a:latin typeface="Times New Roman" panose="02020603050405020304" pitchFamily="18" charset="0"/>
                <a:ea typeface="Calibri" panose="020F0502020204030204" pitchFamily="34" charset="0"/>
                <a:cs typeface="Times New Roman" panose="02020603050405020304" pitchFamily="18" charset="0"/>
              </a:rPr>
              <a:t>, EN-DC</a:t>
            </a:r>
            <a:r>
              <a:rPr lang="en-US" dirty="0">
                <a:latin typeface="Times New Roman" panose="02020603050405020304" pitchFamily="18" charset="0"/>
                <a:ea typeface="Calibri" panose="020F0502020204030204" pitchFamily="34" charset="0"/>
                <a:cs typeface="Times New Roman" panose="02020603050405020304" pitchFamily="18" charset="0"/>
              </a:rPr>
              <a:t>}</a:t>
            </a:r>
          </a:p>
          <a:p>
            <a:r>
              <a:rPr lang="en-US" sz="3300" dirty="0">
                <a:ea typeface="Calibri" panose="020F0502020204030204" pitchFamily="34" charset="0"/>
                <a:cs typeface="Times New Roman" panose="02020603050405020304" pitchFamily="18" charset="0"/>
              </a:rPr>
              <a:t>Where the maximum scaling is applied to the threshold</a:t>
            </a:r>
          </a:p>
          <a:p>
            <a:r>
              <a:rPr lang="en-US" sz="3300" b="1" dirty="0">
                <a:ea typeface="Calibri" panose="020F0502020204030204" pitchFamily="34" charset="0"/>
                <a:cs typeface="Times New Roman" panose="02020603050405020304" pitchFamily="18" charset="0"/>
              </a:rPr>
              <a:t>Observation 1: The scaling in the P</a:t>
            </a:r>
            <a:r>
              <a:rPr lang="en-US" sz="3300" b="1" baseline="-25000" dirty="0">
                <a:ea typeface="Calibri" panose="020F0502020204030204" pitchFamily="34" charset="0"/>
                <a:cs typeface="Times New Roman" panose="02020603050405020304" pitchFamily="18" charset="0"/>
              </a:rPr>
              <a:t>CMAX_EN-DC</a:t>
            </a:r>
            <a:r>
              <a:rPr lang="en-US" sz="3300" b="1" dirty="0">
                <a:ea typeface="Calibri" panose="020F0502020204030204" pitchFamily="34" charset="0"/>
                <a:cs typeface="Times New Roman" panose="02020603050405020304" pitchFamily="18" charset="0"/>
              </a:rPr>
              <a:t> proposal from Chengdu means that </a:t>
            </a:r>
            <a:r>
              <a:rPr lang="en-US" sz="3300" b="1" dirty="0"/>
              <a:t>P</a:t>
            </a:r>
            <a:r>
              <a:rPr lang="en-US" sz="3300" b="1" baseline="-25000" dirty="0"/>
              <a:t>CMAX_EN-DC_L</a:t>
            </a:r>
            <a:r>
              <a:rPr lang="en-US" sz="3300" b="1" dirty="0"/>
              <a:t> can be much lower when scaling is needed, then when scaling is not needed</a:t>
            </a:r>
            <a:endParaRPr lang="en-US" sz="3300" b="1" dirty="0">
              <a:ea typeface="Calibri" panose="020F0502020204030204" pitchFamily="34" charset="0"/>
              <a:cs typeface="Times New Roman" panose="02020603050405020304" pitchFamily="18" charset="0"/>
            </a:endParaRPr>
          </a:p>
          <a:p>
            <a:endParaRPr lang="en-US" sz="4000" dirty="0">
              <a:latin typeface="Calibri" panose="020F0502020204030204" pitchFamily="34" charset="0"/>
              <a:ea typeface="Calibri" panose="020F0502020204030204" pitchFamily="34" charset="0"/>
              <a:cs typeface="Times New Roman" panose="02020603050405020304" pitchFamily="18" charset="0"/>
            </a:endParaRPr>
          </a:p>
          <a:p>
            <a:endParaRPr lang="en-GB" dirty="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a:p>
            <a:pPr marL="599440" lvl="0" indent="0">
              <a:lnSpc>
                <a:spcPct val="115000"/>
              </a:lnSpc>
              <a:spcBef>
                <a:spcPts val="0"/>
              </a:spcBef>
              <a:spcAft>
                <a:spcPts val="1000"/>
              </a:spcAft>
              <a:buNone/>
            </a:pPr>
            <a:endParaRPr lang="en-US" sz="3600" dirty="0">
              <a:solidFill>
                <a:prstClr val="black"/>
              </a:solidFill>
              <a:latin typeface="Calibri" panose="020F0502020204030204" pitchFamily="34" charset="0"/>
              <a:ea typeface="Calibri" panose="020F0502020204030204" pitchFamily="34" charset="0"/>
              <a:cs typeface="Times New Roman" panose="02020603050405020304" pitchFamily="18" charset="0"/>
            </a:endParaRPr>
          </a:p>
          <a:p>
            <a:pPr marL="599440" marR="0" indent="0">
              <a:lnSpc>
                <a:spcPct val="115000"/>
              </a:lnSpc>
              <a:spcBef>
                <a:spcPts val="0"/>
              </a:spcBef>
              <a:spcAft>
                <a:spcPts val="1000"/>
              </a:spcAft>
              <a:buNone/>
            </a:pPr>
            <a:endParaRPr lang="en-US" sz="3600" dirty="0">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Tree>
    <p:extLst>
      <p:ext uri="{BB962C8B-B14F-4D97-AF65-F5344CB8AC3E}">
        <p14:creationId xmlns:p14="http://schemas.microsoft.com/office/powerpoint/2010/main" val="196416190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7BEC27A7-5774-4C2B-AF48-C3E2D6535A32}"/>
              </a:ext>
            </a:extLst>
          </p:cNvPr>
          <p:cNvSpPr>
            <a:spLocks noGrp="1"/>
          </p:cNvSpPr>
          <p:nvPr>
            <p:ph type="title"/>
          </p:nvPr>
        </p:nvSpPr>
        <p:spPr>
          <a:xfrm>
            <a:off x="463826" y="365125"/>
            <a:ext cx="10889974" cy="1325563"/>
          </a:xfrm>
        </p:spPr>
        <p:txBody>
          <a:bodyPr>
            <a:normAutofit fontScale="90000"/>
          </a:bodyPr>
          <a:lstStyle/>
          <a:p>
            <a:r>
              <a:rPr lang="en-US" sz="4000" dirty="0">
                <a:solidFill>
                  <a:prstClr val="black"/>
                </a:solidFill>
              </a:rPr>
              <a:t>Numerical example: P</a:t>
            </a:r>
            <a:r>
              <a:rPr lang="en-US" sz="4000" baseline="-25000" dirty="0">
                <a:solidFill>
                  <a:prstClr val="black"/>
                </a:solidFill>
              </a:rPr>
              <a:t>CMAX_EN-DC_L</a:t>
            </a:r>
            <a:r>
              <a:rPr lang="en-US" sz="4000" dirty="0">
                <a:solidFill>
                  <a:prstClr val="black"/>
                </a:solidFill>
              </a:rPr>
              <a:t> when scaling is allowed is less than P</a:t>
            </a:r>
            <a:r>
              <a:rPr lang="en-US" sz="4000" baseline="-25000" dirty="0">
                <a:solidFill>
                  <a:prstClr val="black"/>
                </a:solidFill>
              </a:rPr>
              <a:t>CMAX_EN-DC_L</a:t>
            </a:r>
            <a:r>
              <a:rPr lang="en-US" sz="4000" dirty="0">
                <a:solidFill>
                  <a:prstClr val="black"/>
                </a:solidFill>
              </a:rPr>
              <a:t> when scaling is not allowed</a:t>
            </a:r>
            <a:endParaRPr lang="en-US" dirty="0"/>
          </a:p>
        </p:txBody>
      </p:sp>
      <p:sp>
        <p:nvSpPr>
          <p:cNvPr id="5" name="TextBox 4">
            <a:extLst>
              <a:ext uri="{FF2B5EF4-FFF2-40B4-BE49-F238E27FC236}">
                <a16:creationId xmlns:a16="http://schemas.microsoft.com/office/drawing/2014/main" id="{0AB1D166-C212-4182-A6BA-146C53CB9CC9}"/>
              </a:ext>
            </a:extLst>
          </p:cNvPr>
          <p:cNvSpPr txBox="1"/>
          <p:nvPr/>
        </p:nvSpPr>
        <p:spPr>
          <a:xfrm>
            <a:off x="6389032" y="1971413"/>
            <a:ext cx="5154219" cy="4093428"/>
          </a:xfrm>
          <a:prstGeom prst="rect">
            <a:avLst/>
          </a:prstGeom>
          <a:noFill/>
        </p:spPr>
        <p:txBody>
          <a:bodyPr wrap="square" rtlCol="0">
            <a:spAutoFit/>
          </a:bodyPr>
          <a:lstStyle/>
          <a:p>
            <a:pPr marL="285750" indent="-285750">
              <a:buFont typeface="Arial" panose="020B0604020202020204" pitchFamily="34" charset="0"/>
              <a:buChar char="•"/>
            </a:pPr>
            <a:r>
              <a:rPr lang="en-US" sz="2000" dirty="0"/>
              <a:t>P</a:t>
            </a:r>
            <a:r>
              <a:rPr lang="en-US" sz="2000" baseline="-25000" dirty="0"/>
              <a:t>EN-</a:t>
            </a:r>
            <a:r>
              <a:rPr lang="en-US" sz="2000" baseline="-25000" dirty="0" err="1"/>
              <a:t>DC_Total</a:t>
            </a:r>
            <a:r>
              <a:rPr lang="en-US" sz="2000" dirty="0"/>
              <a:t> = 23 dBm</a:t>
            </a:r>
          </a:p>
          <a:p>
            <a:pPr marL="285750" indent="-285750">
              <a:buFont typeface="Arial" panose="020B0604020202020204" pitchFamily="34" charset="0"/>
              <a:buChar char="•"/>
            </a:pPr>
            <a:r>
              <a:rPr lang="en-US" sz="2000" dirty="0"/>
              <a:t>When </a:t>
            </a:r>
          </a:p>
          <a:p>
            <a:pPr marL="742950" lvl="1" indent="-285750">
              <a:buFont typeface="Arial" panose="020B0604020202020204" pitchFamily="34" charset="0"/>
              <a:buChar char="•"/>
            </a:pPr>
            <a:r>
              <a:rPr lang="en-US" sz="2000" dirty="0">
                <a:solidFill>
                  <a:prstClr val="black"/>
                </a:solidFill>
              </a:rPr>
              <a:t>P</a:t>
            </a:r>
            <a:r>
              <a:rPr lang="en-US" sz="2000" baseline="-25000" dirty="0">
                <a:solidFill>
                  <a:prstClr val="black"/>
                </a:solidFill>
              </a:rPr>
              <a:t>CMAX L_E-UTRA </a:t>
            </a:r>
            <a:r>
              <a:rPr lang="en-US" sz="2000" dirty="0">
                <a:solidFill>
                  <a:prstClr val="black"/>
                </a:solidFill>
              </a:rPr>
              <a:t> = </a:t>
            </a:r>
            <a:r>
              <a:rPr lang="en-US" sz="2000" dirty="0"/>
              <a:t>P</a:t>
            </a:r>
            <a:r>
              <a:rPr lang="en-US" sz="2000" baseline="-25000" dirty="0"/>
              <a:t>CMAX_E-UTRA </a:t>
            </a:r>
            <a:r>
              <a:rPr lang="en-US" sz="2000" dirty="0"/>
              <a:t>= 20 dBm </a:t>
            </a:r>
          </a:p>
          <a:p>
            <a:pPr marL="742950" lvl="1" indent="-285750">
              <a:buFont typeface="Arial" panose="020B0604020202020204" pitchFamily="34" charset="0"/>
              <a:buChar char="•"/>
            </a:pPr>
            <a:r>
              <a:rPr lang="en-US" sz="2000" dirty="0">
                <a:solidFill>
                  <a:prstClr val="black"/>
                </a:solidFill>
              </a:rPr>
              <a:t>P</a:t>
            </a:r>
            <a:r>
              <a:rPr lang="en-US" sz="2000" baseline="-25000" dirty="0">
                <a:solidFill>
                  <a:prstClr val="black"/>
                </a:solidFill>
              </a:rPr>
              <a:t>CMAX L_NR </a:t>
            </a:r>
            <a:r>
              <a:rPr lang="en-US" sz="2000" dirty="0">
                <a:solidFill>
                  <a:prstClr val="black"/>
                </a:solidFill>
              </a:rPr>
              <a:t>=</a:t>
            </a:r>
            <a:r>
              <a:rPr lang="en-US" sz="2000" dirty="0"/>
              <a:t>P</a:t>
            </a:r>
            <a:r>
              <a:rPr lang="en-US" sz="2000" baseline="-25000" dirty="0"/>
              <a:t>CMAX_NR </a:t>
            </a:r>
            <a:r>
              <a:rPr lang="en-US" sz="2000" dirty="0"/>
              <a:t>= 19.9 dBm</a:t>
            </a:r>
          </a:p>
          <a:p>
            <a:pPr marL="742950" lvl="1" indent="-285750">
              <a:buFont typeface="Arial" panose="020B0604020202020204" pitchFamily="34" charset="0"/>
              <a:buChar char="•"/>
            </a:pPr>
            <a:r>
              <a:rPr lang="en-US" sz="2000" dirty="0">
                <a:highlight>
                  <a:srgbClr val="FFFF00"/>
                </a:highlight>
              </a:rPr>
              <a:t>P</a:t>
            </a:r>
            <a:r>
              <a:rPr lang="en-US" sz="2000" baseline="-25000" dirty="0">
                <a:highlight>
                  <a:srgbClr val="FFFF00"/>
                </a:highlight>
              </a:rPr>
              <a:t>CMAX_EN-DC_L</a:t>
            </a:r>
            <a:r>
              <a:rPr lang="en-US" sz="2000" dirty="0">
                <a:highlight>
                  <a:srgbClr val="FFFF00"/>
                </a:highlight>
              </a:rPr>
              <a:t> = 23 dBm </a:t>
            </a:r>
          </a:p>
          <a:p>
            <a:pPr marL="285750" indent="-285750">
              <a:buFont typeface="Arial" panose="020B0604020202020204" pitchFamily="34" charset="0"/>
              <a:buChar char="•"/>
            </a:pPr>
            <a:r>
              <a:rPr lang="en-US" sz="2000" dirty="0">
                <a:solidFill>
                  <a:prstClr val="black"/>
                </a:solidFill>
              </a:rPr>
              <a:t>When </a:t>
            </a:r>
          </a:p>
          <a:p>
            <a:pPr marL="742950" lvl="1" indent="-285750">
              <a:buFont typeface="Arial" panose="020B0604020202020204" pitchFamily="34" charset="0"/>
              <a:buChar char="•"/>
            </a:pPr>
            <a:r>
              <a:rPr lang="en-US" sz="2000" dirty="0">
                <a:solidFill>
                  <a:prstClr val="black"/>
                </a:solidFill>
              </a:rPr>
              <a:t>P</a:t>
            </a:r>
            <a:r>
              <a:rPr lang="en-US" sz="2000" baseline="-25000" dirty="0">
                <a:solidFill>
                  <a:prstClr val="black"/>
                </a:solidFill>
              </a:rPr>
              <a:t>CMAX L_E-UTRA </a:t>
            </a:r>
            <a:r>
              <a:rPr lang="en-US" sz="2000" dirty="0">
                <a:solidFill>
                  <a:prstClr val="black"/>
                </a:solidFill>
              </a:rPr>
              <a:t> = P</a:t>
            </a:r>
            <a:r>
              <a:rPr lang="en-US" sz="2000" baseline="-25000" dirty="0">
                <a:solidFill>
                  <a:prstClr val="black"/>
                </a:solidFill>
              </a:rPr>
              <a:t>CMAX_E-UTRA </a:t>
            </a:r>
            <a:r>
              <a:rPr lang="en-US" sz="2000" dirty="0">
                <a:solidFill>
                  <a:prstClr val="black"/>
                </a:solidFill>
              </a:rPr>
              <a:t>= 20 dBm </a:t>
            </a:r>
          </a:p>
          <a:p>
            <a:pPr marL="742950" lvl="1" indent="-285750">
              <a:buFont typeface="Arial" panose="020B0604020202020204" pitchFamily="34" charset="0"/>
              <a:buChar char="•"/>
            </a:pPr>
            <a:r>
              <a:rPr lang="en-US" sz="2000" dirty="0">
                <a:solidFill>
                  <a:prstClr val="black"/>
                </a:solidFill>
              </a:rPr>
              <a:t>P</a:t>
            </a:r>
            <a:r>
              <a:rPr lang="en-US" sz="2000" baseline="-25000" dirty="0">
                <a:solidFill>
                  <a:prstClr val="black"/>
                </a:solidFill>
              </a:rPr>
              <a:t>CMAX L_NR </a:t>
            </a:r>
            <a:r>
              <a:rPr lang="en-US" sz="2000" dirty="0">
                <a:solidFill>
                  <a:prstClr val="black"/>
                </a:solidFill>
              </a:rPr>
              <a:t>=P</a:t>
            </a:r>
            <a:r>
              <a:rPr lang="en-US" sz="2000" baseline="-25000" dirty="0">
                <a:solidFill>
                  <a:prstClr val="black"/>
                </a:solidFill>
              </a:rPr>
              <a:t>CMAX_NR </a:t>
            </a:r>
            <a:r>
              <a:rPr lang="en-US" sz="2000" dirty="0">
                <a:solidFill>
                  <a:prstClr val="black"/>
                </a:solidFill>
              </a:rPr>
              <a:t>= 20 dBm</a:t>
            </a:r>
          </a:p>
          <a:p>
            <a:pPr marL="742950" lvl="1" indent="-285750">
              <a:buFont typeface="Arial" panose="020B0604020202020204" pitchFamily="34" charset="0"/>
              <a:buChar char="•"/>
            </a:pPr>
            <a:r>
              <a:rPr lang="en-US" sz="2000" dirty="0">
                <a:solidFill>
                  <a:prstClr val="black"/>
                </a:solidFill>
              </a:rPr>
              <a:t>(the sum is slightly above 23 dBm</a:t>
            </a:r>
          </a:p>
          <a:p>
            <a:pPr marL="742950" lvl="1" indent="-285750">
              <a:buFont typeface="Arial" panose="020B0604020202020204" pitchFamily="34" charset="0"/>
              <a:buChar char="•"/>
            </a:pPr>
            <a:r>
              <a:rPr lang="en-US" sz="2000" dirty="0">
                <a:solidFill>
                  <a:prstClr val="black"/>
                </a:solidFill>
                <a:highlight>
                  <a:srgbClr val="FFFF00"/>
                </a:highlight>
              </a:rPr>
              <a:t>P</a:t>
            </a:r>
            <a:r>
              <a:rPr lang="en-US" sz="2000" baseline="-25000" dirty="0">
                <a:solidFill>
                  <a:prstClr val="black"/>
                </a:solidFill>
                <a:highlight>
                  <a:srgbClr val="FFFF00"/>
                </a:highlight>
              </a:rPr>
              <a:t>CMAX_EN-DC_L</a:t>
            </a:r>
            <a:r>
              <a:rPr lang="en-US" sz="2000" dirty="0">
                <a:solidFill>
                  <a:prstClr val="black"/>
                </a:solidFill>
                <a:highlight>
                  <a:srgbClr val="FFFF00"/>
                </a:highlight>
              </a:rPr>
              <a:t> = 21 dBm </a:t>
            </a:r>
          </a:p>
          <a:p>
            <a:pPr marL="285750" indent="-285750">
              <a:buFont typeface="Arial" panose="020B0604020202020204" pitchFamily="34" charset="0"/>
              <a:buChar char="•"/>
            </a:pPr>
            <a:r>
              <a:rPr lang="en-US" sz="2000" dirty="0">
                <a:solidFill>
                  <a:prstClr val="black"/>
                </a:solidFill>
              </a:rPr>
              <a:t>The purpose of scaling is to keep the output power from exceeding 23 dBm, not to allow it be lowered to 21 dBm</a:t>
            </a:r>
          </a:p>
        </p:txBody>
      </p:sp>
      <p:graphicFrame>
        <p:nvGraphicFramePr>
          <p:cNvPr id="6" name="Content Placeholder 10">
            <a:extLst>
              <a:ext uri="{FF2B5EF4-FFF2-40B4-BE49-F238E27FC236}">
                <a16:creationId xmlns:a16="http://schemas.microsoft.com/office/drawing/2014/main" id="{A9924105-A01B-451E-A9D4-5FDF36197F37}"/>
              </a:ext>
            </a:extLst>
          </p:cNvPr>
          <p:cNvGraphicFramePr>
            <a:graphicFrameLocks noGrp="1"/>
          </p:cNvGraphicFramePr>
          <p:nvPr>
            <p:ph sz="half" idx="1"/>
            <p:extLst>
              <p:ext uri="{D42A27DB-BD31-4B8C-83A1-F6EECF244321}">
                <p14:modId xmlns:p14="http://schemas.microsoft.com/office/powerpoint/2010/main" val="109383939"/>
              </p:ext>
            </p:extLst>
          </p:nvPr>
        </p:nvGraphicFramePr>
        <p:xfrm>
          <a:off x="962248" y="1825619"/>
          <a:ext cx="2289068" cy="4351330"/>
        </p:xfrm>
        <a:graphic>
          <a:graphicData uri="http://schemas.openxmlformats.org/drawingml/2006/table">
            <a:tbl>
              <a:tblPr/>
              <a:tblGrid>
                <a:gridCol w="812250">
                  <a:extLst>
                    <a:ext uri="{9D8B030D-6E8A-4147-A177-3AD203B41FA5}">
                      <a16:colId xmlns:a16="http://schemas.microsoft.com/office/drawing/2014/main" val="2349356409"/>
                    </a:ext>
                  </a:extLst>
                </a:gridCol>
                <a:gridCol w="400851">
                  <a:extLst>
                    <a:ext uri="{9D8B030D-6E8A-4147-A177-3AD203B41FA5}">
                      <a16:colId xmlns:a16="http://schemas.microsoft.com/office/drawing/2014/main" val="2089361448"/>
                    </a:ext>
                  </a:extLst>
                </a:gridCol>
                <a:gridCol w="569630">
                  <a:extLst>
                    <a:ext uri="{9D8B030D-6E8A-4147-A177-3AD203B41FA5}">
                      <a16:colId xmlns:a16="http://schemas.microsoft.com/office/drawing/2014/main" val="1777760579"/>
                    </a:ext>
                  </a:extLst>
                </a:gridCol>
                <a:gridCol w="506337">
                  <a:extLst>
                    <a:ext uri="{9D8B030D-6E8A-4147-A177-3AD203B41FA5}">
                      <a16:colId xmlns:a16="http://schemas.microsoft.com/office/drawing/2014/main" val="2237934393"/>
                    </a:ext>
                  </a:extLst>
                </a:gridCol>
              </a:tblGrid>
              <a:tr h="166142">
                <a:tc>
                  <a:txBody>
                    <a:bodyPr/>
                    <a:lstStyle/>
                    <a:p>
                      <a:pPr algn="l" fontAlgn="b"/>
                      <a:r>
                        <a:rPr lang="en-US" sz="900" b="0" i="0" u="none" strike="noStrike">
                          <a:solidFill>
                            <a:srgbClr val="000000"/>
                          </a:solidFill>
                          <a:effectLst/>
                          <a:latin typeface="Calibri" panose="020F0502020204030204" pitchFamily="34" charset="0"/>
                        </a:rPr>
                        <a:t>Xscale dB</a:t>
                      </a:r>
                    </a:p>
                  </a:txBody>
                  <a:tcPr marL="0" marR="0" marT="0"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algn="r" fontAlgn="b"/>
                      <a:r>
                        <a:rPr lang="en-US" sz="900" b="0" i="0" u="none" strike="noStrike">
                          <a:solidFill>
                            <a:srgbClr val="000000"/>
                          </a:solidFill>
                          <a:effectLst/>
                          <a:latin typeface="Calibri" panose="020F0502020204030204" pitchFamily="34" charset="0"/>
                        </a:rPr>
                        <a:t>6</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Calibri" panose="020F0502020204030204" pitchFamily="34" charset="0"/>
                        </a:rPr>
                        <a:t>linear Xs</a:t>
                      </a:r>
                    </a:p>
                  </a:txBody>
                  <a:tcPr marL="0" marR="0" marT="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r" fontAlgn="b"/>
                      <a:r>
                        <a:rPr lang="en-US" sz="900" b="0" i="0" u="none" strike="noStrike">
                          <a:solidFill>
                            <a:srgbClr val="000000"/>
                          </a:solidFill>
                          <a:effectLst/>
                          <a:latin typeface="Calibri" panose="020F0502020204030204" pitchFamily="34" charset="0"/>
                        </a:rPr>
                        <a:t>3.981072</a:t>
                      </a:r>
                    </a:p>
                  </a:txBody>
                  <a:tcPr marL="0" marR="0" marT="0" marB="0" anchor="b">
                    <a:lnL>
                      <a:noFill/>
                    </a:lnL>
                    <a:lnR>
                      <a:noFill/>
                    </a:lnR>
                    <a:lnT>
                      <a:noFill/>
                    </a:lnT>
                    <a:lnB>
                      <a:noFill/>
                    </a:lnB>
                  </a:tcPr>
                </a:tc>
                <a:extLst>
                  <a:ext uri="{0D108BD9-81ED-4DB2-BD59-A6C34878D82A}">
                    <a16:rowId xmlns:a16="http://schemas.microsoft.com/office/drawing/2014/main" val="3262129191"/>
                  </a:ext>
                </a:extLst>
              </a:tr>
              <a:tr h="158230">
                <a:tc>
                  <a:txBody>
                    <a:bodyPr/>
                    <a:lstStyle/>
                    <a:p>
                      <a:pPr algn="l" fontAlgn="b"/>
                      <a:endParaRPr lang="en-US" sz="900" b="0" i="0" u="none" strike="noStrike">
                        <a:solidFill>
                          <a:srgbClr val="000000"/>
                        </a:solidFill>
                        <a:effectLst/>
                        <a:latin typeface="Calibri" panose="020F0502020204030204" pitchFamily="34" charset="0"/>
                      </a:endParaRPr>
                    </a:p>
                  </a:txBody>
                  <a:tcPr marL="0" marR="0" marT="0" marB="0" anchor="b">
                    <a:lnL>
                      <a:noFill/>
                    </a:lnL>
                    <a:lnR>
                      <a:noFill/>
                    </a:lnR>
                    <a:lnT>
                      <a:noFill/>
                    </a:lnT>
                    <a:lnB>
                      <a:noFill/>
                    </a:lnB>
                  </a:tcPr>
                </a:tc>
                <a:tc>
                  <a:txBody>
                    <a:bodyPr/>
                    <a:lstStyle/>
                    <a:p>
                      <a:pPr algn="l" fontAlgn="b"/>
                      <a:endParaRPr lang="en-US" sz="900" b="0" i="0" u="none" strike="noStrike">
                        <a:solidFill>
                          <a:srgbClr val="000000"/>
                        </a:solidFill>
                        <a:effectLst/>
                        <a:latin typeface="Calibri" panose="020F0502020204030204" pitchFamily="34" charset="0"/>
                      </a:endParaRPr>
                    </a:p>
                  </a:txBody>
                  <a:tcPr marL="0" marR="0" marT="0"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l" fontAlgn="b"/>
                      <a:endParaRPr lang="en-US" sz="900" b="0" i="0" u="none" strike="noStrike">
                        <a:solidFill>
                          <a:srgbClr val="000000"/>
                        </a:solidFill>
                        <a:effectLst/>
                        <a:latin typeface="Calibri" panose="020F0502020204030204" pitchFamily="34" charset="0"/>
                      </a:endParaRPr>
                    </a:p>
                  </a:txBody>
                  <a:tcPr marL="0" marR="0" marT="0" marB="0" anchor="b">
                    <a:lnL>
                      <a:noFill/>
                    </a:lnL>
                    <a:lnR>
                      <a:noFill/>
                    </a:lnR>
                    <a:lnT>
                      <a:noFill/>
                    </a:lnT>
                    <a:lnB>
                      <a:noFill/>
                    </a:lnB>
                  </a:tcPr>
                </a:tc>
                <a:tc>
                  <a:txBody>
                    <a:bodyPr/>
                    <a:lstStyle/>
                    <a:p>
                      <a:pPr algn="l" fontAlgn="b"/>
                      <a:endParaRPr lang="en-US" sz="900" b="0" i="0" u="none" strike="noStrike">
                        <a:solidFill>
                          <a:srgbClr val="000000"/>
                        </a:solidFill>
                        <a:effectLst/>
                        <a:latin typeface="Calibri" panose="020F0502020204030204" pitchFamily="34" charset="0"/>
                      </a:endParaRPr>
                    </a:p>
                  </a:txBody>
                  <a:tcPr marL="0" marR="0" marT="0" marB="0" anchor="b">
                    <a:lnL>
                      <a:noFill/>
                    </a:lnL>
                    <a:lnR>
                      <a:noFill/>
                    </a:lnR>
                    <a:lnT>
                      <a:noFill/>
                    </a:lnT>
                    <a:lnB>
                      <a:noFill/>
                    </a:lnB>
                  </a:tcPr>
                </a:tc>
                <a:extLst>
                  <a:ext uri="{0D108BD9-81ED-4DB2-BD59-A6C34878D82A}">
                    <a16:rowId xmlns:a16="http://schemas.microsoft.com/office/drawing/2014/main" val="996862102"/>
                  </a:ext>
                </a:extLst>
              </a:tr>
              <a:tr h="166142">
                <a:tc>
                  <a:txBody>
                    <a:bodyPr/>
                    <a:lstStyle/>
                    <a:p>
                      <a:pPr algn="l" fontAlgn="b"/>
                      <a:r>
                        <a:rPr lang="en-US" sz="900" b="1" i="0" u="none" strike="noStrike">
                          <a:solidFill>
                            <a:srgbClr val="000000"/>
                          </a:solidFill>
                          <a:effectLst/>
                          <a:latin typeface="Calibri" panose="020F0502020204030204" pitchFamily="34" charset="0"/>
                        </a:rPr>
                        <a:t>ENDC</a:t>
                      </a:r>
                    </a:p>
                  </a:txBody>
                  <a:tcPr marL="0" marR="0" marT="0" marB="0" anchor="b">
                    <a:lnL>
                      <a:noFill/>
                    </a:lnL>
                    <a:lnR>
                      <a:noFill/>
                    </a:lnR>
                    <a:lnT>
                      <a:noFill/>
                    </a:lnT>
                    <a:lnB>
                      <a:noFill/>
                    </a:lnB>
                  </a:tcPr>
                </a:tc>
                <a:tc>
                  <a:txBody>
                    <a:bodyPr/>
                    <a:lstStyle/>
                    <a:p>
                      <a:pPr algn="l" fontAlgn="b"/>
                      <a:endParaRPr lang="en-US" sz="900" b="0" i="0" u="none" strike="noStrike">
                        <a:solidFill>
                          <a:srgbClr val="000000"/>
                        </a:solidFill>
                        <a:effectLst/>
                        <a:latin typeface="Calibri" panose="020F0502020204030204" pitchFamily="34" charset="0"/>
                      </a:endParaRPr>
                    </a:p>
                  </a:txBody>
                  <a:tcPr marL="0" marR="0" marT="0" marB="0" anchor="b">
                    <a:lnL>
                      <a:noFill/>
                    </a:lnL>
                    <a:lnR>
                      <a:noFill/>
                    </a:lnR>
                    <a:lnT>
                      <a:noFill/>
                    </a:lnT>
                    <a:lnB>
                      <a:noFill/>
                    </a:lnB>
                  </a:tcPr>
                </a:tc>
                <a:tc>
                  <a:txBody>
                    <a:bodyPr/>
                    <a:lstStyle/>
                    <a:p>
                      <a:pPr algn="l" fontAlgn="b"/>
                      <a:r>
                        <a:rPr lang="en-US" sz="900" b="0" i="0" u="none" strike="noStrike">
                          <a:solidFill>
                            <a:srgbClr val="000000"/>
                          </a:solidFill>
                          <a:effectLst/>
                          <a:latin typeface="Calibri" panose="020F0502020204030204" pitchFamily="34" charset="0"/>
                        </a:rPr>
                        <a:t>Qualcomm</a:t>
                      </a:r>
                    </a:p>
                  </a:txBody>
                  <a:tcPr marL="0" marR="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en-US" sz="900" b="0" i="0" u="none" strike="noStrike">
                        <a:solidFill>
                          <a:srgbClr val="000000"/>
                        </a:solidFill>
                        <a:effectLst/>
                        <a:latin typeface="Calibri" panose="020F0502020204030204" pitchFamily="34" charset="0"/>
                      </a:endParaRPr>
                    </a:p>
                  </a:txBody>
                  <a:tcPr marL="0" marR="0" marT="0" marB="0" anchor="b">
                    <a:lnL>
                      <a:noFill/>
                    </a:lnL>
                    <a:lnR>
                      <a:noFill/>
                    </a:lnR>
                    <a:lnT>
                      <a:noFill/>
                    </a:lnT>
                    <a:lnB>
                      <a:noFill/>
                    </a:lnB>
                  </a:tcPr>
                </a:tc>
                <a:extLst>
                  <a:ext uri="{0D108BD9-81ED-4DB2-BD59-A6C34878D82A}">
                    <a16:rowId xmlns:a16="http://schemas.microsoft.com/office/drawing/2014/main" val="274976463"/>
                  </a:ext>
                </a:extLst>
              </a:tr>
              <a:tr h="166142">
                <a:tc>
                  <a:txBody>
                    <a:bodyPr/>
                    <a:lstStyle/>
                    <a:p>
                      <a:pPr algn="l" fontAlgn="b"/>
                      <a:r>
                        <a:rPr lang="en-US" sz="900" b="0" i="0" u="none" strike="noStrike">
                          <a:solidFill>
                            <a:srgbClr val="000000"/>
                          </a:solidFill>
                          <a:effectLst/>
                          <a:latin typeface="Calibri" panose="020F0502020204030204" pitchFamily="34" charset="0"/>
                        </a:rPr>
                        <a:t>Pmax</a:t>
                      </a:r>
                    </a:p>
                  </a:txBody>
                  <a:tcPr marL="0" marR="0" marT="0" marB="0" anchor="b">
                    <a:lnL>
                      <a:noFill/>
                    </a:lnL>
                    <a:lnR>
                      <a:noFill/>
                    </a:lnR>
                    <a:lnT>
                      <a:noFill/>
                    </a:lnT>
                    <a:lnB>
                      <a:noFill/>
                    </a:lnB>
                  </a:tcPr>
                </a:tc>
                <a:tc>
                  <a:txBody>
                    <a:bodyPr/>
                    <a:lstStyle/>
                    <a:p>
                      <a:pPr algn="l" fontAlgn="b"/>
                      <a:endParaRPr lang="en-US" sz="900" b="0" i="0" u="none" strike="noStrike">
                        <a:solidFill>
                          <a:srgbClr val="000000"/>
                        </a:solidFill>
                        <a:effectLst/>
                        <a:latin typeface="Calibri" panose="020F0502020204030204" pitchFamily="34" charset="0"/>
                      </a:endParaRPr>
                    </a:p>
                  </a:txBody>
                  <a:tcPr marL="0" marR="0" marT="0"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algn="r" fontAlgn="b"/>
                      <a:r>
                        <a:rPr lang="en-US" sz="900" b="0" i="0" u="none" strike="noStrike">
                          <a:solidFill>
                            <a:srgbClr val="000000"/>
                          </a:solidFill>
                          <a:effectLst/>
                          <a:latin typeface="Calibri" panose="020F0502020204030204" pitchFamily="34" charset="0"/>
                        </a:rPr>
                        <a:t>23</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199.5262</a:t>
                      </a:r>
                    </a:p>
                  </a:txBody>
                  <a:tcPr marL="0" marR="0" marT="0" marB="0" anchor="b">
                    <a:lnL w="12700" cap="flat" cmpd="sng" algn="ctr">
                      <a:solidFill>
                        <a:srgbClr val="000000"/>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839182902"/>
                  </a:ext>
                </a:extLst>
              </a:tr>
              <a:tr h="166142">
                <a:tc>
                  <a:txBody>
                    <a:bodyPr/>
                    <a:lstStyle/>
                    <a:p>
                      <a:pPr algn="l" fontAlgn="b"/>
                      <a:r>
                        <a:rPr lang="en-US" sz="900" b="0" i="0" u="none" strike="noStrike">
                          <a:solidFill>
                            <a:srgbClr val="000000"/>
                          </a:solidFill>
                          <a:effectLst/>
                          <a:latin typeface="Calibri" panose="020F0502020204030204" pitchFamily="34" charset="0"/>
                        </a:rPr>
                        <a:t>Ppowrclass</a:t>
                      </a:r>
                    </a:p>
                  </a:txBody>
                  <a:tcPr marL="0" marR="0" marT="0" marB="0" anchor="b">
                    <a:lnL>
                      <a:noFill/>
                    </a:lnL>
                    <a:lnR>
                      <a:noFill/>
                    </a:lnR>
                    <a:lnT>
                      <a:noFill/>
                    </a:lnT>
                    <a:lnB>
                      <a:noFill/>
                    </a:lnB>
                  </a:tcPr>
                </a:tc>
                <a:tc>
                  <a:txBody>
                    <a:bodyPr/>
                    <a:lstStyle/>
                    <a:p>
                      <a:pPr algn="l" fontAlgn="b"/>
                      <a:endParaRPr lang="en-US" sz="900" b="0" i="0" u="none" strike="noStrike">
                        <a:solidFill>
                          <a:srgbClr val="000000"/>
                        </a:solidFill>
                        <a:effectLst/>
                        <a:latin typeface="Calibri" panose="020F0502020204030204" pitchFamily="34" charset="0"/>
                      </a:endParaRPr>
                    </a:p>
                  </a:txBody>
                  <a:tcPr marL="0" marR="0" marT="0"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algn="r" fontAlgn="b"/>
                      <a:r>
                        <a:rPr lang="en-US" sz="900" b="0" i="0" u="none" strike="noStrike">
                          <a:solidFill>
                            <a:srgbClr val="000000"/>
                          </a:solidFill>
                          <a:effectLst/>
                          <a:latin typeface="Calibri" panose="020F0502020204030204" pitchFamily="34" charset="0"/>
                        </a:rPr>
                        <a:t>23</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199.5262</a:t>
                      </a:r>
                    </a:p>
                  </a:txBody>
                  <a:tcPr marL="0" marR="0" marT="0" marB="0" anchor="b">
                    <a:lnL w="12700" cap="flat" cmpd="sng" algn="ctr">
                      <a:solidFill>
                        <a:srgbClr val="000000"/>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449430358"/>
                  </a:ext>
                </a:extLst>
              </a:tr>
              <a:tr h="158230">
                <a:tc>
                  <a:txBody>
                    <a:bodyPr/>
                    <a:lstStyle/>
                    <a:p>
                      <a:pPr algn="l" fontAlgn="b"/>
                      <a:r>
                        <a:rPr lang="en-US" sz="900" b="0" i="0" u="none" strike="noStrike">
                          <a:solidFill>
                            <a:srgbClr val="000000"/>
                          </a:solidFill>
                          <a:effectLst/>
                          <a:latin typeface="Calibri" panose="020F0502020204030204" pitchFamily="34" charset="0"/>
                        </a:rPr>
                        <a:t>P_EN-DC_Total</a:t>
                      </a:r>
                    </a:p>
                  </a:txBody>
                  <a:tcPr marL="0" marR="0" marT="0" marB="0" anchor="b">
                    <a:lnL>
                      <a:noFill/>
                    </a:lnL>
                    <a:lnR>
                      <a:noFill/>
                    </a:lnR>
                    <a:lnT>
                      <a:noFill/>
                    </a:lnT>
                    <a:lnB>
                      <a:noFill/>
                    </a:lnB>
                  </a:tcPr>
                </a:tc>
                <a:tc>
                  <a:txBody>
                    <a:bodyPr/>
                    <a:lstStyle/>
                    <a:p>
                      <a:pPr algn="l" fontAlgn="b"/>
                      <a:endParaRPr lang="en-US" sz="900" b="0" i="0" u="none" strike="noStrike">
                        <a:solidFill>
                          <a:srgbClr val="000000"/>
                        </a:solidFill>
                        <a:effectLst/>
                        <a:latin typeface="Calibri" panose="020F0502020204030204" pitchFamily="34" charset="0"/>
                      </a:endParaRPr>
                    </a:p>
                  </a:txBody>
                  <a:tcPr marL="0" marR="0" marT="0" marB="0" anchor="b">
                    <a:lnL>
                      <a:noFill/>
                    </a:lnL>
                    <a:lnR>
                      <a:noFill/>
                    </a:lnR>
                    <a:lnT>
                      <a:noFill/>
                    </a:lnT>
                    <a:lnB>
                      <a:noFill/>
                    </a:lnB>
                  </a:tcPr>
                </a:tc>
                <a:tc>
                  <a:txBody>
                    <a:bodyPr/>
                    <a:lstStyle/>
                    <a:p>
                      <a:pPr algn="r" fontAlgn="b"/>
                      <a:r>
                        <a:rPr lang="en-US" sz="900" b="0" i="0" u="none" strike="noStrike">
                          <a:solidFill>
                            <a:srgbClr val="000000"/>
                          </a:solidFill>
                          <a:effectLst/>
                          <a:latin typeface="Calibri" panose="020F0502020204030204" pitchFamily="34" charset="0"/>
                        </a:rPr>
                        <a:t>23</a:t>
                      </a:r>
                    </a:p>
                  </a:txBody>
                  <a:tcPr marL="0" marR="0" marT="0"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r" fontAlgn="b"/>
                      <a:r>
                        <a:rPr lang="en-US" sz="900" b="0" i="0" u="none" strike="noStrike">
                          <a:solidFill>
                            <a:srgbClr val="000000"/>
                          </a:solidFill>
                          <a:effectLst/>
                          <a:latin typeface="Calibri" panose="020F0502020204030204" pitchFamily="34" charset="0"/>
                        </a:rPr>
                        <a:t>199.5262</a:t>
                      </a:r>
                    </a:p>
                  </a:txBody>
                  <a:tcPr marL="0" marR="0" marT="0" marB="0" anchor="b">
                    <a:lnL>
                      <a:noFill/>
                    </a:lnL>
                    <a:lnR>
                      <a:noFill/>
                    </a:lnR>
                    <a:lnT>
                      <a:noFill/>
                    </a:lnT>
                    <a:lnB>
                      <a:noFill/>
                    </a:lnB>
                  </a:tcPr>
                </a:tc>
                <a:extLst>
                  <a:ext uri="{0D108BD9-81ED-4DB2-BD59-A6C34878D82A}">
                    <a16:rowId xmlns:a16="http://schemas.microsoft.com/office/drawing/2014/main" val="2294154056"/>
                  </a:ext>
                </a:extLst>
              </a:tr>
              <a:tr h="158230">
                <a:tc>
                  <a:txBody>
                    <a:bodyPr/>
                    <a:lstStyle/>
                    <a:p>
                      <a:pPr algn="l" fontAlgn="b"/>
                      <a:r>
                        <a:rPr lang="en-US" sz="900" b="1" i="0" u="none" strike="noStrike">
                          <a:solidFill>
                            <a:srgbClr val="000000"/>
                          </a:solidFill>
                          <a:effectLst/>
                          <a:latin typeface="Calibri" panose="020F0502020204030204" pitchFamily="34" charset="0"/>
                        </a:rPr>
                        <a:t>LTE</a:t>
                      </a:r>
                    </a:p>
                  </a:txBody>
                  <a:tcPr marL="0" marR="0" marT="0" marB="0" anchor="b">
                    <a:lnL>
                      <a:noFill/>
                    </a:lnL>
                    <a:lnR>
                      <a:noFill/>
                    </a:lnR>
                    <a:lnT>
                      <a:noFill/>
                    </a:lnT>
                    <a:lnB>
                      <a:noFill/>
                    </a:lnB>
                  </a:tcPr>
                </a:tc>
                <a:tc>
                  <a:txBody>
                    <a:bodyPr/>
                    <a:lstStyle/>
                    <a:p>
                      <a:pPr algn="l" fontAlgn="b"/>
                      <a:endParaRPr lang="en-US" sz="900" b="0" i="0" u="none" strike="noStrike">
                        <a:solidFill>
                          <a:srgbClr val="000000"/>
                        </a:solidFill>
                        <a:effectLst/>
                        <a:latin typeface="Calibri" panose="020F0502020204030204" pitchFamily="34" charset="0"/>
                      </a:endParaRPr>
                    </a:p>
                  </a:txBody>
                  <a:tcPr marL="0" marR="0" marT="0" marB="0" anchor="b">
                    <a:lnL>
                      <a:noFill/>
                    </a:lnL>
                    <a:lnR>
                      <a:noFill/>
                    </a:lnR>
                    <a:lnT>
                      <a:noFill/>
                    </a:lnT>
                    <a:lnB>
                      <a:noFill/>
                    </a:lnB>
                  </a:tcPr>
                </a:tc>
                <a:tc>
                  <a:txBody>
                    <a:bodyPr/>
                    <a:lstStyle/>
                    <a:p>
                      <a:pPr algn="l" fontAlgn="b"/>
                      <a:endParaRPr lang="en-US" sz="900" b="0" i="0" u="none" strike="noStrike">
                        <a:solidFill>
                          <a:srgbClr val="000000"/>
                        </a:solidFill>
                        <a:effectLst/>
                        <a:latin typeface="Calibri" panose="020F0502020204030204" pitchFamily="34" charset="0"/>
                      </a:endParaRPr>
                    </a:p>
                  </a:txBody>
                  <a:tcPr marL="0" marR="0" marT="0" marB="0" anchor="b">
                    <a:lnL>
                      <a:noFill/>
                    </a:lnL>
                    <a:lnR>
                      <a:noFill/>
                    </a:lnR>
                    <a:lnT>
                      <a:noFill/>
                    </a:lnT>
                    <a:lnB>
                      <a:noFill/>
                    </a:lnB>
                  </a:tcPr>
                </a:tc>
                <a:tc>
                  <a:txBody>
                    <a:bodyPr/>
                    <a:lstStyle/>
                    <a:p>
                      <a:pPr algn="l" fontAlgn="b"/>
                      <a:endParaRPr lang="en-US" sz="900" b="0" i="0" u="none" strike="noStrike">
                        <a:solidFill>
                          <a:srgbClr val="000000"/>
                        </a:solidFill>
                        <a:effectLst/>
                        <a:latin typeface="Calibri" panose="020F0502020204030204" pitchFamily="34" charset="0"/>
                      </a:endParaRPr>
                    </a:p>
                  </a:txBody>
                  <a:tcPr marL="0" marR="0" marT="0" marB="0" anchor="b">
                    <a:lnL>
                      <a:noFill/>
                    </a:lnL>
                    <a:lnR>
                      <a:noFill/>
                    </a:lnR>
                    <a:lnT>
                      <a:noFill/>
                    </a:lnT>
                    <a:lnB>
                      <a:noFill/>
                    </a:lnB>
                  </a:tcPr>
                </a:tc>
                <a:extLst>
                  <a:ext uri="{0D108BD9-81ED-4DB2-BD59-A6C34878D82A}">
                    <a16:rowId xmlns:a16="http://schemas.microsoft.com/office/drawing/2014/main" val="1302524951"/>
                  </a:ext>
                </a:extLst>
              </a:tr>
              <a:tr h="158230">
                <a:tc>
                  <a:txBody>
                    <a:bodyPr/>
                    <a:lstStyle/>
                    <a:p>
                      <a:pPr algn="l" fontAlgn="b"/>
                      <a:r>
                        <a:rPr lang="en-US" sz="900" b="0" i="0" u="none" strike="noStrike">
                          <a:solidFill>
                            <a:srgbClr val="000000"/>
                          </a:solidFill>
                          <a:effectLst/>
                          <a:latin typeface="Calibri" panose="020F0502020204030204" pitchFamily="34" charset="0"/>
                        </a:rPr>
                        <a:t>Popwerclass</a:t>
                      </a:r>
                    </a:p>
                  </a:txBody>
                  <a:tcPr marL="0" marR="0" marT="0" marB="0" anchor="b">
                    <a:lnL>
                      <a:noFill/>
                    </a:lnL>
                    <a:lnR>
                      <a:noFill/>
                    </a:lnR>
                    <a:lnT>
                      <a:noFill/>
                    </a:lnT>
                    <a:lnB>
                      <a:noFill/>
                    </a:lnB>
                  </a:tcPr>
                </a:tc>
                <a:tc>
                  <a:txBody>
                    <a:bodyPr/>
                    <a:lstStyle/>
                    <a:p>
                      <a:pPr algn="l" fontAlgn="b"/>
                      <a:endParaRPr lang="en-US" sz="900" b="0" i="0" u="none" strike="noStrike">
                        <a:solidFill>
                          <a:srgbClr val="000000"/>
                        </a:solidFill>
                        <a:effectLst/>
                        <a:latin typeface="Calibri" panose="020F0502020204030204" pitchFamily="34" charset="0"/>
                      </a:endParaRPr>
                    </a:p>
                  </a:txBody>
                  <a:tcPr marL="0" marR="0" marT="0" marB="0" anchor="b">
                    <a:lnL>
                      <a:noFill/>
                    </a:lnL>
                    <a:lnR>
                      <a:noFill/>
                    </a:lnR>
                    <a:lnT>
                      <a:noFill/>
                    </a:lnT>
                    <a:lnB>
                      <a:noFill/>
                    </a:lnB>
                  </a:tcPr>
                </a:tc>
                <a:tc>
                  <a:txBody>
                    <a:bodyPr/>
                    <a:lstStyle/>
                    <a:p>
                      <a:pPr algn="r" fontAlgn="b"/>
                      <a:r>
                        <a:rPr lang="en-US" sz="900" b="0" i="0" u="none" strike="noStrike">
                          <a:solidFill>
                            <a:srgbClr val="000000"/>
                          </a:solidFill>
                          <a:effectLst/>
                          <a:latin typeface="Calibri" panose="020F0502020204030204" pitchFamily="34" charset="0"/>
                        </a:rPr>
                        <a:t>23</a:t>
                      </a:r>
                    </a:p>
                  </a:txBody>
                  <a:tcPr marL="0" marR="0" marT="0" marB="0" anchor="b">
                    <a:lnL>
                      <a:noFill/>
                    </a:lnL>
                    <a:lnR>
                      <a:noFill/>
                    </a:lnR>
                    <a:lnT>
                      <a:noFill/>
                    </a:lnT>
                    <a:lnB>
                      <a:noFill/>
                    </a:lnB>
                  </a:tcPr>
                </a:tc>
                <a:tc>
                  <a:txBody>
                    <a:bodyPr/>
                    <a:lstStyle/>
                    <a:p>
                      <a:pPr algn="r" fontAlgn="b"/>
                      <a:r>
                        <a:rPr lang="en-US" sz="900" b="0" i="0" u="none" strike="noStrike">
                          <a:solidFill>
                            <a:srgbClr val="000000"/>
                          </a:solidFill>
                          <a:effectLst/>
                          <a:latin typeface="Calibri" panose="020F0502020204030204" pitchFamily="34" charset="0"/>
                        </a:rPr>
                        <a:t>199.5262</a:t>
                      </a:r>
                    </a:p>
                  </a:txBody>
                  <a:tcPr marL="0" marR="0" marT="0" marB="0" anchor="b">
                    <a:lnL>
                      <a:noFill/>
                    </a:lnL>
                    <a:lnR>
                      <a:noFill/>
                    </a:lnR>
                    <a:lnT>
                      <a:noFill/>
                    </a:lnT>
                    <a:lnB>
                      <a:noFill/>
                    </a:lnB>
                  </a:tcPr>
                </a:tc>
                <a:extLst>
                  <a:ext uri="{0D108BD9-81ED-4DB2-BD59-A6C34878D82A}">
                    <a16:rowId xmlns:a16="http://schemas.microsoft.com/office/drawing/2014/main" val="2335222621"/>
                  </a:ext>
                </a:extLst>
              </a:tr>
              <a:tr h="158230">
                <a:tc>
                  <a:txBody>
                    <a:bodyPr/>
                    <a:lstStyle/>
                    <a:p>
                      <a:pPr algn="l" fontAlgn="b"/>
                      <a:r>
                        <a:rPr lang="en-US" sz="900" b="0" i="0" u="none" strike="noStrike">
                          <a:solidFill>
                            <a:srgbClr val="000000"/>
                          </a:solidFill>
                          <a:effectLst/>
                          <a:latin typeface="Calibri" panose="020F0502020204030204" pitchFamily="34" charset="0"/>
                        </a:rPr>
                        <a:t>Pmax</a:t>
                      </a:r>
                    </a:p>
                  </a:txBody>
                  <a:tcPr marL="0" marR="0" marT="0" marB="0" anchor="b">
                    <a:lnL>
                      <a:noFill/>
                    </a:lnL>
                    <a:lnR>
                      <a:noFill/>
                    </a:lnR>
                    <a:lnT>
                      <a:noFill/>
                    </a:lnT>
                    <a:lnB>
                      <a:noFill/>
                    </a:lnB>
                  </a:tcPr>
                </a:tc>
                <a:tc>
                  <a:txBody>
                    <a:bodyPr/>
                    <a:lstStyle/>
                    <a:p>
                      <a:pPr algn="l" fontAlgn="b"/>
                      <a:endParaRPr lang="en-US" sz="900" b="0" i="0" u="none" strike="noStrike">
                        <a:solidFill>
                          <a:srgbClr val="000000"/>
                        </a:solidFill>
                        <a:effectLst/>
                        <a:latin typeface="Calibri" panose="020F0502020204030204" pitchFamily="34" charset="0"/>
                      </a:endParaRPr>
                    </a:p>
                  </a:txBody>
                  <a:tcPr marL="0" marR="0" marT="0" marB="0" anchor="b">
                    <a:lnL>
                      <a:noFill/>
                    </a:lnL>
                    <a:lnR>
                      <a:noFill/>
                    </a:lnR>
                    <a:lnT>
                      <a:noFill/>
                    </a:lnT>
                    <a:lnB>
                      <a:noFill/>
                    </a:lnB>
                  </a:tcPr>
                </a:tc>
                <a:tc>
                  <a:txBody>
                    <a:bodyPr/>
                    <a:lstStyle/>
                    <a:p>
                      <a:pPr algn="r" fontAlgn="b"/>
                      <a:r>
                        <a:rPr lang="en-US" sz="900" b="0" i="0" u="none" strike="noStrike">
                          <a:solidFill>
                            <a:srgbClr val="000000"/>
                          </a:solidFill>
                          <a:effectLst/>
                          <a:latin typeface="Calibri" panose="020F0502020204030204" pitchFamily="34" charset="0"/>
                        </a:rPr>
                        <a:t>23</a:t>
                      </a:r>
                    </a:p>
                  </a:txBody>
                  <a:tcPr marL="0" marR="0" marT="0" marB="0" anchor="b">
                    <a:lnL>
                      <a:noFill/>
                    </a:lnL>
                    <a:lnR>
                      <a:noFill/>
                    </a:lnR>
                    <a:lnT>
                      <a:noFill/>
                    </a:lnT>
                    <a:lnB>
                      <a:noFill/>
                    </a:lnB>
                  </a:tcPr>
                </a:tc>
                <a:tc>
                  <a:txBody>
                    <a:bodyPr/>
                    <a:lstStyle/>
                    <a:p>
                      <a:pPr algn="r" fontAlgn="b"/>
                      <a:r>
                        <a:rPr lang="en-US" sz="900" b="0" i="0" u="none" strike="noStrike">
                          <a:solidFill>
                            <a:srgbClr val="000000"/>
                          </a:solidFill>
                          <a:effectLst/>
                          <a:latin typeface="Calibri" panose="020F0502020204030204" pitchFamily="34" charset="0"/>
                        </a:rPr>
                        <a:t>199.5262</a:t>
                      </a:r>
                    </a:p>
                  </a:txBody>
                  <a:tcPr marL="0" marR="0" marT="0" marB="0" anchor="b">
                    <a:lnL>
                      <a:noFill/>
                    </a:lnL>
                    <a:lnR>
                      <a:noFill/>
                    </a:lnR>
                    <a:lnT>
                      <a:noFill/>
                    </a:lnT>
                    <a:lnB>
                      <a:noFill/>
                    </a:lnB>
                  </a:tcPr>
                </a:tc>
                <a:extLst>
                  <a:ext uri="{0D108BD9-81ED-4DB2-BD59-A6C34878D82A}">
                    <a16:rowId xmlns:a16="http://schemas.microsoft.com/office/drawing/2014/main" val="696589405"/>
                  </a:ext>
                </a:extLst>
              </a:tr>
              <a:tr h="158230">
                <a:tc>
                  <a:txBody>
                    <a:bodyPr/>
                    <a:lstStyle/>
                    <a:p>
                      <a:pPr algn="l" fontAlgn="b"/>
                      <a:r>
                        <a:rPr lang="en-US" sz="900" b="0" i="0" u="none" strike="noStrike">
                          <a:solidFill>
                            <a:srgbClr val="000000"/>
                          </a:solidFill>
                          <a:effectLst/>
                          <a:latin typeface="Calibri" panose="020F0502020204030204" pitchFamily="34" charset="0"/>
                        </a:rPr>
                        <a:t>P_LTE</a:t>
                      </a:r>
                    </a:p>
                  </a:txBody>
                  <a:tcPr marL="0" marR="0" marT="0" marB="0" anchor="b">
                    <a:lnL>
                      <a:noFill/>
                    </a:lnL>
                    <a:lnR>
                      <a:noFill/>
                    </a:lnR>
                    <a:lnT>
                      <a:noFill/>
                    </a:lnT>
                    <a:lnB>
                      <a:noFill/>
                    </a:lnB>
                  </a:tcPr>
                </a:tc>
                <a:tc>
                  <a:txBody>
                    <a:bodyPr/>
                    <a:lstStyle/>
                    <a:p>
                      <a:pPr algn="l" fontAlgn="b"/>
                      <a:endParaRPr lang="en-US" sz="900" b="0" i="0" u="none" strike="noStrike">
                        <a:solidFill>
                          <a:srgbClr val="000000"/>
                        </a:solidFill>
                        <a:effectLst/>
                        <a:latin typeface="Calibri" panose="020F0502020204030204" pitchFamily="34" charset="0"/>
                      </a:endParaRPr>
                    </a:p>
                  </a:txBody>
                  <a:tcPr marL="0" marR="0" marT="0" marB="0" anchor="b">
                    <a:lnL>
                      <a:noFill/>
                    </a:lnL>
                    <a:lnR>
                      <a:noFill/>
                    </a:lnR>
                    <a:lnT>
                      <a:noFill/>
                    </a:lnT>
                    <a:lnB>
                      <a:noFill/>
                    </a:lnB>
                  </a:tcPr>
                </a:tc>
                <a:tc>
                  <a:txBody>
                    <a:bodyPr/>
                    <a:lstStyle/>
                    <a:p>
                      <a:pPr algn="r" fontAlgn="b"/>
                      <a:r>
                        <a:rPr lang="en-US" sz="900" b="0" i="0" u="none" strike="noStrike">
                          <a:solidFill>
                            <a:srgbClr val="000000"/>
                          </a:solidFill>
                          <a:effectLst/>
                          <a:latin typeface="Calibri" panose="020F0502020204030204" pitchFamily="34" charset="0"/>
                        </a:rPr>
                        <a:t>23</a:t>
                      </a:r>
                    </a:p>
                  </a:txBody>
                  <a:tcPr marL="0" marR="0" marT="0" marB="0" anchor="b">
                    <a:lnL>
                      <a:noFill/>
                    </a:lnL>
                    <a:lnR>
                      <a:noFill/>
                    </a:lnR>
                    <a:lnT>
                      <a:noFill/>
                    </a:lnT>
                    <a:lnB>
                      <a:noFill/>
                    </a:lnB>
                  </a:tcPr>
                </a:tc>
                <a:tc>
                  <a:txBody>
                    <a:bodyPr/>
                    <a:lstStyle/>
                    <a:p>
                      <a:pPr algn="r" fontAlgn="b"/>
                      <a:r>
                        <a:rPr lang="en-US" sz="900" b="0" i="0" u="none" strike="noStrike">
                          <a:solidFill>
                            <a:srgbClr val="000000"/>
                          </a:solidFill>
                          <a:effectLst/>
                          <a:latin typeface="Calibri" panose="020F0502020204030204" pitchFamily="34" charset="0"/>
                        </a:rPr>
                        <a:t>199.5262</a:t>
                      </a:r>
                    </a:p>
                  </a:txBody>
                  <a:tcPr marL="0" marR="0" marT="0" marB="0" anchor="b">
                    <a:lnL>
                      <a:noFill/>
                    </a:lnL>
                    <a:lnR>
                      <a:noFill/>
                    </a:lnR>
                    <a:lnT>
                      <a:noFill/>
                    </a:lnT>
                    <a:lnB>
                      <a:noFill/>
                    </a:lnB>
                  </a:tcPr>
                </a:tc>
                <a:extLst>
                  <a:ext uri="{0D108BD9-81ED-4DB2-BD59-A6C34878D82A}">
                    <a16:rowId xmlns:a16="http://schemas.microsoft.com/office/drawing/2014/main" val="444256329"/>
                  </a:ext>
                </a:extLst>
              </a:tr>
              <a:tr h="166142">
                <a:tc>
                  <a:txBody>
                    <a:bodyPr/>
                    <a:lstStyle/>
                    <a:p>
                      <a:pPr algn="l" fontAlgn="b"/>
                      <a:r>
                        <a:rPr lang="en-US" sz="900" b="0" i="0" u="none" strike="noStrike">
                          <a:solidFill>
                            <a:srgbClr val="000000"/>
                          </a:solidFill>
                          <a:effectLst/>
                          <a:latin typeface="Calibri" panose="020F0502020204030204" pitchFamily="34" charset="0"/>
                        </a:rPr>
                        <a:t>Pcmax_H</a:t>
                      </a:r>
                    </a:p>
                  </a:txBody>
                  <a:tcPr marL="0" marR="0" marT="0" marB="0" anchor="b">
                    <a:lnL>
                      <a:noFill/>
                    </a:lnL>
                    <a:lnR>
                      <a:noFill/>
                    </a:lnR>
                    <a:lnT>
                      <a:noFill/>
                    </a:lnT>
                    <a:lnB>
                      <a:noFill/>
                    </a:lnB>
                  </a:tcPr>
                </a:tc>
                <a:tc>
                  <a:txBody>
                    <a:bodyPr/>
                    <a:lstStyle/>
                    <a:p>
                      <a:pPr algn="l" fontAlgn="b"/>
                      <a:endParaRPr lang="en-US" sz="900" b="0" i="0" u="none" strike="noStrike">
                        <a:solidFill>
                          <a:srgbClr val="000000"/>
                        </a:solidFill>
                        <a:effectLst/>
                        <a:latin typeface="Calibri" panose="020F0502020204030204" pitchFamily="34" charset="0"/>
                      </a:endParaRPr>
                    </a:p>
                  </a:txBody>
                  <a:tcPr marL="0" marR="0" marT="0" marB="0" anchor="b">
                    <a:lnL>
                      <a:noFill/>
                    </a:lnL>
                    <a:lnR>
                      <a:noFill/>
                    </a:lnR>
                    <a:lnT>
                      <a:noFill/>
                    </a:lnT>
                    <a:lnB>
                      <a:noFill/>
                    </a:lnB>
                  </a:tcPr>
                </a:tc>
                <a:tc>
                  <a:txBody>
                    <a:bodyPr/>
                    <a:lstStyle/>
                    <a:p>
                      <a:pPr algn="r" fontAlgn="b"/>
                      <a:r>
                        <a:rPr lang="en-US" sz="900" b="0" i="0" u="none" strike="noStrike">
                          <a:solidFill>
                            <a:srgbClr val="000000"/>
                          </a:solidFill>
                          <a:effectLst/>
                          <a:latin typeface="Calibri" panose="020F0502020204030204" pitchFamily="34" charset="0"/>
                        </a:rPr>
                        <a:t>23</a:t>
                      </a:r>
                    </a:p>
                  </a:txBody>
                  <a:tcPr marL="0" marR="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199.5262</a:t>
                      </a:r>
                    </a:p>
                  </a:txBody>
                  <a:tcPr marL="0" marR="0" marT="0" marB="0" anchor="b">
                    <a:lnL>
                      <a:noFill/>
                    </a:lnL>
                    <a:lnR>
                      <a:noFill/>
                    </a:lnR>
                    <a:lnT>
                      <a:noFill/>
                    </a:lnT>
                    <a:lnB>
                      <a:noFill/>
                    </a:lnB>
                  </a:tcPr>
                </a:tc>
                <a:extLst>
                  <a:ext uri="{0D108BD9-81ED-4DB2-BD59-A6C34878D82A}">
                    <a16:rowId xmlns:a16="http://schemas.microsoft.com/office/drawing/2014/main" val="4139088075"/>
                  </a:ext>
                </a:extLst>
              </a:tr>
              <a:tr h="166142">
                <a:tc>
                  <a:txBody>
                    <a:bodyPr/>
                    <a:lstStyle/>
                    <a:p>
                      <a:pPr algn="l" fontAlgn="b"/>
                      <a:r>
                        <a:rPr lang="en-US" sz="900" b="0" i="0" u="none" strike="noStrike">
                          <a:solidFill>
                            <a:srgbClr val="000000"/>
                          </a:solidFill>
                          <a:effectLst/>
                          <a:latin typeface="Calibri" panose="020F0502020204030204" pitchFamily="34" charset="0"/>
                        </a:rPr>
                        <a:t>Pcmax_L</a:t>
                      </a:r>
                    </a:p>
                  </a:txBody>
                  <a:tcPr marL="0" marR="0" marT="0" marB="0" anchor="b">
                    <a:lnL>
                      <a:noFill/>
                    </a:lnL>
                    <a:lnR>
                      <a:noFill/>
                    </a:lnR>
                    <a:lnT>
                      <a:noFill/>
                    </a:lnT>
                    <a:lnB>
                      <a:noFill/>
                    </a:lnB>
                  </a:tcPr>
                </a:tc>
                <a:tc>
                  <a:txBody>
                    <a:bodyPr/>
                    <a:lstStyle/>
                    <a:p>
                      <a:pPr algn="l" fontAlgn="b"/>
                      <a:endParaRPr lang="en-US" sz="900" b="0" i="0" u="none" strike="noStrike">
                        <a:solidFill>
                          <a:srgbClr val="000000"/>
                        </a:solidFill>
                        <a:effectLst/>
                        <a:latin typeface="Calibri" panose="020F0502020204030204" pitchFamily="34" charset="0"/>
                      </a:endParaRPr>
                    </a:p>
                  </a:txBody>
                  <a:tcPr marL="0" marR="0" marT="0"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algn="r" fontAlgn="b"/>
                      <a:r>
                        <a:rPr lang="en-US" sz="900" b="0" i="0" u="none" strike="noStrike">
                          <a:solidFill>
                            <a:srgbClr val="000000"/>
                          </a:solidFill>
                          <a:effectLst/>
                          <a:latin typeface="Calibri" panose="020F0502020204030204" pitchFamily="34" charset="0"/>
                        </a:rPr>
                        <a:t>20</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100</a:t>
                      </a:r>
                    </a:p>
                  </a:txBody>
                  <a:tcPr marL="0" marR="0" marT="0" marB="0" anchor="b">
                    <a:lnL w="12700" cap="flat" cmpd="sng" algn="ctr">
                      <a:solidFill>
                        <a:srgbClr val="000000"/>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1492950852"/>
                  </a:ext>
                </a:extLst>
              </a:tr>
              <a:tr h="166142">
                <a:tc>
                  <a:txBody>
                    <a:bodyPr/>
                    <a:lstStyle/>
                    <a:p>
                      <a:pPr algn="l" fontAlgn="b"/>
                      <a:r>
                        <a:rPr lang="en-US" sz="900" b="0" i="0" u="none" strike="noStrike">
                          <a:solidFill>
                            <a:srgbClr val="000000"/>
                          </a:solidFill>
                          <a:effectLst/>
                          <a:latin typeface="Calibri" panose="020F0502020204030204" pitchFamily="34" charset="0"/>
                        </a:rPr>
                        <a:t>Pcmax_E-UTRA</a:t>
                      </a:r>
                    </a:p>
                  </a:txBody>
                  <a:tcPr marL="0" marR="0" marT="0" marB="0" anchor="b">
                    <a:lnL>
                      <a:noFill/>
                    </a:lnL>
                    <a:lnR>
                      <a:noFill/>
                    </a:lnR>
                    <a:lnT>
                      <a:noFill/>
                    </a:lnT>
                    <a:lnB>
                      <a:noFill/>
                    </a:lnB>
                  </a:tcPr>
                </a:tc>
                <a:tc>
                  <a:txBody>
                    <a:bodyPr/>
                    <a:lstStyle/>
                    <a:p>
                      <a:pPr algn="l" fontAlgn="b"/>
                      <a:endParaRPr lang="en-US" sz="900" b="0" i="0" u="none" strike="noStrike">
                        <a:solidFill>
                          <a:srgbClr val="000000"/>
                        </a:solidFill>
                        <a:effectLst/>
                        <a:latin typeface="Calibri" panose="020F0502020204030204" pitchFamily="34" charset="0"/>
                      </a:endParaRPr>
                    </a:p>
                  </a:txBody>
                  <a:tcPr marL="0" marR="0" marT="0"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algn="r" fontAlgn="b"/>
                      <a:r>
                        <a:rPr lang="en-US" sz="900" b="0" i="0" u="none" strike="noStrike">
                          <a:solidFill>
                            <a:srgbClr val="000000"/>
                          </a:solidFill>
                          <a:effectLst/>
                          <a:latin typeface="Calibri" panose="020F0502020204030204" pitchFamily="34" charset="0"/>
                        </a:rPr>
                        <a:t>20</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100</a:t>
                      </a:r>
                    </a:p>
                  </a:txBody>
                  <a:tcPr marL="0" marR="0" marT="0" marB="0" anchor="b">
                    <a:lnL w="12700" cap="flat" cmpd="sng" algn="ctr">
                      <a:solidFill>
                        <a:srgbClr val="000000"/>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814554711"/>
                  </a:ext>
                </a:extLst>
              </a:tr>
              <a:tr h="158230">
                <a:tc>
                  <a:txBody>
                    <a:bodyPr/>
                    <a:lstStyle/>
                    <a:p>
                      <a:pPr algn="l" fontAlgn="b"/>
                      <a:r>
                        <a:rPr lang="en-US" sz="900" b="1" i="0" u="none" strike="noStrike">
                          <a:solidFill>
                            <a:srgbClr val="000000"/>
                          </a:solidFill>
                          <a:effectLst/>
                          <a:latin typeface="Calibri" panose="020F0502020204030204" pitchFamily="34" charset="0"/>
                        </a:rPr>
                        <a:t>NR</a:t>
                      </a:r>
                    </a:p>
                  </a:txBody>
                  <a:tcPr marL="0" marR="0" marT="0" marB="0" anchor="b">
                    <a:lnL>
                      <a:noFill/>
                    </a:lnL>
                    <a:lnR>
                      <a:noFill/>
                    </a:lnR>
                    <a:lnT>
                      <a:noFill/>
                    </a:lnT>
                    <a:lnB>
                      <a:noFill/>
                    </a:lnB>
                  </a:tcPr>
                </a:tc>
                <a:tc>
                  <a:txBody>
                    <a:bodyPr/>
                    <a:lstStyle/>
                    <a:p>
                      <a:pPr algn="l" fontAlgn="b"/>
                      <a:endParaRPr lang="en-US" sz="900" b="0" i="0" u="none" strike="noStrike">
                        <a:solidFill>
                          <a:srgbClr val="000000"/>
                        </a:solidFill>
                        <a:effectLst/>
                        <a:latin typeface="Calibri" panose="020F0502020204030204" pitchFamily="34" charset="0"/>
                      </a:endParaRPr>
                    </a:p>
                  </a:txBody>
                  <a:tcPr marL="0" marR="0" marT="0" marB="0" anchor="b">
                    <a:lnL>
                      <a:noFill/>
                    </a:lnL>
                    <a:lnR>
                      <a:noFill/>
                    </a:lnR>
                    <a:lnT>
                      <a:noFill/>
                    </a:lnT>
                    <a:lnB>
                      <a:noFill/>
                    </a:lnB>
                  </a:tcPr>
                </a:tc>
                <a:tc>
                  <a:txBody>
                    <a:bodyPr/>
                    <a:lstStyle/>
                    <a:p>
                      <a:pPr algn="l" fontAlgn="b"/>
                      <a:endParaRPr lang="en-US" sz="900" b="0" i="0" u="none" strike="noStrike">
                        <a:solidFill>
                          <a:srgbClr val="000000"/>
                        </a:solidFill>
                        <a:effectLst/>
                        <a:latin typeface="Calibri" panose="020F0502020204030204" pitchFamily="34" charset="0"/>
                      </a:endParaRPr>
                    </a:p>
                  </a:txBody>
                  <a:tcPr marL="0" marR="0" marT="0"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l" fontAlgn="b"/>
                      <a:endParaRPr lang="en-US" sz="900" b="0" i="0" u="none" strike="noStrike">
                        <a:solidFill>
                          <a:srgbClr val="000000"/>
                        </a:solidFill>
                        <a:effectLst/>
                        <a:latin typeface="Calibri" panose="020F0502020204030204" pitchFamily="34" charset="0"/>
                      </a:endParaRPr>
                    </a:p>
                  </a:txBody>
                  <a:tcPr marL="0" marR="0" marT="0" marB="0" anchor="b">
                    <a:lnL>
                      <a:noFill/>
                    </a:lnL>
                    <a:lnR>
                      <a:noFill/>
                    </a:lnR>
                    <a:lnT>
                      <a:noFill/>
                    </a:lnT>
                    <a:lnB>
                      <a:noFill/>
                    </a:lnB>
                  </a:tcPr>
                </a:tc>
                <a:extLst>
                  <a:ext uri="{0D108BD9-81ED-4DB2-BD59-A6C34878D82A}">
                    <a16:rowId xmlns:a16="http://schemas.microsoft.com/office/drawing/2014/main" val="250276610"/>
                  </a:ext>
                </a:extLst>
              </a:tr>
              <a:tr h="158230">
                <a:tc>
                  <a:txBody>
                    <a:bodyPr/>
                    <a:lstStyle/>
                    <a:p>
                      <a:pPr algn="l" fontAlgn="b"/>
                      <a:r>
                        <a:rPr lang="en-US" sz="900" b="0" i="0" u="none" strike="noStrike">
                          <a:solidFill>
                            <a:srgbClr val="000000"/>
                          </a:solidFill>
                          <a:effectLst/>
                          <a:latin typeface="Calibri" panose="020F0502020204030204" pitchFamily="34" charset="0"/>
                        </a:rPr>
                        <a:t>Ppowerclass</a:t>
                      </a:r>
                    </a:p>
                  </a:txBody>
                  <a:tcPr marL="0" marR="0" marT="0" marB="0" anchor="b">
                    <a:lnL>
                      <a:noFill/>
                    </a:lnL>
                    <a:lnR>
                      <a:noFill/>
                    </a:lnR>
                    <a:lnT>
                      <a:noFill/>
                    </a:lnT>
                    <a:lnB>
                      <a:noFill/>
                    </a:lnB>
                  </a:tcPr>
                </a:tc>
                <a:tc>
                  <a:txBody>
                    <a:bodyPr/>
                    <a:lstStyle/>
                    <a:p>
                      <a:pPr algn="l" fontAlgn="b"/>
                      <a:endParaRPr lang="en-US" sz="900" b="0" i="0" u="none" strike="noStrike">
                        <a:solidFill>
                          <a:srgbClr val="000000"/>
                        </a:solidFill>
                        <a:effectLst/>
                        <a:latin typeface="Calibri" panose="020F0502020204030204" pitchFamily="34" charset="0"/>
                      </a:endParaRPr>
                    </a:p>
                  </a:txBody>
                  <a:tcPr marL="0" marR="0" marT="0" marB="0" anchor="b">
                    <a:lnL>
                      <a:noFill/>
                    </a:lnL>
                    <a:lnR>
                      <a:noFill/>
                    </a:lnR>
                    <a:lnT>
                      <a:noFill/>
                    </a:lnT>
                    <a:lnB>
                      <a:noFill/>
                    </a:lnB>
                  </a:tcPr>
                </a:tc>
                <a:tc>
                  <a:txBody>
                    <a:bodyPr/>
                    <a:lstStyle/>
                    <a:p>
                      <a:pPr algn="r" fontAlgn="b"/>
                      <a:r>
                        <a:rPr lang="en-US" sz="900" b="0" i="0" u="none" strike="noStrike">
                          <a:solidFill>
                            <a:srgbClr val="000000"/>
                          </a:solidFill>
                          <a:effectLst/>
                          <a:latin typeface="Calibri" panose="020F0502020204030204" pitchFamily="34" charset="0"/>
                        </a:rPr>
                        <a:t>23</a:t>
                      </a:r>
                    </a:p>
                  </a:txBody>
                  <a:tcPr marL="0" marR="0" marT="0" marB="0" anchor="b">
                    <a:lnL>
                      <a:noFill/>
                    </a:lnL>
                    <a:lnR>
                      <a:noFill/>
                    </a:lnR>
                    <a:lnT>
                      <a:noFill/>
                    </a:lnT>
                    <a:lnB>
                      <a:noFill/>
                    </a:lnB>
                  </a:tcPr>
                </a:tc>
                <a:tc>
                  <a:txBody>
                    <a:bodyPr/>
                    <a:lstStyle/>
                    <a:p>
                      <a:pPr algn="r" fontAlgn="b"/>
                      <a:r>
                        <a:rPr lang="en-US" sz="900" b="0" i="0" u="none" strike="noStrike">
                          <a:solidFill>
                            <a:srgbClr val="000000"/>
                          </a:solidFill>
                          <a:effectLst/>
                          <a:latin typeface="Calibri" panose="020F0502020204030204" pitchFamily="34" charset="0"/>
                        </a:rPr>
                        <a:t>199.5262</a:t>
                      </a:r>
                    </a:p>
                  </a:txBody>
                  <a:tcPr marL="0" marR="0" marT="0" marB="0" anchor="b">
                    <a:lnL>
                      <a:noFill/>
                    </a:lnL>
                    <a:lnR>
                      <a:noFill/>
                    </a:lnR>
                    <a:lnT>
                      <a:noFill/>
                    </a:lnT>
                    <a:lnB>
                      <a:noFill/>
                    </a:lnB>
                  </a:tcPr>
                </a:tc>
                <a:extLst>
                  <a:ext uri="{0D108BD9-81ED-4DB2-BD59-A6C34878D82A}">
                    <a16:rowId xmlns:a16="http://schemas.microsoft.com/office/drawing/2014/main" val="2984799549"/>
                  </a:ext>
                </a:extLst>
              </a:tr>
              <a:tr h="158230">
                <a:tc>
                  <a:txBody>
                    <a:bodyPr/>
                    <a:lstStyle/>
                    <a:p>
                      <a:pPr algn="l" fontAlgn="b"/>
                      <a:r>
                        <a:rPr lang="en-US" sz="900" b="0" i="0" u="none" strike="noStrike">
                          <a:solidFill>
                            <a:srgbClr val="000000"/>
                          </a:solidFill>
                          <a:effectLst/>
                          <a:latin typeface="Calibri" panose="020F0502020204030204" pitchFamily="34" charset="0"/>
                        </a:rPr>
                        <a:t>Pmax</a:t>
                      </a:r>
                    </a:p>
                  </a:txBody>
                  <a:tcPr marL="0" marR="0" marT="0" marB="0" anchor="b">
                    <a:lnL>
                      <a:noFill/>
                    </a:lnL>
                    <a:lnR>
                      <a:noFill/>
                    </a:lnR>
                    <a:lnT>
                      <a:noFill/>
                    </a:lnT>
                    <a:lnB>
                      <a:noFill/>
                    </a:lnB>
                  </a:tcPr>
                </a:tc>
                <a:tc>
                  <a:txBody>
                    <a:bodyPr/>
                    <a:lstStyle/>
                    <a:p>
                      <a:pPr algn="l" fontAlgn="b"/>
                      <a:endParaRPr lang="en-US" sz="900" b="0" i="0" u="none" strike="noStrike">
                        <a:solidFill>
                          <a:srgbClr val="000000"/>
                        </a:solidFill>
                        <a:effectLst/>
                        <a:latin typeface="Calibri" panose="020F0502020204030204" pitchFamily="34" charset="0"/>
                      </a:endParaRPr>
                    </a:p>
                  </a:txBody>
                  <a:tcPr marL="0" marR="0" marT="0" marB="0" anchor="b">
                    <a:lnL>
                      <a:noFill/>
                    </a:lnL>
                    <a:lnR>
                      <a:noFill/>
                    </a:lnR>
                    <a:lnT>
                      <a:noFill/>
                    </a:lnT>
                    <a:lnB>
                      <a:noFill/>
                    </a:lnB>
                  </a:tcPr>
                </a:tc>
                <a:tc>
                  <a:txBody>
                    <a:bodyPr/>
                    <a:lstStyle/>
                    <a:p>
                      <a:pPr algn="r" fontAlgn="b"/>
                      <a:r>
                        <a:rPr lang="en-US" sz="900" b="0" i="0" u="none" strike="noStrike">
                          <a:solidFill>
                            <a:srgbClr val="000000"/>
                          </a:solidFill>
                          <a:effectLst/>
                          <a:latin typeface="Calibri" panose="020F0502020204030204" pitchFamily="34" charset="0"/>
                        </a:rPr>
                        <a:t>23</a:t>
                      </a:r>
                    </a:p>
                  </a:txBody>
                  <a:tcPr marL="0" marR="0" marT="0" marB="0" anchor="b">
                    <a:lnL>
                      <a:noFill/>
                    </a:lnL>
                    <a:lnR>
                      <a:noFill/>
                    </a:lnR>
                    <a:lnT>
                      <a:noFill/>
                    </a:lnT>
                    <a:lnB>
                      <a:noFill/>
                    </a:lnB>
                  </a:tcPr>
                </a:tc>
                <a:tc>
                  <a:txBody>
                    <a:bodyPr/>
                    <a:lstStyle/>
                    <a:p>
                      <a:pPr algn="r" fontAlgn="b"/>
                      <a:r>
                        <a:rPr lang="en-US" sz="900" b="0" i="0" u="none" strike="noStrike">
                          <a:solidFill>
                            <a:srgbClr val="000000"/>
                          </a:solidFill>
                          <a:effectLst/>
                          <a:latin typeface="Calibri" panose="020F0502020204030204" pitchFamily="34" charset="0"/>
                        </a:rPr>
                        <a:t>199.5262</a:t>
                      </a:r>
                    </a:p>
                  </a:txBody>
                  <a:tcPr marL="0" marR="0" marT="0" marB="0" anchor="b">
                    <a:lnL>
                      <a:noFill/>
                    </a:lnL>
                    <a:lnR>
                      <a:noFill/>
                    </a:lnR>
                    <a:lnT>
                      <a:noFill/>
                    </a:lnT>
                    <a:lnB>
                      <a:noFill/>
                    </a:lnB>
                  </a:tcPr>
                </a:tc>
                <a:extLst>
                  <a:ext uri="{0D108BD9-81ED-4DB2-BD59-A6C34878D82A}">
                    <a16:rowId xmlns:a16="http://schemas.microsoft.com/office/drawing/2014/main" val="3767254760"/>
                  </a:ext>
                </a:extLst>
              </a:tr>
              <a:tr h="158230">
                <a:tc>
                  <a:txBody>
                    <a:bodyPr/>
                    <a:lstStyle/>
                    <a:p>
                      <a:pPr algn="l" fontAlgn="b"/>
                      <a:r>
                        <a:rPr lang="en-US" sz="900" b="0" i="0" u="none" strike="noStrike">
                          <a:solidFill>
                            <a:srgbClr val="000000"/>
                          </a:solidFill>
                          <a:effectLst/>
                          <a:latin typeface="Calibri" panose="020F0502020204030204" pitchFamily="34" charset="0"/>
                        </a:rPr>
                        <a:t>P_LTE</a:t>
                      </a:r>
                    </a:p>
                  </a:txBody>
                  <a:tcPr marL="0" marR="0" marT="0" marB="0" anchor="b">
                    <a:lnL>
                      <a:noFill/>
                    </a:lnL>
                    <a:lnR>
                      <a:noFill/>
                    </a:lnR>
                    <a:lnT>
                      <a:noFill/>
                    </a:lnT>
                    <a:lnB>
                      <a:noFill/>
                    </a:lnB>
                  </a:tcPr>
                </a:tc>
                <a:tc>
                  <a:txBody>
                    <a:bodyPr/>
                    <a:lstStyle/>
                    <a:p>
                      <a:pPr algn="l" fontAlgn="b"/>
                      <a:endParaRPr lang="en-US" sz="900" b="0" i="0" u="none" strike="noStrike">
                        <a:solidFill>
                          <a:srgbClr val="000000"/>
                        </a:solidFill>
                        <a:effectLst/>
                        <a:latin typeface="Calibri" panose="020F0502020204030204" pitchFamily="34" charset="0"/>
                      </a:endParaRPr>
                    </a:p>
                  </a:txBody>
                  <a:tcPr marL="0" marR="0" marT="0" marB="0" anchor="b">
                    <a:lnL>
                      <a:noFill/>
                    </a:lnL>
                    <a:lnR>
                      <a:noFill/>
                    </a:lnR>
                    <a:lnT>
                      <a:noFill/>
                    </a:lnT>
                    <a:lnB>
                      <a:noFill/>
                    </a:lnB>
                  </a:tcPr>
                </a:tc>
                <a:tc>
                  <a:txBody>
                    <a:bodyPr/>
                    <a:lstStyle/>
                    <a:p>
                      <a:pPr algn="r" fontAlgn="b"/>
                      <a:r>
                        <a:rPr lang="en-US" sz="900" b="0" i="0" u="none" strike="noStrike">
                          <a:solidFill>
                            <a:srgbClr val="000000"/>
                          </a:solidFill>
                          <a:effectLst/>
                          <a:latin typeface="Calibri" panose="020F0502020204030204" pitchFamily="34" charset="0"/>
                        </a:rPr>
                        <a:t>23</a:t>
                      </a:r>
                    </a:p>
                  </a:txBody>
                  <a:tcPr marL="0" marR="0" marT="0" marB="0" anchor="b">
                    <a:lnL>
                      <a:noFill/>
                    </a:lnL>
                    <a:lnR>
                      <a:noFill/>
                    </a:lnR>
                    <a:lnT>
                      <a:noFill/>
                    </a:lnT>
                    <a:lnB>
                      <a:noFill/>
                    </a:lnB>
                  </a:tcPr>
                </a:tc>
                <a:tc>
                  <a:txBody>
                    <a:bodyPr/>
                    <a:lstStyle/>
                    <a:p>
                      <a:pPr algn="r" fontAlgn="b"/>
                      <a:r>
                        <a:rPr lang="en-US" sz="900" b="0" i="0" u="none" strike="noStrike">
                          <a:solidFill>
                            <a:srgbClr val="000000"/>
                          </a:solidFill>
                          <a:effectLst/>
                          <a:latin typeface="Calibri" panose="020F0502020204030204" pitchFamily="34" charset="0"/>
                        </a:rPr>
                        <a:t>199.5262</a:t>
                      </a:r>
                    </a:p>
                  </a:txBody>
                  <a:tcPr marL="0" marR="0" marT="0" marB="0" anchor="b">
                    <a:lnL>
                      <a:noFill/>
                    </a:lnL>
                    <a:lnR>
                      <a:noFill/>
                    </a:lnR>
                    <a:lnT>
                      <a:noFill/>
                    </a:lnT>
                    <a:lnB>
                      <a:noFill/>
                    </a:lnB>
                  </a:tcPr>
                </a:tc>
                <a:extLst>
                  <a:ext uri="{0D108BD9-81ED-4DB2-BD59-A6C34878D82A}">
                    <a16:rowId xmlns:a16="http://schemas.microsoft.com/office/drawing/2014/main" val="575604520"/>
                  </a:ext>
                </a:extLst>
              </a:tr>
              <a:tr h="166142">
                <a:tc>
                  <a:txBody>
                    <a:bodyPr/>
                    <a:lstStyle/>
                    <a:p>
                      <a:pPr algn="l" fontAlgn="b"/>
                      <a:r>
                        <a:rPr lang="en-US" sz="900" b="0" i="0" u="none" strike="noStrike">
                          <a:solidFill>
                            <a:srgbClr val="000000"/>
                          </a:solidFill>
                          <a:effectLst/>
                          <a:latin typeface="Calibri" panose="020F0502020204030204" pitchFamily="34" charset="0"/>
                        </a:rPr>
                        <a:t>Pcmax_H</a:t>
                      </a:r>
                    </a:p>
                  </a:txBody>
                  <a:tcPr marL="0" marR="0" marT="0" marB="0" anchor="b">
                    <a:lnL>
                      <a:noFill/>
                    </a:lnL>
                    <a:lnR>
                      <a:noFill/>
                    </a:lnR>
                    <a:lnT>
                      <a:noFill/>
                    </a:lnT>
                    <a:lnB>
                      <a:noFill/>
                    </a:lnB>
                  </a:tcPr>
                </a:tc>
                <a:tc>
                  <a:txBody>
                    <a:bodyPr/>
                    <a:lstStyle/>
                    <a:p>
                      <a:pPr algn="l" fontAlgn="b"/>
                      <a:endParaRPr lang="en-US" sz="900" b="0" i="0" u="none" strike="noStrike">
                        <a:solidFill>
                          <a:srgbClr val="000000"/>
                        </a:solidFill>
                        <a:effectLst/>
                        <a:latin typeface="Calibri" panose="020F0502020204030204" pitchFamily="34" charset="0"/>
                      </a:endParaRPr>
                    </a:p>
                  </a:txBody>
                  <a:tcPr marL="0" marR="0" marT="0" marB="0" anchor="b">
                    <a:lnL>
                      <a:noFill/>
                    </a:lnL>
                    <a:lnR>
                      <a:noFill/>
                    </a:lnR>
                    <a:lnT>
                      <a:noFill/>
                    </a:lnT>
                    <a:lnB>
                      <a:noFill/>
                    </a:lnB>
                  </a:tcPr>
                </a:tc>
                <a:tc>
                  <a:txBody>
                    <a:bodyPr/>
                    <a:lstStyle/>
                    <a:p>
                      <a:pPr algn="r" fontAlgn="b"/>
                      <a:r>
                        <a:rPr lang="en-US" sz="900" b="0" i="0" u="none" strike="noStrike">
                          <a:solidFill>
                            <a:srgbClr val="000000"/>
                          </a:solidFill>
                          <a:effectLst/>
                          <a:latin typeface="Calibri" panose="020F0502020204030204" pitchFamily="34" charset="0"/>
                        </a:rPr>
                        <a:t>23</a:t>
                      </a:r>
                    </a:p>
                  </a:txBody>
                  <a:tcPr marL="0" marR="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199.5262</a:t>
                      </a:r>
                    </a:p>
                  </a:txBody>
                  <a:tcPr marL="0" marR="0" marT="0" marB="0" anchor="b">
                    <a:lnL>
                      <a:noFill/>
                    </a:lnL>
                    <a:lnR>
                      <a:noFill/>
                    </a:lnR>
                    <a:lnT>
                      <a:noFill/>
                    </a:lnT>
                    <a:lnB>
                      <a:noFill/>
                    </a:lnB>
                  </a:tcPr>
                </a:tc>
                <a:extLst>
                  <a:ext uri="{0D108BD9-81ED-4DB2-BD59-A6C34878D82A}">
                    <a16:rowId xmlns:a16="http://schemas.microsoft.com/office/drawing/2014/main" val="3529722275"/>
                  </a:ext>
                </a:extLst>
              </a:tr>
              <a:tr h="166142">
                <a:tc>
                  <a:txBody>
                    <a:bodyPr/>
                    <a:lstStyle/>
                    <a:p>
                      <a:pPr algn="l" fontAlgn="b"/>
                      <a:r>
                        <a:rPr lang="en-US" sz="900" b="0" i="0" u="none" strike="noStrike">
                          <a:solidFill>
                            <a:srgbClr val="000000"/>
                          </a:solidFill>
                          <a:effectLst/>
                          <a:latin typeface="Calibri" panose="020F0502020204030204" pitchFamily="34" charset="0"/>
                        </a:rPr>
                        <a:t>Pcmax_L</a:t>
                      </a:r>
                    </a:p>
                  </a:txBody>
                  <a:tcPr marL="0" marR="0" marT="0" marB="0" anchor="b">
                    <a:lnL>
                      <a:noFill/>
                    </a:lnL>
                    <a:lnR>
                      <a:noFill/>
                    </a:lnR>
                    <a:lnT>
                      <a:noFill/>
                    </a:lnT>
                    <a:lnB>
                      <a:noFill/>
                    </a:lnB>
                  </a:tcPr>
                </a:tc>
                <a:tc>
                  <a:txBody>
                    <a:bodyPr/>
                    <a:lstStyle/>
                    <a:p>
                      <a:pPr algn="l" fontAlgn="b"/>
                      <a:endParaRPr lang="en-US" sz="900" b="0" i="0" u="none" strike="noStrike">
                        <a:solidFill>
                          <a:srgbClr val="000000"/>
                        </a:solidFill>
                        <a:effectLst/>
                        <a:latin typeface="Calibri" panose="020F0502020204030204" pitchFamily="34" charset="0"/>
                      </a:endParaRPr>
                    </a:p>
                  </a:txBody>
                  <a:tcPr marL="0" marR="0" marT="0"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algn="r" fontAlgn="b"/>
                      <a:r>
                        <a:rPr lang="en-US" sz="900" b="0" i="0" u="none" strike="noStrike">
                          <a:solidFill>
                            <a:srgbClr val="000000"/>
                          </a:solidFill>
                          <a:effectLst/>
                          <a:latin typeface="Calibri" panose="020F0502020204030204" pitchFamily="34" charset="0"/>
                        </a:rPr>
                        <a:t>19.9</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97.72372</a:t>
                      </a:r>
                    </a:p>
                  </a:txBody>
                  <a:tcPr marL="0" marR="0" marT="0" marB="0" anchor="b">
                    <a:lnL w="12700" cap="flat" cmpd="sng" algn="ctr">
                      <a:solidFill>
                        <a:srgbClr val="000000"/>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4170543079"/>
                  </a:ext>
                </a:extLst>
              </a:tr>
              <a:tr h="166142">
                <a:tc>
                  <a:txBody>
                    <a:bodyPr/>
                    <a:lstStyle/>
                    <a:p>
                      <a:pPr algn="l" fontAlgn="b"/>
                      <a:r>
                        <a:rPr lang="en-US" sz="900" b="0" i="0" u="none" strike="noStrike">
                          <a:solidFill>
                            <a:srgbClr val="000000"/>
                          </a:solidFill>
                          <a:effectLst/>
                          <a:latin typeface="Calibri" panose="020F0502020204030204" pitchFamily="34" charset="0"/>
                        </a:rPr>
                        <a:t>Pcmax_NR</a:t>
                      </a:r>
                    </a:p>
                  </a:txBody>
                  <a:tcPr marL="0" marR="0" marT="0" marB="0" anchor="b">
                    <a:lnL>
                      <a:noFill/>
                    </a:lnL>
                    <a:lnR>
                      <a:noFill/>
                    </a:lnR>
                    <a:lnT>
                      <a:noFill/>
                    </a:lnT>
                    <a:lnB>
                      <a:noFill/>
                    </a:lnB>
                  </a:tcPr>
                </a:tc>
                <a:tc>
                  <a:txBody>
                    <a:bodyPr/>
                    <a:lstStyle/>
                    <a:p>
                      <a:pPr algn="l" fontAlgn="b"/>
                      <a:endParaRPr lang="en-US" sz="900" b="0" i="0" u="none" strike="noStrike">
                        <a:solidFill>
                          <a:srgbClr val="000000"/>
                        </a:solidFill>
                        <a:effectLst/>
                        <a:latin typeface="Calibri" panose="020F0502020204030204" pitchFamily="34" charset="0"/>
                      </a:endParaRPr>
                    </a:p>
                  </a:txBody>
                  <a:tcPr marL="0" marR="0" marT="0"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algn="r" fontAlgn="b"/>
                      <a:r>
                        <a:rPr lang="en-US" sz="900" b="0" i="0" u="none" strike="noStrike">
                          <a:solidFill>
                            <a:srgbClr val="000000"/>
                          </a:solidFill>
                          <a:effectLst/>
                          <a:latin typeface="Calibri" panose="020F0502020204030204" pitchFamily="34" charset="0"/>
                        </a:rPr>
                        <a:t>19.9</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97.72372</a:t>
                      </a:r>
                    </a:p>
                  </a:txBody>
                  <a:tcPr marL="0" marR="0" marT="0" marB="0" anchor="b">
                    <a:lnL w="12700" cap="flat" cmpd="sng" algn="ctr">
                      <a:solidFill>
                        <a:srgbClr val="000000"/>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500334338"/>
                  </a:ext>
                </a:extLst>
              </a:tr>
              <a:tr h="158230">
                <a:tc>
                  <a:txBody>
                    <a:bodyPr/>
                    <a:lstStyle/>
                    <a:p>
                      <a:pPr algn="l" fontAlgn="b"/>
                      <a:endParaRPr lang="en-US" sz="900" b="0" i="0" u="none" strike="noStrike">
                        <a:solidFill>
                          <a:srgbClr val="000000"/>
                        </a:solidFill>
                        <a:effectLst/>
                        <a:latin typeface="Calibri" panose="020F0502020204030204" pitchFamily="34" charset="0"/>
                      </a:endParaRPr>
                    </a:p>
                  </a:txBody>
                  <a:tcPr marL="0" marR="0" marT="0" marB="0" anchor="b">
                    <a:lnL>
                      <a:noFill/>
                    </a:lnL>
                    <a:lnR>
                      <a:noFill/>
                    </a:lnR>
                    <a:lnT>
                      <a:noFill/>
                    </a:lnT>
                    <a:lnB>
                      <a:noFill/>
                    </a:lnB>
                  </a:tcPr>
                </a:tc>
                <a:tc>
                  <a:txBody>
                    <a:bodyPr/>
                    <a:lstStyle/>
                    <a:p>
                      <a:pPr algn="l" fontAlgn="b"/>
                      <a:endParaRPr lang="en-US" sz="900" b="0" i="0" u="none" strike="noStrike">
                        <a:solidFill>
                          <a:srgbClr val="000000"/>
                        </a:solidFill>
                        <a:effectLst/>
                        <a:latin typeface="Calibri" panose="020F0502020204030204" pitchFamily="34" charset="0"/>
                      </a:endParaRPr>
                    </a:p>
                  </a:txBody>
                  <a:tcPr marL="0" marR="0" marT="0" marB="0" anchor="b">
                    <a:lnL>
                      <a:noFill/>
                    </a:lnL>
                    <a:lnR>
                      <a:noFill/>
                    </a:lnR>
                    <a:lnT>
                      <a:noFill/>
                    </a:lnT>
                    <a:lnB>
                      <a:noFill/>
                    </a:lnB>
                  </a:tcPr>
                </a:tc>
                <a:tc>
                  <a:txBody>
                    <a:bodyPr/>
                    <a:lstStyle/>
                    <a:p>
                      <a:pPr algn="l" fontAlgn="b"/>
                      <a:endParaRPr lang="en-US" sz="900" b="0" i="0" u="none" strike="noStrike">
                        <a:solidFill>
                          <a:srgbClr val="000000"/>
                        </a:solidFill>
                        <a:effectLst/>
                        <a:latin typeface="Calibri" panose="020F0502020204030204" pitchFamily="34" charset="0"/>
                      </a:endParaRPr>
                    </a:p>
                  </a:txBody>
                  <a:tcPr marL="0" marR="0" marT="0"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l" fontAlgn="b"/>
                      <a:endParaRPr lang="en-US" sz="900" b="0" i="0" u="none" strike="noStrike">
                        <a:solidFill>
                          <a:srgbClr val="000000"/>
                        </a:solidFill>
                        <a:effectLst/>
                        <a:latin typeface="Calibri" panose="020F0502020204030204" pitchFamily="34" charset="0"/>
                      </a:endParaRPr>
                    </a:p>
                  </a:txBody>
                  <a:tcPr marL="0" marR="0" marT="0" marB="0" anchor="b">
                    <a:lnL>
                      <a:noFill/>
                    </a:lnL>
                    <a:lnR>
                      <a:noFill/>
                    </a:lnR>
                    <a:lnT>
                      <a:noFill/>
                    </a:lnT>
                    <a:lnB>
                      <a:noFill/>
                    </a:lnB>
                  </a:tcPr>
                </a:tc>
                <a:extLst>
                  <a:ext uri="{0D108BD9-81ED-4DB2-BD59-A6C34878D82A}">
                    <a16:rowId xmlns:a16="http://schemas.microsoft.com/office/drawing/2014/main" val="1168984454"/>
                  </a:ext>
                </a:extLst>
              </a:tr>
              <a:tr h="158230">
                <a:tc>
                  <a:txBody>
                    <a:bodyPr/>
                    <a:lstStyle/>
                    <a:p>
                      <a:pPr algn="l" fontAlgn="b"/>
                      <a:endParaRPr lang="en-US" sz="900" b="0" i="0" u="none" strike="noStrike">
                        <a:solidFill>
                          <a:srgbClr val="000000"/>
                        </a:solidFill>
                        <a:effectLst/>
                        <a:latin typeface="Calibri" panose="020F0502020204030204" pitchFamily="34" charset="0"/>
                      </a:endParaRPr>
                    </a:p>
                  </a:txBody>
                  <a:tcPr marL="0" marR="0" marT="0" marB="0" anchor="b">
                    <a:lnL>
                      <a:noFill/>
                    </a:lnL>
                    <a:lnR>
                      <a:noFill/>
                    </a:lnR>
                    <a:lnT>
                      <a:noFill/>
                    </a:lnT>
                    <a:lnB>
                      <a:noFill/>
                    </a:lnB>
                  </a:tcPr>
                </a:tc>
                <a:tc>
                  <a:txBody>
                    <a:bodyPr/>
                    <a:lstStyle/>
                    <a:p>
                      <a:pPr algn="l" fontAlgn="b"/>
                      <a:r>
                        <a:rPr lang="en-US" sz="900" b="0" i="0" u="none" strike="noStrike">
                          <a:solidFill>
                            <a:srgbClr val="000000"/>
                          </a:solidFill>
                          <a:effectLst/>
                          <a:latin typeface="Calibri" panose="020F0502020204030204" pitchFamily="34" charset="0"/>
                        </a:rPr>
                        <a:t>Scale</a:t>
                      </a:r>
                    </a:p>
                  </a:txBody>
                  <a:tcPr marL="0" marR="0" marT="0" marB="0" anchor="b">
                    <a:lnL>
                      <a:noFill/>
                    </a:lnL>
                    <a:lnR>
                      <a:noFill/>
                    </a:lnR>
                    <a:lnT>
                      <a:noFill/>
                    </a:lnT>
                    <a:lnB>
                      <a:noFill/>
                    </a:lnB>
                  </a:tcPr>
                </a:tc>
                <a:tc>
                  <a:txBody>
                    <a:bodyPr/>
                    <a:lstStyle/>
                    <a:p>
                      <a:pPr algn="l" fontAlgn="b"/>
                      <a:r>
                        <a:rPr lang="en-US" sz="900" b="0" i="0" u="none" strike="noStrike">
                          <a:solidFill>
                            <a:srgbClr val="000000"/>
                          </a:solidFill>
                          <a:effectLst/>
                          <a:latin typeface="Calibri" panose="020F0502020204030204" pitchFamily="34" charset="0"/>
                        </a:rPr>
                        <a:t>a=</a:t>
                      </a:r>
                    </a:p>
                  </a:txBody>
                  <a:tcPr marL="0" marR="0" marT="0" marB="0" anchor="b">
                    <a:lnL>
                      <a:noFill/>
                    </a:lnL>
                    <a:lnR>
                      <a:noFill/>
                    </a:lnR>
                    <a:lnT>
                      <a:noFill/>
                    </a:lnT>
                    <a:lnB>
                      <a:noFill/>
                    </a:lnB>
                  </a:tcPr>
                </a:tc>
                <a:tc>
                  <a:txBody>
                    <a:bodyPr/>
                    <a:lstStyle/>
                    <a:p>
                      <a:pPr algn="ctr" fontAlgn="b"/>
                      <a:r>
                        <a:rPr lang="en-US" sz="900" b="0" i="0" u="none" strike="noStrike">
                          <a:solidFill>
                            <a:srgbClr val="000000"/>
                          </a:solidFill>
                          <a:effectLst/>
                          <a:latin typeface="Calibri" panose="020F0502020204030204" pitchFamily="34" charset="0"/>
                        </a:rPr>
                        <a:t>FALSE</a:t>
                      </a:r>
                    </a:p>
                  </a:txBody>
                  <a:tcPr marL="0" marR="0" marT="0" marB="0" anchor="b">
                    <a:lnL>
                      <a:noFill/>
                    </a:lnL>
                    <a:lnR>
                      <a:noFill/>
                    </a:lnR>
                    <a:lnT>
                      <a:noFill/>
                    </a:lnT>
                    <a:lnB>
                      <a:noFill/>
                    </a:lnB>
                  </a:tcPr>
                </a:tc>
                <a:extLst>
                  <a:ext uri="{0D108BD9-81ED-4DB2-BD59-A6C34878D82A}">
                    <a16:rowId xmlns:a16="http://schemas.microsoft.com/office/drawing/2014/main" val="3412202182"/>
                  </a:ext>
                </a:extLst>
              </a:tr>
              <a:tr h="158230">
                <a:tc>
                  <a:txBody>
                    <a:bodyPr/>
                    <a:lstStyle/>
                    <a:p>
                      <a:pPr algn="l" fontAlgn="b"/>
                      <a:endParaRPr lang="en-US" sz="900" b="0" i="0" u="none" strike="noStrike">
                        <a:solidFill>
                          <a:srgbClr val="000000"/>
                        </a:solidFill>
                        <a:effectLst/>
                        <a:latin typeface="Calibri" panose="020F0502020204030204" pitchFamily="34" charset="0"/>
                      </a:endParaRPr>
                    </a:p>
                  </a:txBody>
                  <a:tcPr marL="0" marR="0" marT="0" marB="0" anchor="b">
                    <a:lnL>
                      <a:noFill/>
                    </a:lnL>
                    <a:lnR>
                      <a:noFill/>
                    </a:lnR>
                    <a:lnT>
                      <a:noFill/>
                    </a:lnT>
                    <a:lnB>
                      <a:noFill/>
                    </a:lnB>
                  </a:tcPr>
                </a:tc>
                <a:tc>
                  <a:txBody>
                    <a:bodyPr/>
                    <a:lstStyle/>
                    <a:p>
                      <a:pPr algn="l" fontAlgn="b"/>
                      <a:r>
                        <a:rPr lang="en-US" sz="900" b="0" i="0" u="none" strike="noStrike">
                          <a:solidFill>
                            <a:srgbClr val="000000"/>
                          </a:solidFill>
                          <a:effectLst/>
                          <a:latin typeface="Calibri" panose="020F0502020204030204" pitchFamily="34" charset="0"/>
                        </a:rPr>
                        <a:t>Drop</a:t>
                      </a:r>
                    </a:p>
                  </a:txBody>
                  <a:tcPr marL="0" marR="0" marT="0" marB="0" anchor="b">
                    <a:lnL>
                      <a:noFill/>
                    </a:lnL>
                    <a:lnR>
                      <a:noFill/>
                    </a:lnR>
                    <a:lnT>
                      <a:noFill/>
                    </a:lnT>
                    <a:lnB>
                      <a:noFill/>
                    </a:lnB>
                  </a:tcPr>
                </a:tc>
                <a:tc>
                  <a:txBody>
                    <a:bodyPr/>
                    <a:lstStyle/>
                    <a:p>
                      <a:pPr algn="l" fontAlgn="b"/>
                      <a:r>
                        <a:rPr lang="en-US" sz="900" b="0" i="0" u="none" strike="noStrike">
                          <a:solidFill>
                            <a:srgbClr val="000000"/>
                          </a:solidFill>
                          <a:effectLst/>
                          <a:latin typeface="Calibri" panose="020F0502020204030204" pitchFamily="34" charset="0"/>
                        </a:rPr>
                        <a:t>b=</a:t>
                      </a:r>
                    </a:p>
                  </a:txBody>
                  <a:tcPr marL="0" marR="0" marT="0" marB="0" anchor="b">
                    <a:lnL>
                      <a:noFill/>
                    </a:lnL>
                    <a:lnR>
                      <a:noFill/>
                    </a:lnR>
                    <a:lnT>
                      <a:noFill/>
                    </a:lnT>
                    <a:lnB>
                      <a:noFill/>
                    </a:lnB>
                  </a:tcPr>
                </a:tc>
                <a:tc>
                  <a:txBody>
                    <a:bodyPr/>
                    <a:lstStyle/>
                    <a:p>
                      <a:pPr algn="ctr" fontAlgn="b"/>
                      <a:r>
                        <a:rPr lang="en-US" sz="900" b="0" i="0" u="none" strike="noStrike">
                          <a:solidFill>
                            <a:srgbClr val="000000"/>
                          </a:solidFill>
                          <a:effectLst/>
                          <a:latin typeface="Calibri" panose="020F0502020204030204" pitchFamily="34" charset="0"/>
                        </a:rPr>
                        <a:t>FALSE</a:t>
                      </a:r>
                    </a:p>
                  </a:txBody>
                  <a:tcPr marL="0" marR="0" marT="0" marB="0" anchor="b">
                    <a:lnL>
                      <a:noFill/>
                    </a:lnL>
                    <a:lnR>
                      <a:noFill/>
                    </a:lnR>
                    <a:lnT>
                      <a:noFill/>
                    </a:lnT>
                    <a:lnB>
                      <a:noFill/>
                    </a:lnB>
                  </a:tcPr>
                </a:tc>
                <a:extLst>
                  <a:ext uri="{0D108BD9-81ED-4DB2-BD59-A6C34878D82A}">
                    <a16:rowId xmlns:a16="http://schemas.microsoft.com/office/drawing/2014/main" val="3537662027"/>
                  </a:ext>
                </a:extLst>
              </a:tr>
              <a:tr h="158230">
                <a:tc>
                  <a:txBody>
                    <a:bodyPr/>
                    <a:lstStyle/>
                    <a:p>
                      <a:pPr algn="l" fontAlgn="b"/>
                      <a:endParaRPr lang="en-US" sz="900" b="0" i="0" u="none" strike="noStrike">
                        <a:solidFill>
                          <a:srgbClr val="000000"/>
                        </a:solidFill>
                        <a:effectLst/>
                        <a:latin typeface="Calibri" panose="020F0502020204030204" pitchFamily="34" charset="0"/>
                      </a:endParaRPr>
                    </a:p>
                  </a:txBody>
                  <a:tcPr marL="0" marR="0" marT="0" marB="0" anchor="b">
                    <a:lnL>
                      <a:noFill/>
                    </a:lnL>
                    <a:lnR>
                      <a:noFill/>
                    </a:lnR>
                    <a:lnT>
                      <a:noFill/>
                    </a:lnT>
                    <a:lnB>
                      <a:noFill/>
                    </a:lnB>
                  </a:tcPr>
                </a:tc>
                <a:tc>
                  <a:txBody>
                    <a:bodyPr/>
                    <a:lstStyle/>
                    <a:p>
                      <a:pPr algn="l" fontAlgn="b"/>
                      <a:endParaRPr lang="en-US" sz="900" b="0" i="0" u="none" strike="noStrike">
                        <a:solidFill>
                          <a:srgbClr val="000000"/>
                        </a:solidFill>
                        <a:effectLst/>
                        <a:latin typeface="Calibri" panose="020F0502020204030204" pitchFamily="34" charset="0"/>
                      </a:endParaRPr>
                    </a:p>
                  </a:txBody>
                  <a:tcPr marL="0" marR="0" marT="0" marB="0" anchor="b">
                    <a:lnL>
                      <a:noFill/>
                    </a:lnL>
                    <a:lnR>
                      <a:noFill/>
                    </a:lnR>
                    <a:lnT>
                      <a:noFill/>
                    </a:lnT>
                    <a:lnB>
                      <a:noFill/>
                    </a:lnB>
                  </a:tcPr>
                </a:tc>
                <a:tc>
                  <a:txBody>
                    <a:bodyPr/>
                    <a:lstStyle/>
                    <a:p>
                      <a:pPr algn="l" fontAlgn="b"/>
                      <a:r>
                        <a:rPr lang="en-US" sz="900" b="0" i="0" u="none" strike="noStrike">
                          <a:solidFill>
                            <a:srgbClr val="000000"/>
                          </a:solidFill>
                          <a:effectLst/>
                          <a:latin typeface="Calibri" panose="020F0502020204030204" pitchFamily="34" charset="0"/>
                        </a:rPr>
                        <a:t>If !a</a:t>
                      </a:r>
                    </a:p>
                  </a:txBody>
                  <a:tcPr marL="0" marR="0" marT="0" marB="0" anchor="b">
                    <a:lnL>
                      <a:noFill/>
                    </a:lnL>
                    <a:lnR>
                      <a:noFill/>
                    </a:lnR>
                    <a:lnT>
                      <a:noFill/>
                    </a:lnT>
                    <a:lnB>
                      <a:noFill/>
                    </a:lnB>
                  </a:tcPr>
                </a:tc>
                <a:tc>
                  <a:txBody>
                    <a:bodyPr/>
                    <a:lstStyle/>
                    <a:p>
                      <a:pPr algn="r" fontAlgn="b"/>
                      <a:r>
                        <a:rPr lang="en-US" sz="900" b="0" i="0" u="none" strike="noStrike">
                          <a:solidFill>
                            <a:srgbClr val="000000"/>
                          </a:solidFill>
                          <a:effectLst/>
                          <a:latin typeface="Calibri" panose="020F0502020204030204" pitchFamily="34" charset="0"/>
                        </a:rPr>
                        <a:t>22.96059</a:t>
                      </a:r>
                    </a:p>
                  </a:txBody>
                  <a:tcPr marL="0" marR="0" marT="0" marB="0" anchor="b">
                    <a:lnL>
                      <a:noFill/>
                    </a:lnL>
                    <a:lnR>
                      <a:noFill/>
                    </a:lnR>
                    <a:lnT>
                      <a:noFill/>
                    </a:lnT>
                    <a:lnB>
                      <a:noFill/>
                    </a:lnB>
                  </a:tcPr>
                </a:tc>
                <a:extLst>
                  <a:ext uri="{0D108BD9-81ED-4DB2-BD59-A6C34878D82A}">
                    <a16:rowId xmlns:a16="http://schemas.microsoft.com/office/drawing/2014/main" val="548830649"/>
                  </a:ext>
                </a:extLst>
              </a:tr>
              <a:tr h="158230">
                <a:tc>
                  <a:txBody>
                    <a:bodyPr/>
                    <a:lstStyle/>
                    <a:p>
                      <a:pPr algn="l" fontAlgn="b"/>
                      <a:endParaRPr lang="en-US" sz="900" b="0" i="0" u="none" strike="noStrike">
                        <a:solidFill>
                          <a:srgbClr val="000000"/>
                        </a:solidFill>
                        <a:effectLst/>
                        <a:latin typeface="Calibri" panose="020F0502020204030204" pitchFamily="34" charset="0"/>
                      </a:endParaRPr>
                    </a:p>
                  </a:txBody>
                  <a:tcPr marL="0" marR="0" marT="0" marB="0" anchor="b">
                    <a:lnL>
                      <a:noFill/>
                    </a:lnL>
                    <a:lnR>
                      <a:noFill/>
                    </a:lnR>
                    <a:lnT>
                      <a:noFill/>
                    </a:lnT>
                    <a:lnB>
                      <a:noFill/>
                    </a:lnB>
                  </a:tcPr>
                </a:tc>
                <a:tc>
                  <a:txBody>
                    <a:bodyPr/>
                    <a:lstStyle/>
                    <a:p>
                      <a:pPr algn="l" fontAlgn="b"/>
                      <a:endParaRPr lang="en-US" sz="900" b="0" i="0" u="none" strike="noStrike">
                        <a:solidFill>
                          <a:srgbClr val="000000"/>
                        </a:solidFill>
                        <a:effectLst/>
                        <a:latin typeface="Calibri" panose="020F0502020204030204" pitchFamily="34" charset="0"/>
                      </a:endParaRPr>
                    </a:p>
                  </a:txBody>
                  <a:tcPr marL="0" marR="0" marT="0" marB="0" anchor="b">
                    <a:lnL>
                      <a:noFill/>
                    </a:lnL>
                    <a:lnR>
                      <a:noFill/>
                    </a:lnR>
                    <a:lnT>
                      <a:noFill/>
                    </a:lnT>
                    <a:lnB>
                      <a:noFill/>
                    </a:lnB>
                  </a:tcPr>
                </a:tc>
                <a:tc>
                  <a:txBody>
                    <a:bodyPr/>
                    <a:lstStyle/>
                    <a:p>
                      <a:pPr algn="l" fontAlgn="b"/>
                      <a:r>
                        <a:rPr lang="en-US" sz="900" b="0" i="0" u="none" strike="noStrike">
                          <a:solidFill>
                            <a:srgbClr val="000000"/>
                          </a:solidFill>
                          <a:effectLst/>
                          <a:latin typeface="Calibri" panose="020F0502020204030204" pitchFamily="34" charset="0"/>
                        </a:rPr>
                        <a:t>if a!b</a:t>
                      </a:r>
                    </a:p>
                  </a:txBody>
                  <a:tcPr marL="0" marR="0" marT="0" marB="0" anchor="b">
                    <a:lnL>
                      <a:noFill/>
                    </a:lnL>
                    <a:lnR>
                      <a:noFill/>
                    </a:lnR>
                    <a:lnT>
                      <a:noFill/>
                    </a:lnT>
                    <a:lnB>
                      <a:noFill/>
                    </a:lnB>
                  </a:tcPr>
                </a:tc>
                <a:tc>
                  <a:txBody>
                    <a:bodyPr/>
                    <a:lstStyle/>
                    <a:p>
                      <a:pPr algn="r" fontAlgn="b"/>
                      <a:r>
                        <a:rPr lang="en-US" sz="900" b="0" i="0" u="none" strike="noStrike">
                          <a:solidFill>
                            <a:srgbClr val="000000"/>
                          </a:solidFill>
                          <a:effectLst/>
                          <a:latin typeface="Calibri" panose="020F0502020204030204" pitchFamily="34" charset="0"/>
                        </a:rPr>
                        <a:t>20.95334</a:t>
                      </a:r>
                    </a:p>
                  </a:txBody>
                  <a:tcPr marL="0" marR="0" marT="0" marB="0" anchor="b">
                    <a:lnL>
                      <a:noFill/>
                    </a:lnL>
                    <a:lnR>
                      <a:noFill/>
                    </a:lnR>
                    <a:lnT>
                      <a:noFill/>
                    </a:lnT>
                    <a:lnB>
                      <a:noFill/>
                    </a:lnB>
                  </a:tcPr>
                </a:tc>
                <a:extLst>
                  <a:ext uri="{0D108BD9-81ED-4DB2-BD59-A6C34878D82A}">
                    <a16:rowId xmlns:a16="http://schemas.microsoft.com/office/drawing/2014/main" val="3366146155"/>
                  </a:ext>
                </a:extLst>
              </a:tr>
              <a:tr h="158230">
                <a:tc>
                  <a:txBody>
                    <a:bodyPr/>
                    <a:lstStyle/>
                    <a:p>
                      <a:pPr algn="l" fontAlgn="b"/>
                      <a:endParaRPr lang="en-US" sz="900" b="0" i="0" u="none" strike="noStrike">
                        <a:solidFill>
                          <a:srgbClr val="000000"/>
                        </a:solidFill>
                        <a:effectLst/>
                        <a:latin typeface="Calibri" panose="020F0502020204030204" pitchFamily="34" charset="0"/>
                      </a:endParaRPr>
                    </a:p>
                  </a:txBody>
                  <a:tcPr marL="0" marR="0" marT="0" marB="0" anchor="b">
                    <a:lnL>
                      <a:noFill/>
                    </a:lnL>
                    <a:lnR>
                      <a:noFill/>
                    </a:lnR>
                    <a:lnT>
                      <a:noFill/>
                    </a:lnT>
                    <a:lnB>
                      <a:noFill/>
                    </a:lnB>
                  </a:tcPr>
                </a:tc>
                <a:tc>
                  <a:txBody>
                    <a:bodyPr/>
                    <a:lstStyle/>
                    <a:p>
                      <a:pPr algn="l" fontAlgn="b"/>
                      <a:endParaRPr lang="en-US" sz="900" b="0" i="0" u="none" strike="noStrike">
                        <a:solidFill>
                          <a:srgbClr val="000000"/>
                        </a:solidFill>
                        <a:effectLst/>
                        <a:latin typeface="Calibri" panose="020F0502020204030204" pitchFamily="34" charset="0"/>
                      </a:endParaRPr>
                    </a:p>
                  </a:txBody>
                  <a:tcPr marL="0" marR="0" marT="0" marB="0" anchor="b">
                    <a:lnL>
                      <a:noFill/>
                    </a:lnL>
                    <a:lnR>
                      <a:noFill/>
                    </a:lnR>
                    <a:lnT>
                      <a:noFill/>
                    </a:lnT>
                    <a:lnB>
                      <a:noFill/>
                    </a:lnB>
                  </a:tcPr>
                </a:tc>
                <a:tc>
                  <a:txBody>
                    <a:bodyPr/>
                    <a:lstStyle/>
                    <a:p>
                      <a:pPr algn="l" fontAlgn="b"/>
                      <a:r>
                        <a:rPr lang="en-US" sz="900" b="0" i="0" u="none" strike="noStrike">
                          <a:solidFill>
                            <a:srgbClr val="000000"/>
                          </a:solidFill>
                          <a:effectLst/>
                          <a:latin typeface="Calibri" panose="020F0502020204030204" pitchFamily="34" charset="0"/>
                        </a:rPr>
                        <a:t>if ab</a:t>
                      </a:r>
                    </a:p>
                  </a:txBody>
                  <a:tcPr marL="0" marR="0" marT="0" marB="0" anchor="b">
                    <a:lnL>
                      <a:noFill/>
                    </a:lnL>
                    <a:lnR>
                      <a:noFill/>
                    </a:lnR>
                    <a:lnT>
                      <a:noFill/>
                    </a:lnT>
                    <a:lnB>
                      <a:noFill/>
                    </a:lnB>
                  </a:tcPr>
                </a:tc>
                <a:tc>
                  <a:txBody>
                    <a:bodyPr/>
                    <a:lstStyle/>
                    <a:p>
                      <a:pPr algn="r" fontAlgn="b"/>
                      <a:r>
                        <a:rPr lang="en-US" sz="900" b="0" i="0" u="none" strike="noStrike">
                          <a:solidFill>
                            <a:srgbClr val="000000"/>
                          </a:solidFill>
                          <a:effectLst/>
                          <a:latin typeface="Calibri" panose="020F0502020204030204" pitchFamily="34" charset="0"/>
                        </a:rPr>
                        <a:t>20</a:t>
                      </a:r>
                    </a:p>
                  </a:txBody>
                  <a:tcPr marL="0" marR="0" marT="0" marB="0" anchor="b">
                    <a:lnL>
                      <a:noFill/>
                    </a:lnL>
                    <a:lnR>
                      <a:noFill/>
                    </a:lnR>
                    <a:lnT>
                      <a:noFill/>
                    </a:lnT>
                    <a:lnB>
                      <a:noFill/>
                    </a:lnB>
                  </a:tcPr>
                </a:tc>
                <a:extLst>
                  <a:ext uri="{0D108BD9-81ED-4DB2-BD59-A6C34878D82A}">
                    <a16:rowId xmlns:a16="http://schemas.microsoft.com/office/drawing/2014/main" val="1105293345"/>
                  </a:ext>
                </a:extLst>
              </a:tr>
              <a:tr h="158230">
                <a:tc>
                  <a:txBody>
                    <a:bodyPr/>
                    <a:lstStyle/>
                    <a:p>
                      <a:pPr algn="l" fontAlgn="b"/>
                      <a:endParaRPr lang="en-US" sz="900" b="0" i="0" u="none" strike="noStrike">
                        <a:solidFill>
                          <a:srgbClr val="000000"/>
                        </a:solidFill>
                        <a:effectLst/>
                        <a:latin typeface="Calibri" panose="020F0502020204030204" pitchFamily="34" charset="0"/>
                      </a:endParaRPr>
                    </a:p>
                  </a:txBody>
                  <a:tcPr marL="0" marR="0" marT="0" marB="0" anchor="b">
                    <a:lnL>
                      <a:noFill/>
                    </a:lnL>
                    <a:lnR>
                      <a:noFill/>
                    </a:lnR>
                    <a:lnT>
                      <a:noFill/>
                    </a:lnT>
                    <a:lnB>
                      <a:noFill/>
                    </a:lnB>
                  </a:tcPr>
                </a:tc>
                <a:tc>
                  <a:txBody>
                    <a:bodyPr/>
                    <a:lstStyle/>
                    <a:p>
                      <a:pPr algn="l" fontAlgn="b"/>
                      <a:endParaRPr lang="en-US" sz="900" b="0" i="0" u="none" strike="noStrike">
                        <a:solidFill>
                          <a:srgbClr val="000000"/>
                        </a:solidFill>
                        <a:effectLst/>
                        <a:latin typeface="Calibri" panose="020F0502020204030204" pitchFamily="34" charset="0"/>
                      </a:endParaRPr>
                    </a:p>
                  </a:txBody>
                  <a:tcPr marL="0" marR="0" marT="0" marB="0" anchor="b">
                    <a:lnL>
                      <a:noFill/>
                    </a:lnL>
                    <a:lnR>
                      <a:noFill/>
                    </a:lnR>
                    <a:lnT>
                      <a:noFill/>
                    </a:lnT>
                    <a:lnB>
                      <a:noFill/>
                    </a:lnB>
                  </a:tcPr>
                </a:tc>
                <a:tc>
                  <a:txBody>
                    <a:bodyPr/>
                    <a:lstStyle/>
                    <a:p>
                      <a:pPr algn="l" fontAlgn="b"/>
                      <a:r>
                        <a:rPr lang="en-US" sz="900" b="0" i="0" u="none" strike="noStrike">
                          <a:solidFill>
                            <a:srgbClr val="000000"/>
                          </a:solidFill>
                          <a:effectLst/>
                          <a:latin typeface="Calibri" panose="020F0502020204030204" pitchFamily="34" charset="0"/>
                        </a:rPr>
                        <a:t>Pcmax_L</a:t>
                      </a:r>
                    </a:p>
                  </a:txBody>
                  <a:tcPr marL="0" marR="0" marT="0" marB="0" anchor="b">
                    <a:lnL>
                      <a:noFill/>
                    </a:lnL>
                    <a:lnR>
                      <a:noFill/>
                    </a:lnR>
                    <a:lnT>
                      <a:noFill/>
                    </a:lnT>
                    <a:lnB>
                      <a:noFill/>
                    </a:lnB>
                  </a:tcPr>
                </a:tc>
                <a:tc>
                  <a:txBody>
                    <a:bodyPr/>
                    <a:lstStyle/>
                    <a:p>
                      <a:pPr algn="r" fontAlgn="b"/>
                      <a:r>
                        <a:rPr lang="en-US" sz="900" b="0" i="0" u="none" strike="noStrike" dirty="0">
                          <a:solidFill>
                            <a:srgbClr val="000000"/>
                          </a:solidFill>
                          <a:effectLst/>
                          <a:latin typeface="Calibri" panose="020F0502020204030204" pitchFamily="34" charset="0"/>
                        </a:rPr>
                        <a:t>22.96059</a:t>
                      </a:r>
                    </a:p>
                  </a:txBody>
                  <a:tcPr marL="0" marR="0" marT="0" marB="0" anchor="b">
                    <a:lnL>
                      <a:noFill/>
                    </a:lnL>
                    <a:lnR>
                      <a:noFill/>
                    </a:lnR>
                    <a:lnT>
                      <a:noFill/>
                    </a:lnT>
                    <a:lnB>
                      <a:noFill/>
                    </a:lnB>
                    <a:solidFill>
                      <a:srgbClr val="FFFF00"/>
                    </a:solidFill>
                  </a:tcPr>
                </a:tc>
                <a:extLst>
                  <a:ext uri="{0D108BD9-81ED-4DB2-BD59-A6C34878D82A}">
                    <a16:rowId xmlns:a16="http://schemas.microsoft.com/office/drawing/2014/main" val="2466485073"/>
                  </a:ext>
                </a:extLst>
              </a:tr>
            </a:tbl>
          </a:graphicData>
        </a:graphic>
      </p:graphicFrame>
      <p:graphicFrame>
        <p:nvGraphicFramePr>
          <p:cNvPr id="7" name="Content Placeholder 15">
            <a:extLst>
              <a:ext uri="{FF2B5EF4-FFF2-40B4-BE49-F238E27FC236}">
                <a16:creationId xmlns:a16="http://schemas.microsoft.com/office/drawing/2014/main" id="{464527C4-31FF-47F5-9D2D-F4D967403FF3}"/>
              </a:ext>
            </a:extLst>
          </p:cNvPr>
          <p:cNvGraphicFramePr>
            <a:graphicFrameLocks/>
          </p:cNvGraphicFramePr>
          <p:nvPr>
            <p:extLst>
              <p:ext uri="{D42A27DB-BD31-4B8C-83A1-F6EECF244321}">
                <p14:modId xmlns:p14="http://schemas.microsoft.com/office/powerpoint/2010/main" val="1202254746"/>
              </p:ext>
            </p:extLst>
          </p:nvPr>
        </p:nvGraphicFramePr>
        <p:xfrm>
          <a:off x="3675640" y="1825619"/>
          <a:ext cx="2289068" cy="4351330"/>
        </p:xfrm>
        <a:graphic>
          <a:graphicData uri="http://schemas.openxmlformats.org/drawingml/2006/table">
            <a:tbl>
              <a:tblPr/>
              <a:tblGrid>
                <a:gridCol w="812250">
                  <a:extLst>
                    <a:ext uri="{9D8B030D-6E8A-4147-A177-3AD203B41FA5}">
                      <a16:colId xmlns:a16="http://schemas.microsoft.com/office/drawing/2014/main" val="1305164878"/>
                    </a:ext>
                  </a:extLst>
                </a:gridCol>
                <a:gridCol w="400851">
                  <a:extLst>
                    <a:ext uri="{9D8B030D-6E8A-4147-A177-3AD203B41FA5}">
                      <a16:colId xmlns:a16="http://schemas.microsoft.com/office/drawing/2014/main" val="1793021038"/>
                    </a:ext>
                  </a:extLst>
                </a:gridCol>
                <a:gridCol w="569630">
                  <a:extLst>
                    <a:ext uri="{9D8B030D-6E8A-4147-A177-3AD203B41FA5}">
                      <a16:colId xmlns:a16="http://schemas.microsoft.com/office/drawing/2014/main" val="303420736"/>
                    </a:ext>
                  </a:extLst>
                </a:gridCol>
                <a:gridCol w="506337">
                  <a:extLst>
                    <a:ext uri="{9D8B030D-6E8A-4147-A177-3AD203B41FA5}">
                      <a16:colId xmlns:a16="http://schemas.microsoft.com/office/drawing/2014/main" val="3313931756"/>
                    </a:ext>
                  </a:extLst>
                </a:gridCol>
              </a:tblGrid>
              <a:tr h="166142">
                <a:tc>
                  <a:txBody>
                    <a:bodyPr/>
                    <a:lstStyle/>
                    <a:p>
                      <a:pPr algn="l" fontAlgn="b"/>
                      <a:r>
                        <a:rPr lang="en-US" sz="900" b="0" i="0" u="none" strike="noStrike">
                          <a:solidFill>
                            <a:srgbClr val="000000"/>
                          </a:solidFill>
                          <a:effectLst/>
                          <a:latin typeface="Calibri" panose="020F0502020204030204" pitchFamily="34" charset="0"/>
                        </a:rPr>
                        <a:t>Xscale dB</a:t>
                      </a:r>
                    </a:p>
                  </a:txBody>
                  <a:tcPr marL="0" marR="0" marT="0"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algn="r" fontAlgn="b"/>
                      <a:r>
                        <a:rPr lang="en-US" sz="900" b="0" i="0" u="none" strike="noStrike">
                          <a:solidFill>
                            <a:srgbClr val="000000"/>
                          </a:solidFill>
                          <a:effectLst/>
                          <a:latin typeface="Calibri" panose="020F0502020204030204" pitchFamily="34" charset="0"/>
                        </a:rPr>
                        <a:t>6</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Calibri" panose="020F0502020204030204" pitchFamily="34" charset="0"/>
                        </a:rPr>
                        <a:t>linear Xs</a:t>
                      </a:r>
                    </a:p>
                  </a:txBody>
                  <a:tcPr marL="0" marR="0" marT="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r" fontAlgn="b"/>
                      <a:r>
                        <a:rPr lang="en-US" sz="900" b="0" i="0" u="none" strike="noStrike">
                          <a:solidFill>
                            <a:srgbClr val="000000"/>
                          </a:solidFill>
                          <a:effectLst/>
                          <a:latin typeface="Calibri" panose="020F0502020204030204" pitchFamily="34" charset="0"/>
                        </a:rPr>
                        <a:t>3.981072</a:t>
                      </a:r>
                    </a:p>
                  </a:txBody>
                  <a:tcPr marL="0" marR="0" marT="0" marB="0" anchor="b">
                    <a:lnL>
                      <a:noFill/>
                    </a:lnL>
                    <a:lnR>
                      <a:noFill/>
                    </a:lnR>
                    <a:lnT>
                      <a:noFill/>
                    </a:lnT>
                    <a:lnB>
                      <a:noFill/>
                    </a:lnB>
                  </a:tcPr>
                </a:tc>
                <a:extLst>
                  <a:ext uri="{0D108BD9-81ED-4DB2-BD59-A6C34878D82A}">
                    <a16:rowId xmlns:a16="http://schemas.microsoft.com/office/drawing/2014/main" val="596706358"/>
                  </a:ext>
                </a:extLst>
              </a:tr>
              <a:tr h="158230">
                <a:tc>
                  <a:txBody>
                    <a:bodyPr/>
                    <a:lstStyle/>
                    <a:p>
                      <a:pPr algn="l" fontAlgn="b"/>
                      <a:endParaRPr lang="en-US" sz="900" b="0" i="0" u="none" strike="noStrike">
                        <a:solidFill>
                          <a:srgbClr val="000000"/>
                        </a:solidFill>
                        <a:effectLst/>
                        <a:latin typeface="Calibri" panose="020F0502020204030204" pitchFamily="34" charset="0"/>
                      </a:endParaRPr>
                    </a:p>
                  </a:txBody>
                  <a:tcPr marL="0" marR="0" marT="0" marB="0" anchor="b">
                    <a:lnL>
                      <a:noFill/>
                    </a:lnL>
                    <a:lnR>
                      <a:noFill/>
                    </a:lnR>
                    <a:lnT>
                      <a:noFill/>
                    </a:lnT>
                    <a:lnB>
                      <a:noFill/>
                    </a:lnB>
                  </a:tcPr>
                </a:tc>
                <a:tc>
                  <a:txBody>
                    <a:bodyPr/>
                    <a:lstStyle/>
                    <a:p>
                      <a:pPr algn="l" fontAlgn="b"/>
                      <a:endParaRPr lang="en-US" sz="900" b="0" i="0" u="none" strike="noStrike">
                        <a:solidFill>
                          <a:srgbClr val="000000"/>
                        </a:solidFill>
                        <a:effectLst/>
                        <a:latin typeface="Calibri" panose="020F0502020204030204" pitchFamily="34" charset="0"/>
                      </a:endParaRPr>
                    </a:p>
                  </a:txBody>
                  <a:tcPr marL="0" marR="0" marT="0"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l" fontAlgn="b"/>
                      <a:endParaRPr lang="en-US" sz="900" b="0" i="0" u="none" strike="noStrike">
                        <a:solidFill>
                          <a:srgbClr val="000000"/>
                        </a:solidFill>
                        <a:effectLst/>
                        <a:latin typeface="Calibri" panose="020F0502020204030204" pitchFamily="34" charset="0"/>
                      </a:endParaRPr>
                    </a:p>
                  </a:txBody>
                  <a:tcPr marL="0" marR="0" marT="0" marB="0" anchor="b">
                    <a:lnL>
                      <a:noFill/>
                    </a:lnL>
                    <a:lnR>
                      <a:noFill/>
                    </a:lnR>
                    <a:lnT>
                      <a:noFill/>
                    </a:lnT>
                    <a:lnB>
                      <a:noFill/>
                    </a:lnB>
                  </a:tcPr>
                </a:tc>
                <a:tc>
                  <a:txBody>
                    <a:bodyPr/>
                    <a:lstStyle/>
                    <a:p>
                      <a:pPr algn="l" fontAlgn="b"/>
                      <a:endParaRPr lang="en-US" sz="900" b="0" i="0" u="none" strike="noStrike">
                        <a:solidFill>
                          <a:srgbClr val="000000"/>
                        </a:solidFill>
                        <a:effectLst/>
                        <a:latin typeface="Calibri" panose="020F0502020204030204" pitchFamily="34" charset="0"/>
                      </a:endParaRPr>
                    </a:p>
                  </a:txBody>
                  <a:tcPr marL="0" marR="0" marT="0" marB="0" anchor="b">
                    <a:lnL>
                      <a:noFill/>
                    </a:lnL>
                    <a:lnR>
                      <a:noFill/>
                    </a:lnR>
                    <a:lnT>
                      <a:noFill/>
                    </a:lnT>
                    <a:lnB>
                      <a:noFill/>
                    </a:lnB>
                  </a:tcPr>
                </a:tc>
                <a:extLst>
                  <a:ext uri="{0D108BD9-81ED-4DB2-BD59-A6C34878D82A}">
                    <a16:rowId xmlns:a16="http://schemas.microsoft.com/office/drawing/2014/main" val="4171881748"/>
                  </a:ext>
                </a:extLst>
              </a:tr>
              <a:tr h="166142">
                <a:tc>
                  <a:txBody>
                    <a:bodyPr/>
                    <a:lstStyle/>
                    <a:p>
                      <a:pPr algn="l" fontAlgn="b"/>
                      <a:r>
                        <a:rPr lang="en-US" sz="900" b="1" i="0" u="none" strike="noStrike">
                          <a:solidFill>
                            <a:srgbClr val="000000"/>
                          </a:solidFill>
                          <a:effectLst/>
                          <a:latin typeface="Calibri" panose="020F0502020204030204" pitchFamily="34" charset="0"/>
                        </a:rPr>
                        <a:t>ENDC</a:t>
                      </a:r>
                    </a:p>
                  </a:txBody>
                  <a:tcPr marL="0" marR="0" marT="0" marB="0" anchor="b">
                    <a:lnL>
                      <a:noFill/>
                    </a:lnL>
                    <a:lnR>
                      <a:noFill/>
                    </a:lnR>
                    <a:lnT>
                      <a:noFill/>
                    </a:lnT>
                    <a:lnB>
                      <a:noFill/>
                    </a:lnB>
                  </a:tcPr>
                </a:tc>
                <a:tc>
                  <a:txBody>
                    <a:bodyPr/>
                    <a:lstStyle/>
                    <a:p>
                      <a:pPr algn="l" fontAlgn="b"/>
                      <a:endParaRPr lang="en-US" sz="900" b="0" i="0" u="none" strike="noStrike">
                        <a:solidFill>
                          <a:srgbClr val="000000"/>
                        </a:solidFill>
                        <a:effectLst/>
                        <a:latin typeface="Calibri" panose="020F0502020204030204" pitchFamily="34" charset="0"/>
                      </a:endParaRPr>
                    </a:p>
                  </a:txBody>
                  <a:tcPr marL="0" marR="0" marT="0" marB="0" anchor="b">
                    <a:lnL>
                      <a:noFill/>
                    </a:lnL>
                    <a:lnR>
                      <a:noFill/>
                    </a:lnR>
                    <a:lnT>
                      <a:noFill/>
                    </a:lnT>
                    <a:lnB>
                      <a:noFill/>
                    </a:lnB>
                  </a:tcPr>
                </a:tc>
                <a:tc>
                  <a:txBody>
                    <a:bodyPr/>
                    <a:lstStyle/>
                    <a:p>
                      <a:pPr algn="l" fontAlgn="b"/>
                      <a:r>
                        <a:rPr lang="en-US" sz="900" b="0" i="0" u="none" strike="noStrike">
                          <a:solidFill>
                            <a:srgbClr val="000000"/>
                          </a:solidFill>
                          <a:effectLst/>
                          <a:latin typeface="Calibri" panose="020F0502020204030204" pitchFamily="34" charset="0"/>
                        </a:rPr>
                        <a:t>Qualcomm</a:t>
                      </a:r>
                    </a:p>
                  </a:txBody>
                  <a:tcPr marL="0" marR="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en-US" sz="900" b="0" i="0" u="none" strike="noStrike">
                        <a:solidFill>
                          <a:srgbClr val="000000"/>
                        </a:solidFill>
                        <a:effectLst/>
                        <a:latin typeface="Calibri" panose="020F0502020204030204" pitchFamily="34" charset="0"/>
                      </a:endParaRPr>
                    </a:p>
                  </a:txBody>
                  <a:tcPr marL="0" marR="0" marT="0" marB="0" anchor="b">
                    <a:lnL>
                      <a:noFill/>
                    </a:lnL>
                    <a:lnR>
                      <a:noFill/>
                    </a:lnR>
                    <a:lnT>
                      <a:noFill/>
                    </a:lnT>
                    <a:lnB>
                      <a:noFill/>
                    </a:lnB>
                  </a:tcPr>
                </a:tc>
                <a:extLst>
                  <a:ext uri="{0D108BD9-81ED-4DB2-BD59-A6C34878D82A}">
                    <a16:rowId xmlns:a16="http://schemas.microsoft.com/office/drawing/2014/main" val="1564216179"/>
                  </a:ext>
                </a:extLst>
              </a:tr>
              <a:tr h="166142">
                <a:tc>
                  <a:txBody>
                    <a:bodyPr/>
                    <a:lstStyle/>
                    <a:p>
                      <a:pPr algn="l" fontAlgn="b"/>
                      <a:r>
                        <a:rPr lang="en-US" sz="900" b="0" i="0" u="none" strike="noStrike">
                          <a:solidFill>
                            <a:srgbClr val="000000"/>
                          </a:solidFill>
                          <a:effectLst/>
                          <a:latin typeface="Calibri" panose="020F0502020204030204" pitchFamily="34" charset="0"/>
                        </a:rPr>
                        <a:t>Pmax</a:t>
                      </a:r>
                    </a:p>
                  </a:txBody>
                  <a:tcPr marL="0" marR="0" marT="0" marB="0" anchor="b">
                    <a:lnL>
                      <a:noFill/>
                    </a:lnL>
                    <a:lnR>
                      <a:noFill/>
                    </a:lnR>
                    <a:lnT>
                      <a:noFill/>
                    </a:lnT>
                    <a:lnB>
                      <a:noFill/>
                    </a:lnB>
                  </a:tcPr>
                </a:tc>
                <a:tc>
                  <a:txBody>
                    <a:bodyPr/>
                    <a:lstStyle/>
                    <a:p>
                      <a:pPr algn="l" fontAlgn="b"/>
                      <a:endParaRPr lang="en-US" sz="900" b="0" i="0" u="none" strike="noStrike">
                        <a:solidFill>
                          <a:srgbClr val="000000"/>
                        </a:solidFill>
                        <a:effectLst/>
                        <a:latin typeface="Calibri" panose="020F0502020204030204" pitchFamily="34" charset="0"/>
                      </a:endParaRPr>
                    </a:p>
                  </a:txBody>
                  <a:tcPr marL="0" marR="0" marT="0"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algn="r" fontAlgn="b"/>
                      <a:r>
                        <a:rPr lang="en-US" sz="900" b="0" i="0" u="none" strike="noStrike">
                          <a:solidFill>
                            <a:srgbClr val="000000"/>
                          </a:solidFill>
                          <a:effectLst/>
                          <a:latin typeface="Calibri" panose="020F0502020204030204" pitchFamily="34" charset="0"/>
                        </a:rPr>
                        <a:t>23</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199.5262</a:t>
                      </a:r>
                    </a:p>
                  </a:txBody>
                  <a:tcPr marL="0" marR="0" marT="0" marB="0" anchor="b">
                    <a:lnL w="12700" cap="flat" cmpd="sng" algn="ctr">
                      <a:solidFill>
                        <a:srgbClr val="000000"/>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648649571"/>
                  </a:ext>
                </a:extLst>
              </a:tr>
              <a:tr h="166142">
                <a:tc>
                  <a:txBody>
                    <a:bodyPr/>
                    <a:lstStyle/>
                    <a:p>
                      <a:pPr algn="l" fontAlgn="b"/>
                      <a:r>
                        <a:rPr lang="en-US" sz="900" b="0" i="0" u="none" strike="noStrike">
                          <a:solidFill>
                            <a:srgbClr val="000000"/>
                          </a:solidFill>
                          <a:effectLst/>
                          <a:latin typeface="Calibri" panose="020F0502020204030204" pitchFamily="34" charset="0"/>
                        </a:rPr>
                        <a:t>Ppowrclass</a:t>
                      </a:r>
                    </a:p>
                  </a:txBody>
                  <a:tcPr marL="0" marR="0" marT="0" marB="0" anchor="b">
                    <a:lnL>
                      <a:noFill/>
                    </a:lnL>
                    <a:lnR>
                      <a:noFill/>
                    </a:lnR>
                    <a:lnT>
                      <a:noFill/>
                    </a:lnT>
                    <a:lnB>
                      <a:noFill/>
                    </a:lnB>
                  </a:tcPr>
                </a:tc>
                <a:tc>
                  <a:txBody>
                    <a:bodyPr/>
                    <a:lstStyle/>
                    <a:p>
                      <a:pPr algn="l" fontAlgn="b"/>
                      <a:endParaRPr lang="en-US" sz="900" b="0" i="0" u="none" strike="noStrike">
                        <a:solidFill>
                          <a:srgbClr val="000000"/>
                        </a:solidFill>
                        <a:effectLst/>
                        <a:latin typeface="Calibri" panose="020F0502020204030204" pitchFamily="34" charset="0"/>
                      </a:endParaRPr>
                    </a:p>
                  </a:txBody>
                  <a:tcPr marL="0" marR="0" marT="0"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algn="r" fontAlgn="b"/>
                      <a:r>
                        <a:rPr lang="en-US" sz="900" b="0" i="0" u="none" strike="noStrike">
                          <a:solidFill>
                            <a:srgbClr val="000000"/>
                          </a:solidFill>
                          <a:effectLst/>
                          <a:latin typeface="Calibri" panose="020F0502020204030204" pitchFamily="34" charset="0"/>
                        </a:rPr>
                        <a:t>23</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199.5262</a:t>
                      </a:r>
                    </a:p>
                  </a:txBody>
                  <a:tcPr marL="0" marR="0" marT="0" marB="0" anchor="b">
                    <a:lnL w="12700" cap="flat" cmpd="sng" algn="ctr">
                      <a:solidFill>
                        <a:srgbClr val="000000"/>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3661801264"/>
                  </a:ext>
                </a:extLst>
              </a:tr>
              <a:tr h="158230">
                <a:tc>
                  <a:txBody>
                    <a:bodyPr/>
                    <a:lstStyle/>
                    <a:p>
                      <a:pPr algn="l" fontAlgn="b"/>
                      <a:r>
                        <a:rPr lang="en-US" sz="900" b="0" i="0" u="none" strike="noStrike">
                          <a:solidFill>
                            <a:srgbClr val="000000"/>
                          </a:solidFill>
                          <a:effectLst/>
                          <a:latin typeface="Calibri" panose="020F0502020204030204" pitchFamily="34" charset="0"/>
                        </a:rPr>
                        <a:t>P_EN-DC_Total</a:t>
                      </a:r>
                    </a:p>
                  </a:txBody>
                  <a:tcPr marL="0" marR="0" marT="0" marB="0" anchor="b">
                    <a:lnL>
                      <a:noFill/>
                    </a:lnL>
                    <a:lnR>
                      <a:noFill/>
                    </a:lnR>
                    <a:lnT>
                      <a:noFill/>
                    </a:lnT>
                    <a:lnB>
                      <a:noFill/>
                    </a:lnB>
                  </a:tcPr>
                </a:tc>
                <a:tc>
                  <a:txBody>
                    <a:bodyPr/>
                    <a:lstStyle/>
                    <a:p>
                      <a:pPr algn="l" fontAlgn="b"/>
                      <a:endParaRPr lang="en-US" sz="900" b="0" i="0" u="none" strike="noStrike">
                        <a:solidFill>
                          <a:srgbClr val="000000"/>
                        </a:solidFill>
                        <a:effectLst/>
                        <a:latin typeface="Calibri" panose="020F0502020204030204" pitchFamily="34" charset="0"/>
                      </a:endParaRPr>
                    </a:p>
                  </a:txBody>
                  <a:tcPr marL="0" marR="0" marT="0" marB="0" anchor="b">
                    <a:lnL>
                      <a:noFill/>
                    </a:lnL>
                    <a:lnR>
                      <a:noFill/>
                    </a:lnR>
                    <a:lnT>
                      <a:noFill/>
                    </a:lnT>
                    <a:lnB>
                      <a:noFill/>
                    </a:lnB>
                  </a:tcPr>
                </a:tc>
                <a:tc>
                  <a:txBody>
                    <a:bodyPr/>
                    <a:lstStyle/>
                    <a:p>
                      <a:pPr algn="r" fontAlgn="b"/>
                      <a:r>
                        <a:rPr lang="en-US" sz="900" b="0" i="0" u="none" strike="noStrike">
                          <a:solidFill>
                            <a:srgbClr val="000000"/>
                          </a:solidFill>
                          <a:effectLst/>
                          <a:latin typeface="Calibri" panose="020F0502020204030204" pitchFamily="34" charset="0"/>
                        </a:rPr>
                        <a:t>23</a:t>
                      </a:r>
                    </a:p>
                  </a:txBody>
                  <a:tcPr marL="0" marR="0" marT="0"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r" fontAlgn="b"/>
                      <a:r>
                        <a:rPr lang="en-US" sz="900" b="0" i="0" u="none" strike="noStrike">
                          <a:solidFill>
                            <a:srgbClr val="000000"/>
                          </a:solidFill>
                          <a:effectLst/>
                          <a:latin typeface="Calibri" panose="020F0502020204030204" pitchFamily="34" charset="0"/>
                        </a:rPr>
                        <a:t>199.5262</a:t>
                      </a:r>
                    </a:p>
                  </a:txBody>
                  <a:tcPr marL="0" marR="0" marT="0" marB="0" anchor="b">
                    <a:lnL>
                      <a:noFill/>
                    </a:lnL>
                    <a:lnR>
                      <a:noFill/>
                    </a:lnR>
                    <a:lnT>
                      <a:noFill/>
                    </a:lnT>
                    <a:lnB>
                      <a:noFill/>
                    </a:lnB>
                  </a:tcPr>
                </a:tc>
                <a:extLst>
                  <a:ext uri="{0D108BD9-81ED-4DB2-BD59-A6C34878D82A}">
                    <a16:rowId xmlns:a16="http://schemas.microsoft.com/office/drawing/2014/main" val="2059677958"/>
                  </a:ext>
                </a:extLst>
              </a:tr>
              <a:tr h="158230">
                <a:tc>
                  <a:txBody>
                    <a:bodyPr/>
                    <a:lstStyle/>
                    <a:p>
                      <a:pPr algn="l" fontAlgn="b"/>
                      <a:r>
                        <a:rPr lang="en-US" sz="900" b="1" i="0" u="none" strike="noStrike">
                          <a:solidFill>
                            <a:srgbClr val="000000"/>
                          </a:solidFill>
                          <a:effectLst/>
                          <a:latin typeface="Calibri" panose="020F0502020204030204" pitchFamily="34" charset="0"/>
                        </a:rPr>
                        <a:t>LTE</a:t>
                      </a:r>
                    </a:p>
                  </a:txBody>
                  <a:tcPr marL="0" marR="0" marT="0" marB="0" anchor="b">
                    <a:lnL>
                      <a:noFill/>
                    </a:lnL>
                    <a:lnR>
                      <a:noFill/>
                    </a:lnR>
                    <a:lnT>
                      <a:noFill/>
                    </a:lnT>
                    <a:lnB>
                      <a:noFill/>
                    </a:lnB>
                  </a:tcPr>
                </a:tc>
                <a:tc>
                  <a:txBody>
                    <a:bodyPr/>
                    <a:lstStyle/>
                    <a:p>
                      <a:pPr algn="l" fontAlgn="b"/>
                      <a:endParaRPr lang="en-US" sz="900" b="0" i="0" u="none" strike="noStrike">
                        <a:solidFill>
                          <a:srgbClr val="000000"/>
                        </a:solidFill>
                        <a:effectLst/>
                        <a:latin typeface="Calibri" panose="020F0502020204030204" pitchFamily="34" charset="0"/>
                      </a:endParaRPr>
                    </a:p>
                  </a:txBody>
                  <a:tcPr marL="0" marR="0" marT="0" marB="0" anchor="b">
                    <a:lnL>
                      <a:noFill/>
                    </a:lnL>
                    <a:lnR>
                      <a:noFill/>
                    </a:lnR>
                    <a:lnT>
                      <a:noFill/>
                    </a:lnT>
                    <a:lnB>
                      <a:noFill/>
                    </a:lnB>
                  </a:tcPr>
                </a:tc>
                <a:tc>
                  <a:txBody>
                    <a:bodyPr/>
                    <a:lstStyle/>
                    <a:p>
                      <a:pPr algn="l" fontAlgn="b"/>
                      <a:endParaRPr lang="en-US" sz="900" b="0" i="0" u="none" strike="noStrike">
                        <a:solidFill>
                          <a:srgbClr val="000000"/>
                        </a:solidFill>
                        <a:effectLst/>
                        <a:latin typeface="Calibri" panose="020F0502020204030204" pitchFamily="34" charset="0"/>
                      </a:endParaRPr>
                    </a:p>
                  </a:txBody>
                  <a:tcPr marL="0" marR="0" marT="0" marB="0" anchor="b">
                    <a:lnL>
                      <a:noFill/>
                    </a:lnL>
                    <a:lnR>
                      <a:noFill/>
                    </a:lnR>
                    <a:lnT>
                      <a:noFill/>
                    </a:lnT>
                    <a:lnB>
                      <a:noFill/>
                    </a:lnB>
                  </a:tcPr>
                </a:tc>
                <a:tc>
                  <a:txBody>
                    <a:bodyPr/>
                    <a:lstStyle/>
                    <a:p>
                      <a:pPr algn="l" fontAlgn="b"/>
                      <a:endParaRPr lang="en-US" sz="900" b="0" i="0" u="none" strike="noStrike">
                        <a:solidFill>
                          <a:srgbClr val="000000"/>
                        </a:solidFill>
                        <a:effectLst/>
                        <a:latin typeface="Calibri" panose="020F0502020204030204" pitchFamily="34" charset="0"/>
                      </a:endParaRPr>
                    </a:p>
                  </a:txBody>
                  <a:tcPr marL="0" marR="0" marT="0" marB="0" anchor="b">
                    <a:lnL>
                      <a:noFill/>
                    </a:lnL>
                    <a:lnR>
                      <a:noFill/>
                    </a:lnR>
                    <a:lnT>
                      <a:noFill/>
                    </a:lnT>
                    <a:lnB>
                      <a:noFill/>
                    </a:lnB>
                  </a:tcPr>
                </a:tc>
                <a:extLst>
                  <a:ext uri="{0D108BD9-81ED-4DB2-BD59-A6C34878D82A}">
                    <a16:rowId xmlns:a16="http://schemas.microsoft.com/office/drawing/2014/main" val="2618723211"/>
                  </a:ext>
                </a:extLst>
              </a:tr>
              <a:tr h="158230">
                <a:tc>
                  <a:txBody>
                    <a:bodyPr/>
                    <a:lstStyle/>
                    <a:p>
                      <a:pPr algn="l" fontAlgn="b"/>
                      <a:r>
                        <a:rPr lang="en-US" sz="900" b="0" i="0" u="none" strike="noStrike">
                          <a:solidFill>
                            <a:srgbClr val="000000"/>
                          </a:solidFill>
                          <a:effectLst/>
                          <a:latin typeface="Calibri" panose="020F0502020204030204" pitchFamily="34" charset="0"/>
                        </a:rPr>
                        <a:t>Popwerclass</a:t>
                      </a:r>
                    </a:p>
                  </a:txBody>
                  <a:tcPr marL="0" marR="0" marT="0" marB="0" anchor="b">
                    <a:lnL>
                      <a:noFill/>
                    </a:lnL>
                    <a:lnR>
                      <a:noFill/>
                    </a:lnR>
                    <a:lnT>
                      <a:noFill/>
                    </a:lnT>
                    <a:lnB>
                      <a:noFill/>
                    </a:lnB>
                  </a:tcPr>
                </a:tc>
                <a:tc>
                  <a:txBody>
                    <a:bodyPr/>
                    <a:lstStyle/>
                    <a:p>
                      <a:pPr algn="l" fontAlgn="b"/>
                      <a:endParaRPr lang="en-US" sz="900" b="0" i="0" u="none" strike="noStrike">
                        <a:solidFill>
                          <a:srgbClr val="000000"/>
                        </a:solidFill>
                        <a:effectLst/>
                        <a:latin typeface="Calibri" panose="020F0502020204030204" pitchFamily="34" charset="0"/>
                      </a:endParaRPr>
                    </a:p>
                  </a:txBody>
                  <a:tcPr marL="0" marR="0" marT="0" marB="0" anchor="b">
                    <a:lnL>
                      <a:noFill/>
                    </a:lnL>
                    <a:lnR>
                      <a:noFill/>
                    </a:lnR>
                    <a:lnT>
                      <a:noFill/>
                    </a:lnT>
                    <a:lnB>
                      <a:noFill/>
                    </a:lnB>
                  </a:tcPr>
                </a:tc>
                <a:tc>
                  <a:txBody>
                    <a:bodyPr/>
                    <a:lstStyle/>
                    <a:p>
                      <a:pPr algn="r" fontAlgn="b"/>
                      <a:r>
                        <a:rPr lang="en-US" sz="900" b="0" i="0" u="none" strike="noStrike">
                          <a:solidFill>
                            <a:srgbClr val="000000"/>
                          </a:solidFill>
                          <a:effectLst/>
                          <a:latin typeface="Calibri" panose="020F0502020204030204" pitchFamily="34" charset="0"/>
                        </a:rPr>
                        <a:t>23</a:t>
                      </a:r>
                    </a:p>
                  </a:txBody>
                  <a:tcPr marL="0" marR="0" marT="0" marB="0" anchor="b">
                    <a:lnL>
                      <a:noFill/>
                    </a:lnL>
                    <a:lnR>
                      <a:noFill/>
                    </a:lnR>
                    <a:lnT>
                      <a:noFill/>
                    </a:lnT>
                    <a:lnB>
                      <a:noFill/>
                    </a:lnB>
                  </a:tcPr>
                </a:tc>
                <a:tc>
                  <a:txBody>
                    <a:bodyPr/>
                    <a:lstStyle/>
                    <a:p>
                      <a:pPr algn="r" fontAlgn="b"/>
                      <a:r>
                        <a:rPr lang="en-US" sz="900" b="0" i="0" u="none" strike="noStrike">
                          <a:solidFill>
                            <a:srgbClr val="000000"/>
                          </a:solidFill>
                          <a:effectLst/>
                          <a:latin typeface="Calibri" panose="020F0502020204030204" pitchFamily="34" charset="0"/>
                        </a:rPr>
                        <a:t>199.5262</a:t>
                      </a:r>
                    </a:p>
                  </a:txBody>
                  <a:tcPr marL="0" marR="0" marT="0" marB="0" anchor="b">
                    <a:lnL>
                      <a:noFill/>
                    </a:lnL>
                    <a:lnR>
                      <a:noFill/>
                    </a:lnR>
                    <a:lnT>
                      <a:noFill/>
                    </a:lnT>
                    <a:lnB>
                      <a:noFill/>
                    </a:lnB>
                  </a:tcPr>
                </a:tc>
                <a:extLst>
                  <a:ext uri="{0D108BD9-81ED-4DB2-BD59-A6C34878D82A}">
                    <a16:rowId xmlns:a16="http://schemas.microsoft.com/office/drawing/2014/main" val="2000854832"/>
                  </a:ext>
                </a:extLst>
              </a:tr>
              <a:tr h="158230">
                <a:tc>
                  <a:txBody>
                    <a:bodyPr/>
                    <a:lstStyle/>
                    <a:p>
                      <a:pPr algn="l" fontAlgn="b"/>
                      <a:r>
                        <a:rPr lang="en-US" sz="900" b="0" i="0" u="none" strike="noStrike">
                          <a:solidFill>
                            <a:srgbClr val="000000"/>
                          </a:solidFill>
                          <a:effectLst/>
                          <a:latin typeface="Calibri" panose="020F0502020204030204" pitchFamily="34" charset="0"/>
                        </a:rPr>
                        <a:t>Pmax</a:t>
                      </a:r>
                    </a:p>
                  </a:txBody>
                  <a:tcPr marL="0" marR="0" marT="0" marB="0" anchor="b">
                    <a:lnL>
                      <a:noFill/>
                    </a:lnL>
                    <a:lnR>
                      <a:noFill/>
                    </a:lnR>
                    <a:lnT>
                      <a:noFill/>
                    </a:lnT>
                    <a:lnB>
                      <a:noFill/>
                    </a:lnB>
                  </a:tcPr>
                </a:tc>
                <a:tc>
                  <a:txBody>
                    <a:bodyPr/>
                    <a:lstStyle/>
                    <a:p>
                      <a:pPr algn="l" fontAlgn="b"/>
                      <a:endParaRPr lang="en-US" sz="900" b="0" i="0" u="none" strike="noStrike">
                        <a:solidFill>
                          <a:srgbClr val="000000"/>
                        </a:solidFill>
                        <a:effectLst/>
                        <a:latin typeface="Calibri" panose="020F0502020204030204" pitchFamily="34" charset="0"/>
                      </a:endParaRPr>
                    </a:p>
                  </a:txBody>
                  <a:tcPr marL="0" marR="0" marT="0" marB="0" anchor="b">
                    <a:lnL>
                      <a:noFill/>
                    </a:lnL>
                    <a:lnR>
                      <a:noFill/>
                    </a:lnR>
                    <a:lnT>
                      <a:noFill/>
                    </a:lnT>
                    <a:lnB>
                      <a:noFill/>
                    </a:lnB>
                  </a:tcPr>
                </a:tc>
                <a:tc>
                  <a:txBody>
                    <a:bodyPr/>
                    <a:lstStyle/>
                    <a:p>
                      <a:pPr algn="r" fontAlgn="b"/>
                      <a:r>
                        <a:rPr lang="en-US" sz="900" b="0" i="0" u="none" strike="noStrike">
                          <a:solidFill>
                            <a:srgbClr val="000000"/>
                          </a:solidFill>
                          <a:effectLst/>
                          <a:latin typeface="Calibri" panose="020F0502020204030204" pitchFamily="34" charset="0"/>
                        </a:rPr>
                        <a:t>23</a:t>
                      </a:r>
                    </a:p>
                  </a:txBody>
                  <a:tcPr marL="0" marR="0" marT="0" marB="0" anchor="b">
                    <a:lnL>
                      <a:noFill/>
                    </a:lnL>
                    <a:lnR>
                      <a:noFill/>
                    </a:lnR>
                    <a:lnT>
                      <a:noFill/>
                    </a:lnT>
                    <a:lnB>
                      <a:noFill/>
                    </a:lnB>
                  </a:tcPr>
                </a:tc>
                <a:tc>
                  <a:txBody>
                    <a:bodyPr/>
                    <a:lstStyle/>
                    <a:p>
                      <a:pPr algn="r" fontAlgn="b"/>
                      <a:r>
                        <a:rPr lang="en-US" sz="900" b="0" i="0" u="none" strike="noStrike">
                          <a:solidFill>
                            <a:srgbClr val="000000"/>
                          </a:solidFill>
                          <a:effectLst/>
                          <a:latin typeface="Calibri" panose="020F0502020204030204" pitchFamily="34" charset="0"/>
                        </a:rPr>
                        <a:t>199.5262</a:t>
                      </a:r>
                    </a:p>
                  </a:txBody>
                  <a:tcPr marL="0" marR="0" marT="0" marB="0" anchor="b">
                    <a:lnL>
                      <a:noFill/>
                    </a:lnL>
                    <a:lnR>
                      <a:noFill/>
                    </a:lnR>
                    <a:lnT>
                      <a:noFill/>
                    </a:lnT>
                    <a:lnB>
                      <a:noFill/>
                    </a:lnB>
                  </a:tcPr>
                </a:tc>
                <a:extLst>
                  <a:ext uri="{0D108BD9-81ED-4DB2-BD59-A6C34878D82A}">
                    <a16:rowId xmlns:a16="http://schemas.microsoft.com/office/drawing/2014/main" val="883670805"/>
                  </a:ext>
                </a:extLst>
              </a:tr>
              <a:tr h="158230">
                <a:tc>
                  <a:txBody>
                    <a:bodyPr/>
                    <a:lstStyle/>
                    <a:p>
                      <a:pPr algn="l" fontAlgn="b"/>
                      <a:r>
                        <a:rPr lang="en-US" sz="900" b="0" i="0" u="none" strike="noStrike">
                          <a:solidFill>
                            <a:srgbClr val="000000"/>
                          </a:solidFill>
                          <a:effectLst/>
                          <a:latin typeface="Calibri" panose="020F0502020204030204" pitchFamily="34" charset="0"/>
                        </a:rPr>
                        <a:t>P_LTE</a:t>
                      </a:r>
                    </a:p>
                  </a:txBody>
                  <a:tcPr marL="0" marR="0" marT="0" marB="0" anchor="b">
                    <a:lnL>
                      <a:noFill/>
                    </a:lnL>
                    <a:lnR>
                      <a:noFill/>
                    </a:lnR>
                    <a:lnT>
                      <a:noFill/>
                    </a:lnT>
                    <a:lnB>
                      <a:noFill/>
                    </a:lnB>
                  </a:tcPr>
                </a:tc>
                <a:tc>
                  <a:txBody>
                    <a:bodyPr/>
                    <a:lstStyle/>
                    <a:p>
                      <a:pPr algn="l" fontAlgn="b"/>
                      <a:endParaRPr lang="en-US" sz="900" b="0" i="0" u="none" strike="noStrike">
                        <a:solidFill>
                          <a:srgbClr val="000000"/>
                        </a:solidFill>
                        <a:effectLst/>
                        <a:latin typeface="Calibri" panose="020F0502020204030204" pitchFamily="34" charset="0"/>
                      </a:endParaRPr>
                    </a:p>
                  </a:txBody>
                  <a:tcPr marL="0" marR="0" marT="0" marB="0" anchor="b">
                    <a:lnL>
                      <a:noFill/>
                    </a:lnL>
                    <a:lnR>
                      <a:noFill/>
                    </a:lnR>
                    <a:lnT>
                      <a:noFill/>
                    </a:lnT>
                    <a:lnB>
                      <a:noFill/>
                    </a:lnB>
                  </a:tcPr>
                </a:tc>
                <a:tc>
                  <a:txBody>
                    <a:bodyPr/>
                    <a:lstStyle/>
                    <a:p>
                      <a:pPr algn="r" fontAlgn="b"/>
                      <a:r>
                        <a:rPr lang="en-US" sz="900" b="0" i="0" u="none" strike="noStrike">
                          <a:solidFill>
                            <a:srgbClr val="000000"/>
                          </a:solidFill>
                          <a:effectLst/>
                          <a:latin typeface="Calibri" panose="020F0502020204030204" pitchFamily="34" charset="0"/>
                        </a:rPr>
                        <a:t>23</a:t>
                      </a:r>
                    </a:p>
                  </a:txBody>
                  <a:tcPr marL="0" marR="0" marT="0" marB="0" anchor="b">
                    <a:lnL>
                      <a:noFill/>
                    </a:lnL>
                    <a:lnR>
                      <a:noFill/>
                    </a:lnR>
                    <a:lnT>
                      <a:noFill/>
                    </a:lnT>
                    <a:lnB>
                      <a:noFill/>
                    </a:lnB>
                  </a:tcPr>
                </a:tc>
                <a:tc>
                  <a:txBody>
                    <a:bodyPr/>
                    <a:lstStyle/>
                    <a:p>
                      <a:pPr algn="r" fontAlgn="b"/>
                      <a:r>
                        <a:rPr lang="en-US" sz="900" b="0" i="0" u="none" strike="noStrike">
                          <a:solidFill>
                            <a:srgbClr val="000000"/>
                          </a:solidFill>
                          <a:effectLst/>
                          <a:latin typeface="Calibri" panose="020F0502020204030204" pitchFamily="34" charset="0"/>
                        </a:rPr>
                        <a:t>199.5262</a:t>
                      </a:r>
                    </a:p>
                  </a:txBody>
                  <a:tcPr marL="0" marR="0" marT="0" marB="0" anchor="b">
                    <a:lnL>
                      <a:noFill/>
                    </a:lnL>
                    <a:lnR>
                      <a:noFill/>
                    </a:lnR>
                    <a:lnT>
                      <a:noFill/>
                    </a:lnT>
                    <a:lnB>
                      <a:noFill/>
                    </a:lnB>
                  </a:tcPr>
                </a:tc>
                <a:extLst>
                  <a:ext uri="{0D108BD9-81ED-4DB2-BD59-A6C34878D82A}">
                    <a16:rowId xmlns:a16="http://schemas.microsoft.com/office/drawing/2014/main" val="4165603598"/>
                  </a:ext>
                </a:extLst>
              </a:tr>
              <a:tr h="166142">
                <a:tc>
                  <a:txBody>
                    <a:bodyPr/>
                    <a:lstStyle/>
                    <a:p>
                      <a:pPr algn="l" fontAlgn="b"/>
                      <a:r>
                        <a:rPr lang="en-US" sz="900" b="0" i="0" u="none" strike="noStrike">
                          <a:solidFill>
                            <a:srgbClr val="000000"/>
                          </a:solidFill>
                          <a:effectLst/>
                          <a:latin typeface="Calibri" panose="020F0502020204030204" pitchFamily="34" charset="0"/>
                        </a:rPr>
                        <a:t>Pcmax_H</a:t>
                      </a:r>
                    </a:p>
                  </a:txBody>
                  <a:tcPr marL="0" marR="0" marT="0" marB="0" anchor="b">
                    <a:lnL>
                      <a:noFill/>
                    </a:lnL>
                    <a:lnR>
                      <a:noFill/>
                    </a:lnR>
                    <a:lnT>
                      <a:noFill/>
                    </a:lnT>
                    <a:lnB>
                      <a:noFill/>
                    </a:lnB>
                  </a:tcPr>
                </a:tc>
                <a:tc>
                  <a:txBody>
                    <a:bodyPr/>
                    <a:lstStyle/>
                    <a:p>
                      <a:pPr algn="l" fontAlgn="b"/>
                      <a:endParaRPr lang="en-US" sz="900" b="0" i="0" u="none" strike="noStrike">
                        <a:solidFill>
                          <a:srgbClr val="000000"/>
                        </a:solidFill>
                        <a:effectLst/>
                        <a:latin typeface="Calibri" panose="020F0502020204030204" pitchFamily="34" charset="0"/>
                      </a:endParaRPr>
                    </a:p>
                  </a:txBody>
                  <a:tcPr marL="0" marR="0" marT="0" marB="0" anchor="b">
                    <a:lnL>
                      <a:noFill/>
                    </a:lnL>
                    <a:lnR>
                      <a:noFill/>
                    </a:lnR>
                    <a:lnT>
                      <a:noFill/>
                    </a:lnT>
                    <a:lnB>
                      <a:noFill/>
                    </a:lnB>
                  </a:tcPr>
                </a:tc>
                <a:tc>
                  <a:txBody>
                    <a:bodyPr/>
                    <a:lstStyle/>
                    <a:p>
                      <a:pPr algn="r" fontAlgn="b"/>
                      <a:r>
                        <a:rPr lang="en-US" sz="900" b="0" i="0" u="none" strike="noStrike">
                          <a:solidFill>
                            <a:srgbClr val="000000"/>
                          </a:solidFill>
                          <a:effectLst/>
                          <a:latin typeface="Calibri" panose="020F0502020204030204" pitchFamily="34" charset="0"/>
                        </a:rPr>
                        <a:t>23</a:t>
                      </a:r>
                    </a:p>
                  </a:txBody>
                  <a:tcPr marL="0" marR="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199.5262</a:t>
                      </a:r>
                    </a:p>
                  </a:txBody>
                  <a:tcPr marL="0" marR="0" marT="0" marB="0" anchor="b">
                    <a:lnL>
                      <a:noFill/>
                    </a:lnL>
                    <a:lnR>
                      <a:noFill/>
                    </a:lnR>
                    <a:lnT>
                      <a:noFill/>
                    </a:lnT>
                    <a:lnB>
                      <a:noFill/>
                    </a:lnB>
                  </a:tcPr>
                </a:tc>
                <a:extLst>
                  <a:ext uri="{0D108BD9-81ED-4DB2-BD59-A6C34878D82A}">
                    <a16:rowId xmlns:a16="http://schemas.microsoft.com/office/drawing/2014/main" val="847972706"/>
                  </a:ext>
                </a:extLst>
              </a:tr>
              <a:tr h="166142">
                <a:tc>
                  <a:txBody>
                    <a:bodyPr/>
                    <a:lstStyle/>
                    <a:p>
                      <a:pPr algn="l" fontAlgn="b"/>
                      <a:r>
                        <a:rPr lang="en-US" sz="900" b="0" i="0" u="none" strike="noStrike">
                          <a:solidFill>
                            <a:srgbClr val="000000"/>
                          </a:solidFill>
                          <a:effectLst/>
                          <a:latin typeface="Calibri" panose="020F0502020204030204" pitchFamily="34" charset="0"/>
                        </a:rPr>
                        <a:t>Pcmax_L</a:t>
                      </a:r>
                    </a:p>
                  </a:txBody>
                  <a:tcPr marL="0" marR="0" marT="0" marB="0" anchor="b">
                    <a:lnL>
                      <a:noFill/>
                    </a:lnL>
                    <a:lnR>
                      <a:noFill/>
                    </a:lnR>
                    <a:lnT>
                      <a:noFill/>
                    </a:lnT>
                    <a:lnB>
                      <a:noFill/>
                    </a:lnB>
                  </a:tcPr>
                </a:tc>
                <a:tc>
                  <a:txBody>
                    <a:bodyPr/>
                    <a:lstStyle/>
                    <a:p>
                      <a:pPr algn="l" fontAlgn="b"/>
                      <a:endParaRPr lang="en-US" sz="900" b="0" i="0" u="none" strike="noStrike">
                        <a:solidFill>
                          <a:srgbClr val="000000"/>
                        </a:solidFill>
                        <a:effectLst/>
                        <a:latin typeface="Calibri" panose="020F0502020204030204" pitchFamily="34" charset="0"/>
                      </a:endParaRPr>
                    </a:p>
                  </a:txBody>
                  <a:tcPr marL="0" marR="0" marT="0"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algn="r" fontAlgn="b"/>
                      <a:r>
                        <a:rPr lang="en-US" sz="900" b="0" i="0" u="none" strike="noStrike">
                          <a:solidFill>
                            <a:srgbClr val="000000"/>
                          </a:solidFill>
                          <a:effectLst/>
                          <a:latin typeface="Calibri" panose="020F0502020204030204" pitchFamily="34" charset="0"/>
                        </a:rPr>
                        <a:t>20</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100</a:t>
                      </a:r>
                    </a:p>
                  </a:txBody>
                  <a:tcPr marL="0" marR="0" marT="0" marB="0" anchor="b">
                    <a:lnL w="12700" cap="flat" cmpd="sng" algn="ctr">
                      <a:solidFill>
                        <a:srgbClr val="000000"/>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3395328135"/>
                  </a:ext>
                </a:extLst>
              </a:tr>
              <a:tr h="166142">
                <a:tc>
                  <a:txBody>
                    <a:bodyPr/>
                    <a:lstStyle/>
                    <a:p>
                      <a:pPr algn="l" fontAlgn="b"/>
                      <a:r>
                        <a:rPr lang="en-US" sz="900" b="0" i="0" u="none" strike="noStrike">
                          <a:solidFill>
                            <a:srgbClr val="000000"/>
                          </a:solidFill>
                          <a:effectLst/>
                          <a:latin typeface="Calibri" panose="020F0502020204030204" pitchFamily="34" charset="0"/>
                        </a:rPr>
                        <a:t>Pcmax_E-UTRA</a:t>
                      </a:r>
                    </a:p>
                  </a:txBody>
                  <a:tcPr marL="0" marR="0" marT="0" marB="0" anchor="b">
                    <a:lnL>
                      <a:noFill/>
                    </a:lnL>
                    <a:lnR>
                      <a:noFill/>
                    </a:lnR>
                    <a:lnT>
                      <a:noFill/>
                    </a:lnT>
                    <a:lnB>
                      <a:noFill/>
                    </a:lnB>
                  </a:tcPr>
                </a:tc>
                <a:tc>
                  <a:txBody>
                    <a:bodyPr/>
                    <a:lstStyle/>
                    <a:p>
                      <a:pPr algn="l" fontAlgn="b"/>
                      <a:endParaRPr lang="en-US" sz="900" b="0" i="0" u="none" strike="noStrike">
                        <a:solidFill>
                          <a:srgbClr val="000000"/>
                        </a:solidFill>
                        <a:effectLst/>
                        <a:latin typeface="Calibri" panose="020F0502020204030204" pitchFamily="34" charset="0"/>
                      </a:endParaRPr>
                    </a:p>
                  </a:txBody>
                  <a:tcPr marL="0" marR="0" marT="0"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algn="r" fontAlgn="b"/>
                      <a:r>
                        <a:rPr lang="en-US" sz="900" b="0" i="0" u="none" strike="noStrike">
                          <a:solidFill>
                            <a:srgbClr val="000000"/>
                          </a:solidFill>
                          <a:effectLst/>
                          <a:latin typeface="Calibri" panose="020F0502020204030204" pitchFamily="34" charset="0"/>
                        </a:rPr>
                        <a:t>20</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100</a:t>
                      </a:r>
                    </a:p>
                  </a:txBody>
                  <a:tcPr marL="0" marR="0" marT="0" marB="0" anchor="b">
                    <a:lnL w="12700" cap="flat" cmpd="sng" algn="ctr">
                      <a:solidFill>
                        <a:srgbClr val="000000"/>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2209243083"/>
                  </a:ext>
                </a:extLst>
              </a:tr>
              <a:tr h="158230">
                <a:tc>
                  <a:txBody>
                    <a:bodyPr/>
                    <a:lstStyle/>
                    <a:p>
                      <a:pPr algn="l" fontAlgn="b"/>
                      <a:r>
                        <a:rPr lang="en-US" sz="900" b="1" i="0" u="none" strike="noStrike">
                          <a:solidFill>
                            <a:srgbClr val="000000"/>
                          </a:solidFill>
                          <a:effectLst/>
                          <a:latin typeface="Calibri" panose="020F0502020204030204" pitchFamily="34" charset="0"/>
                        </a:rPr>
                        <a:t>NR</a:t>
                      </a:r>
                    </a:p>
                  </a:txBody>
                  <a:tcPr marL="0" marR="0" marT="0" marB="0" anchor="b">
                    <a:lnL>
                      <a:noFill/>
                    </a:lnL>
                    <a:lnR>
                      <a:noFill/>
                    </a:lnR>
                    <a:lnT>
                      <a:noFill/>
                    </a:lnT>
                    <a:lnB>
                      <a:noFill/>
                    </a:lnB>
                  </a:tcPr>
                </a:tc>
                <a:tc>
                  <a:txBody>
                    <a:bodyPr/>
                    <a:lstStyle/>
                    <a:p>
                      <a:pPr algn="l" fontAlgn="b"/>
                      <a:endParaRPr lang="en-US" sz="900" b="0" i="0" u="none" strike="noStrike">
                        <a:solidFill>
                          <a:srgbClr val="000000"/>
                        </a:solidFill>
                        <a:effectLst/>
                        <a:latin typeface="Calibri" panose="020F0502020204030204" pitchFamily="34" charset="0"/>
                      </a:endParaRPr>
                    </a:p>
                  </a:txBody>
                  <a:tcPr marL="0" marR="0" marT="0" marB="0" anchor="b">
                    <a:lnL>
                      <a:noFill/>
                    </a:lnL>
                    <a:lnR>
                      <a:noFill/>
                    </a:lnR>
                    <a:lnT>
                      <a:noFill/>
                    </a:lnT>
                    <a:lnB>
                      <a:noFill/>
                    </a:lnB>
                  </a:tcPr>
                </a:tc>
                <a:tc>
                  <a:txBody>
                    <a:bodyPr/>
                    <a:lstStyle/>
                    <a:p>
                      <a:pPr algn="l" fontAlgn="b"/>
                      <a:endParaRPr lang="en-US" sz="900" b="0" i="0" u="none" strike="noStrike">
                        <a:solidFill>
                          <a:srgbClr val="000000"/>
                        </a:solidFill>
                        <a:effectLst/>
                        <a:latin typeface="Calibri" panose="020F0502020204030204" pitchFamily="34" charset="0"/>
                      </a:endParaRPr>
                    </a:p>
                  </a:txBody>
                  <a:tcPr marL="0" marR="0" marT="0"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l" fontAlgn="b"/>
                      <a:endParaRPr lang="en-US" sz="900" b="0" i="0" u="none" strike="noStrike">
                        <a:solidFill>
                          <a:srgbClr val="000000"/>
                        </a:solidFill>
                        <a:effectLst/>
                        <a:latin typeface="Calibri" panose="020F0502020204030204" pitchFamily="34" charset="0"/>
                      </a:endParaRPr>
                    </a:p>
                  </a:txBody>
                  <a:tcPr marL="0" marR="0" marT="0" marB="0" anchor="b">
                    <a:lnL>
                      <a:noFill/>
                    </a:lnL>
                    <a:lnR>
                      <a:noFill/>
                    </a:lnR>
                    <a:lnT>
                      <a:noFill/>
                    </a:lnT>
                    <a:lnB>
                      <a:noFill/>
                    </a:lnB>
                  </a:tcPr>
                </a:tc>
                <a:extLst>
                  <a:ext uri="{0D108BD9-81ED-4DB2-BD59-A6C34878D82A}">
                    <a16:rowId xmlns:a16="http://schemas.microsoft.com/office/drawing/2014/main" val="93410655"/>
                  </a:ext>
                </a:extLst>
              </a:tr>
              <a:tr h="158230">
                <a:tc>
                  <a:txBody>
                    <a:bodyPr/>
                    <a:lstStyle/>
                    <a:p>
                      <a:pPr algn="l" fontAlgn="b"/>
                      <a:r>
                        <a:rPr lang="en-US" sz="900" b="0" i="0" u="none" strike="noStrike">
                          <a:solidFill>
                            <a:srgbClr val="000000"/>
                          </a:solidFill>
                          <a:effectLst/>
                          <a:latin typeface="Calibri" panose="020F0502020204030204" pitchFamily="34" charset="0"/>
                        </a:rPr>
                        <a:t>Ppowerclass</a:t>
                      </a:r>
                    </a:p>
                  </a:txBody>
                  <a:tcPr marL="0" marR="0" marT="0" marB="0" anchor="b">
                    <a:lnL>
                      <a:noFill/>
                    </a:lnL>
                    <a:lnR>
                      <a:noFill/>
                    </a:lnR>
                    <a:lnT>
                      <a:noFill/>
                    </a:lnT>
                    <a:lnB>
                      <a:noFill/>
                    </a:lnB>
                  </a:tcPr>
                </a:tc>
                <a:tc>
                  <a:txBody>
                    <a:bodyPr/>
                    <a:lstStyle/>
                    <a:p>
                      <a:pPr algn="l" fontAlgn="b"/>
                      <a:endParaRPr lang="en-US" sz="900" b="0" i="0" u="none" strike="noStrike">
                        <a:solidFill>
                          <a:srgbClr val="000000"/>
                        </a:solidFill>
                        <a:effectLst/>
                        <a:latin typeface="Calibri" panose="020F0502020204030204" pitchFamily="34" charset="0"/>
                      </a:endParaRPr>
                    </a:p>
                  </a:txBody>
                  <a:tcPr marL="0" marR="0" marT="0" marB="0" anchor="b">
                    <a:lnL>
                      <a:noFill/>
                    </a:lnL>
                    <a:lnR>
                      <a:noFill/>
                    </a:lnR>
                    <a:lnT>
                      <a:noFill/>
                    </a:lnT>
                    <a:lnB>
                      <a:noFill/>
                    </a:lnB>
                  </a:tcPr>
                </a:tc>
                <a:tc>
                  <a:txBody>
                    <a:bodyPr/>
                    <a:lstStyle/>
                    <a:p>
                      <a:pPr algn="r" fontAlgn="b"/>
                      <a:r>
                        <a:rPr lang="en-US" sz="900" b="0" i="0" u="none" strike="noStrike">
                          <a:solidFill>
                            <a:srgbClr val="000000"/>
                          </a:solidFill>
                          <a:effectLst/>
                          <a:latin typeface="Calibri" panose="020F0502020204030204" pitchFamily="34" charset="0"/>
                        </a:rPr>
                        <a:t>23</a:t>
                      </a:r>
                    </a:p>
                  </a:txBody>
                  <a:tcPr marL="0" marR="0" marT="0" marB="0" anchor="b">
                    <a:lnL>
                      <a:noFill/>
                    </a:lnL>
                    <a:lnR>
                      <a:noFill/>
                    </a:lnR>
                    <a:lnT>
                      <a:noFill/>
                    </a:lnT>
                    <a:lnB>
                      <a:noFill/>
                    </a:lnB>
                  </a:tcPr>
                </a:tc>
                <a:tc>
                  <a:txBody>
                    <a:bodyPr/>
                    <a:lstStyle/>
                    <a:p>
                      <a:pPr algn="r" fontAlgn="b"/>
                      <a:r>
                        <a:rPr lang="en-US" sz="900" b="0" i="0" u="none" strike="noStrike">
                          <a:solidFill>
                            <a:srgbClr val="000000"/>
                          </a:solidFill>
                          <a:effectLst/>
                          <a:latin typeface="Calibri" panose="020F0502020204030204" pitchFamily="34" charset="0"/>
                        </a:rPr>
                        <a:t>199.5262</a:t>
                      </a:r>
                    </a:p>
                  </a:txBody>
                  <a:tcPr marL="0" marR="0" marT="0" marB="0" anchor="b">
                    <a:lnL>
                      <a:noFill/>
                    </a:lnL>
                    <a:lnR>
                      <a:noFill/>
                    </a:lnR>
                    <a:lnT>
                      <a:noFill/>
                    </a:lnT>
                    <a:lnB>
                      <a:noFill/>
                    </a:lnB>
                  </a:tcPr>
                </a:tc>
                <a:extLst>
                  <a:ext uri="{0D108BD9-81ED-4DB2-BD59-A6C34878D82A}">
                    <a16:rowId xmlns:a16="http://schemas.microsoft.com/office/drawing/2014/main" val="2486685816"/>
                  </a:ext>
                </a:extLst>
              </a:tr>
              <a:tr h="158230">
                <a:tc>
                  <a:txBody>
                    <a:bodyPr/>
                    <a:lstStyle/>
                    <a:p>
                      <a:pPr algn="l" fontAlgn="b"/>
                      <a:r>
                        <a:rPr lang="en-US" sz="900" b="0" i="0" u="none" strike="noStrike">
                          <a:solidFill>
                            <a:srgbClr val="000000"/>
                          </a:solidFill>
                          <a:effectLst/>
                          <a:latin typeface="Calibri" panose="020F0502020204030204" pitchFamily="34" charset="0"/>
                        </a:rPr>
                        <a:t>Pmax</a:t>
                      </a:r>
                    </a:p>
                  </a:txBody>
                  <a:tcPr marL="0" marR="0" marT="0" marB="0" anchor="b">
                    <a:lnL>
                      <a:noFill/>
                    </a:lnL>
                    <a:lnR>
                      <a:noFill/>
                    </a:lnR>
                    <a:lnT>
                      <a:noFill/>
                    </a:lnT>
                    <a:lnB>
                      <a:noFill/>
                    </a:lnB>
                  </a:tcPr>
                </a:tc>
                <a:tc>
                  <a:txBody>
                    <a:bodyPr/>
                    <a:lstStyle/>
                    <a:p>
                      <a:pPr algn="l" fontAlgn="b"/>
                      <a:endParaRPr lang="en-US" sz="900" b="0" i="0" u="none" strike="noStrike">
                        <a:solidFill>
                          <a:srgbClr val="000000"/>
                        </a:solidFill>
                        <a:effectLst/>
                        <a:latin typeface="Calibri" panose="020F0502020204030204" pitchFamily="34" charset="0"/>
                      </a:endParaRPr>
                    </a:p>
                  </a:txBody>
                  <a:tcPr marL="0" marR="0" marT="0" marB="0" anchor="b">
                    <a:lnL>
                      <a:noFill/>
                    </a:lnL>
                    <a:lnR>
                      <a:noFill/>
                    </a:lnR>
                    <a:lnT>
                      <a:noFill/>
                    </a:lnT>
                    <a:lnB>
                      <a:noFill/>
                    </a:lnB>
                  </a:tcPr>
                </a:tc>
                <a:tc>
                  <a:txBody>
                    <a:bodyPr/>
                    <a:lstStyle/>
                    <a:p>
                      <a:pPr algn="r" fontAlgn="b"/>
                      <a:r>
                        <a:rPr lang="en-US" sz="900" b="0" i="0" u="none" strike="noStrike">
                          <a:solidFill>
                            <a:srgbClr val="000000"/>
                          </a:solidFill>
                          <a:effectLst/>
                          <a:latin typeface="Calibri" panose="020F0502020204030204" pitchFamily="34" charset="0"/>
                        </a:rPr>
                        <a:t>23</a:t>
                      </a:r>
                    </a:p>
                  </a:txBody>
                  <a:tcPr marL="0" marR="0" marT="0" marB="0" anchor="b">
                    <a:lnL>
                      <a:noFill/>
                    </a:lnL>
                    <a:lnR>
                      <a:noFill/>
                    </a:lnR>
                    <a:lnT>
                      <a:noFill/>
                    </a:lnT>
                    <a:lnB>
                      <a:noFill/>
                    </a:lnB>
                  </a:tcPr>
                </a:tc>
                <a:tc>
                  <a:txBody>
                    <a:bodyPr/>
                    <a:lstStyle/>
                    <a:p>
                      <a:pPr algn="r" fontAlgn="b"/>
                      <a:r>
                        <a:rPr lang="en-US" sz="900" b="0" i="0" u="none" strike="noStrike">
                          <a:solidFill>
                            <a:srgbClr val="000000"/>
                          </a:solidFill>
                          <a:effectLst/>
                          <a:latin typeface="Calibri" panose="020F0502020204030204" pitchFamily="34" charset="0"/>
                        </a:rPr>
                        <a:t>199.5262</a:t>
                      </a:r>
                    </a:p>
                  </a:txBody>
                  <a:tcPr marL="0" marR="0" marT="0" marB="0" anchor="b">
                    <a:lnL>
                      <a:noFill/>
                    </a:lnL>
                    <a:lnR>
                      <a:noFill/>
                    </a:lnR>
                    <a:lnT>
                      <a:noFill/>
                    </a:lnT>
                    <a:lnB>
                      <a:noFill/>
                    </a:lnB>
                  </a:tcPr>
                </a:tc>
                <a:extLst>
                  <a:ext uri="{0D108BD9-81ED-4DB2-BD59-A6C34878D82A}">
                    <a16:rowId xmlns:a16="http://schemas.microsoft.com/office/drawing/2014/main" val="1732062560"/>
                  </a:ext>
                </a:extLst>
              </a:tr>
              <a:tr h="158230">
                <a:tc>
                  <a:txBody>
                    <a:bodyPr/>
                    <a:lstStyle/>
                    <a:p>
                      <a:pPr algn="l" fontAlgn="b"/>
                      <a:r>
                        <a:rPr lang="en-US" sz="900" b="0" i="0" u="none" strike="noStrike">
                          <a:solidFill>
                            <a:srgbClr val="000000"/>
                          </a:solidFill>
                          <a:effectLst/>
                          <a:latin typeface="Calibri" panose="020F0502020204030204" pitchFamily="34" charset="0"/>
                        </a:rPr>
                        <a:t>P_LTE</a:t>
                      </a:r>
                    </a:p>
                  </a:txBody>
                  <a:tcPr marL="0" marR="0" marT="0" marB="0" anchor="b">
                    <a:lnL>
                      <a:noFill/>
                    </a:lnL>
                    <a:lnR>
                      <a:noFill/>
                    </a:lnR>
                    <a:lnT>
                      <a:noFill/>
                    </a:lnT>
                    <a:lnB>
                      <a:noFill/>
                    </a:lnB>
                  </a:tcPr>
                </a:tc>
                <a:tc>
                  <a:txBody>
                    <a:bodyPr/>
                    <a:lstStyle/>
                    <a:p>
                      <a:pPr algn="l" fontAlgn="b"/>
                      <a:endParaRPr lang="en-US" sz="900" b="0" i="0" u="none" strike="noStrike">
                        <a:solidFill>
                          <a:srgbClr val="000000"/>
                        </a:solidFill>
                        <a:effectLst/>
                        <a:latin typeface="Calibri" panose="020F0502020204030204" pitchFamily="34" charset="0"/>
                      </a:endParaRPr>
                    </a:p>
                  </a:txBody>
                  <a:tcPr marL="0" marR="0" marT="0" marB="0" anchor="b">
                    <a:lnL>
                      <a:noFill/>
                    </a:lnL>
                    <a:lnR>
                      <a:noFill/>
                    </a:lnR>
                    <a:lnT>
                      <a:noFill/>
                    </a:lnT>
                    <a:lnB>
                      <a:noFill/>
                    </a:lnB>
                  </a:tcPr>
                </a:tc>
                <a:tc>
                  <a:txBody>
                    <a:bodyPr/>
                    <a:lstStyle/>
                    <a:p>
                      <a:pPr algn="r" fontAlgn="b"/>
                      <a:r>
                        <a:rPr lang="en-US" sz="900" b="0" i="0" u="none" strike="noStrike">
                          <a:solidFill>
                            <a:srgbClr val="000000"/>
                          </a:solidFill>
                          <a:effectLst/>
                          <a:latin typeface="Calibri" panose="020F0502020204030204" pitchFamily="34" charset="0"/>
                        </a:rPr>
                        <a:t>23</a:t>
                      </a:r>
                    </a:p>
                  </a:txBody>
                  <a:tcPr marL="0" marR="0" marT="0" marB="0" anchor="b">
                    <a:lnL>
                      <a:noFill/>
                    </a:lnL>
                    <a:lnR>
                      <a:noFill/>
                    </a:lnR>
                    <a:lnT>
                      <a:noFill/>
                    </a:lnT>
                    <a:lnB>
                      <a:noFill/>
                    </a:lnB>
                  </a:tcPr>
                </a:tc>
                <a:tc>
                  <a:txBody>
                    <a:bodyPr/>
                    <a:lstStyle/>
                    <a:p>
                      <a:pPr algn="r" fontAlgn="b"/>
                      <a:r>
                        <a:rPr lang="en-US" sz="900" b="0" i="0" u="none" strike="noStrike">
                          <a:solidFill>
                            <a:srgbClr val="000000"/>
                          </a:solidFill>
                          <a:effectLst/>
                          <a:latin typeface="Calibri" panose="020F0502020204030204" pitchFamily="34" charset="0"/>
                        </a:rPr>
                        <a:t>199.5262</a:t>
                      </a:r>
                    </a:p>
                  </a:txBody>
                  <a:tcPr marL="0" marR="0" marT="0" marB="0" anchor="b">
                    <a:lnL>
                      <a:noFill/>
                    </a:lnL>
                    <a:lnR>
                      <a:noFill/>
                    </a:lnR>
                    <a:lnT>
                      <a:noFill/>
                    </a:lnT>
                    <a:lnB>
                      <a:noFill/>
                    </a:lnB>
                  </a:tcPr>
                </a:tc>
                <a:extLst>
                  <a:ext uri="{0D108BD9-81ED-4DB2-BD59-A6C34878D82A}">
                    <a16:rowId xmlns:a16="http://schemas.microsoft.com/office/drawing/2014/main" val="3143841288"/>
                  </a:ext>
                </a:extLst>
              </a:tr>
              <a:tr h="166142">
                <a:tc>
                  <a:txBody>
                    <a:bodyPr/>
                    <a:lstStyle/>
                    <a:p>
                      <a:pPr algn="l" fontAlgn="b"/>
                      <a:r>
                        <a:rPr lang="en-US" sz="900" b="0" i="0" u="none" strike="noStrike">
                          <a:solidFill>
                            <a:srgbClr val="000000"/>
                          </a:solidFill>
                          <a:effectLst/>
                          <a:latin typeface="Calibri" panose="020F0502020204030204" pitchFamily="34" charset="0"/>
                        </a:rPr>
                        <a:t>Pcmax_H</a:t>
                      </a:r>
                    </a:p>
                  </a:txBody>
                  <a:tcPr marL="0" marR="0" marT="0" marB="0" anchor="b">
                    <a:lnL>
                      <a:noFill/>
                    </a:lnL>
                    <a:lnR>
                      <a:noFill/>
                    </a:lnR>
                    <a:lnT>
                      <a:noFill/>
                    </a:lnT>
                    <a:lnB>
                      <a:noFill/>
                    </a:lnB>
                  </a:tcPr>
                </a:tc>
                <a:tc>
                  <a:txBody>
                    <a:bodyPr/>
                    <a:lstStyle/>
                    <a:p>
                      <a:pPr algn="l" fontAlgn="b"/>
                      <a:endParaRPr lang="en-US" sz="900" b="0" i="0" u="none" strike="noStrike">
                        <a:solidFill>
                          <a:srgbClr val="000000"/>
                        </a:solidFill>
                        <a:effectLst/>
                        <a:latin typeface="Calibri" panose="020F0502020204030204" pitchFamily="34" charset="0"/>
                      </a:endParaRPr>
                    </a:p>
                  </a:txBody>
                  <a:tcPr marL="0" marR="0" marT="0" marB="0" anchor="b">
                    <a:lnL>
                      <a:noFill/>
                    </a:lnL>
                    <a:lnR>
                      <a:noFill/>
                    </a:lnR>
                    <a:lnT>
                      <a:noFill/>
                    </a:lnT>
                    <a:lnB>
                      <a:noFill/>
                    </a:lnB>
                  </a:tcPr>
                </a:tc>
                <a:tc>
                  <a:txBody>
                    <a:bodyPr/>
                    <a:lstStyle/>
                    <a:p>
                      <a:pPr algn="r" fontAlgn="b"/>
                      <a:r>
                        <a:rPr lang="en-US" sz="900" b="0" i="0" u="none" strike="noStrike">
                          <a:solidFill>
                            <a:srgbClr val="000000"/>
                          </a:solidFill>
                          <a:effectLst/>
                          <a:latin typeface="Calibri" panose="020F0502020204030204" pitchFamily="34" charset="0"/>
                        </a:rPr>
                        <a:t>23</a:t>
                      </a:r>
                    </a:p>
                  </a:txBody>
                  <a:tcPr marL="0" marR="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199.5262</a:t>
                      </a:r>
                    </a:p>
                  </a:txBody>
                  <a:tcPr marL="0" marR="0" marT="0" marB="0" anchor="b">
                    <a:lnL>
                      <a:noFill/>
                    </a:lnL>
                    <a:lnR>
                      <a:noFill/>
                    </a:lnR>
                    <a:lnT>
                      <a:noFill/>
                    </a:lnT>
                    <a:lnB>
                      <a:noFill/>
                    </a:lnB>
                  </a:tcPr>
                </a:tc>
                <a:extLst>
                  <a:ext uri="{0D108BD9-81ED-4DB2-BD59-A6C34878D82A}">
                    <a16:rowId xmlns:a16="http://schemas.microsoft.com/office/drawing/2014/main" val="4143352190"/>
                  </a:ext>
                </a:extLst>
              </a:tr>
              <a:tr h="166142">
                <a:tc>
                  <a:txBody>
                    <a:bodyPr/>
                    <a:lstStyle/>
                    <a:p>
                      <a:pPr algn="l" fontAlgn="b"/>
                      <a:r>
                        <a:rPr lang="en-US" sz="900" b="0" i="0" u="none" strike="noStrike">
                          <a:solidFill>
                            <a:srgbClr val="000000"/>
                          </a:solidFill>
                          <a:effectLst/>
                          <a:latin typeface="Calibri" panose="020F0502020204030204" pitchFamily="34" charset="0"/>
                        </a:rPr>
                        <a:t>Pcmax_L</a:t>
                      </a:r>
                    </a:p>
                  </a:txBody>
                  <a:tcPr marL="0" marR="0" marT="0" marB="0" anchor="b">
                    <a:lnL>
                      <a:noFill/>
                    </a:lnL>
                    <a:lnR>
                      <a:noFill/>
                    </a:lnR>
                    <a:lnT>
                      <a:noFill/>
                    </a:lnT>
                    <a:lnB>
                      <a:noFill/>
                    </a:lnB>
                  </a:tcPr>
                </a:tc>
                <a:tc>
                  <a:txBody>
                    <a:bodyPr/>
                    <a:lstStyle/>
                    <a:p>
                      <a:pPr algn="l" fontAlgn="b"/>
                      <a:endParaRPr lang="en-US" sz="900" b="0" i="0" u="none" strike="noStrike">
                        <a:solidFill>
                          <a:srgbClr val="000000"/>
                        </a:solidFill>
                        <a:effectLst/>
                        <a:latin typeface="Calibri" panose="020F0502020204030204" pitchFamily="34" charset="0"/>
                      </a:endParaRPr>
                    </a:p>
                  </a:txBody>
                  <a:tcPr marL="0" marR="0" marT="0"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algn="r" fontAlgn="b"/>
                      <a:r>
                        <a:rPr lang="en-US" sz="900" b="0" i="0" u="none" strike="noStrike">
                          <a:solidFill>
                            <a:srgbClr val="000000"/>
                          </a:solidFill>
                          <a:effectLst/>
                          <a:latin typeface="Calibri" panose="020F0502020204030204" pitchFamily="34" charset="0"/>
                        </a:rPr>
                        <a:t>20</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100</a:t>
                      </a:r>
                    </a:p>
                  </a:txBody>
                  <a:tcPr marL="0" marR="0" marT="0" marB="0" anchor="b">
                    <a:lnL w="12700" cap="flat" cmpd="sng" algn="ctr">
                      <a:solidFill>
                        <a:srgbClr val="000000"/>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4002390097"/>
                  </a:ext>
                </a:extLst>
              </a:tr>
              <a:tr h="166142">
                <a:tc>
                  <a:txBody>
                    <a:bodyPr/>
                    <a:lstStyle/>
                    <a:p>
                      <a:pPr algn="l" fontAlgn="b"/>
                      <a:r>
                        <a:rPr lang="en-US" sz="900" b="0" i="0" u="none" strike="noStrike">
                          <a:solidFill>
                            <a:srgbClr val="000000"/>
                          </a:solidFill>
                          <a:effectLst/>
                          <a:latin typeface="Calibri" panose="020F0502020204030204" pitchFamily="34" charset="0"/>
                        </a:rPr>
                        <a:t>Pcmax_NR</a:t>
                      </a:r>
                    </a:p>
                  </a:txBody>
                  <a:tcPr marL="0" marR="0" marT="0" marB="0" anchor="b">
                    <a:lnL>
                      <a:noFill/>
                    </a:lnL>
                    <a:lnR>
                      <a:noFill/>
                    </a:lnR>
                    <a:lnT>
                      <a:noFill/>
                    </a:lnT>
                    <a:lnB>
                      <a:noFill/>
                    </a:lnB>
                  </a:tcPr>
                </a:tc>
                <a:tc>
                  <a:txBody>
                    <a:bodyPr/>
                    <a:lstStyle/>
                    <a:p>
                      <a:pPr algn="l" fontAlgn="b"/>
                      <a:endParaRPr lang="en-US" sz="900" b="0" i="0" u="none" strike="noStrike">
                        <a:solidFill>
                          <a:srgbClr val="000000"/>
                        </a:solidFill>
                        <a:effectLst/>
                        <a:latin typeface="Calibri" panose="020F0502020204030204" pitchFamily="34" charset="0"/>
                      </a:endParaRPr>
                    </a:p>
                  </a:txBody>
                  <a:tcPr marL="0" marR="0" marT="0"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algn="r" fontAlgn="b"/>
                      <a:r>
                        <a:rPr lang="en-US" sz="900" b="0" i="0" u="none" strike="noStrike">
                          <a:solidFill>
                            <a:srgbClr val="000000"/>
                          </a:solidFill>
                          <a:effectLst/>
                          <a:latin typeface="Calibri" panose="020F0502020204030204" pitchFamily="34" charset="0"/>
                        </a:rPr>
                        <a:t>20</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100</a:t>
                      </a:r>
                    </a:p>
                  </a:txBody>
                  <a:tcPr marL="0" marR="0" marT="0" marB="0" anchor="b">
                    <a:lnL w="12700" cap="flat" cmpd="sng" algn="ctr">
                      <a:solidFill>
                        <a:srgbClr val="000000"/>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2816358352"/>
                  </a:ext>
                </a:extLst>
              </a:tr>
              <a:tr h="158230">
                <a:tc>
                  <a:txBody>
                    <a:bodyPr/>
                    <a:lstStyle/>
                    <a:p>
                      <a:pPr algn="l" fontAlgn="b"/>
                      <a:endParaRPr lang="en-US" sz="900" b="0" i="0" u="none" strike="noStrike">
                        <a:solidFill>
                          <a:srgbClr val="000000"/>
                        </a:solidFill>
                        <a:effectLst/>
                        <a:latin typeface="Calibri" panose="020F0502020204030204" pitchFamily="34" charset="0"/>
                      </a:endParaRPr>
                    </a:p>
                  </a:txBody>
                  <a:tcPr marL="0" marR="0" marT="0" marB="0" anchor="b">
                    <a:lnL>
                      <a:noFill/>
                    </a:lnL>
                    <a:lnR>
                      <a:noFill/>
                    </a:lnR>
                    <a:lnT>
                      <a:noFill/>
                    </a:lnT>
                    <a:lnB>
                      <a:noFill/>
                    </a:lnB>
                  </a:tcPr>
                </a:tc>
                <a:tc>
                  <a:txBody>
                    <a:bodyPr/>
                    <a:lstStyle/>
                    <a:p>
                      <a:pPr algn="l" fontAlgn="b"/>
                      <a:endParaRPr lang="en-US" sz="900" b="0" i="0" u="none" strike="noStrike">
                        <a:solidFill>
                          <a:srgbClr val="000000"/>
                        </a:solidFill>
                        <a:effectLst/>
                        <a:latin typeface="Calibri" panose="020F0502020204030204" pitchFamily="34" charset="0"/>
                      </a:endParaRPr>
                    </a:p>
                  </a:txBody>
                  <a:tcPr marL="0" marR="0" marT="0" marB="0" anchor="b">
                    <a:lnL>
                      <a:noFill/>
                    </a:lnL>
                    <a:lnR>
                      <a:noFill/>
                    </a:lnR>
                    <a:lnT>
                      <a:noFill/>
                    </a:lnT>
                    <a:lnB>
                      <a:noFill/>
                    </a:lnB>
                  </a:tcPr>
                </a:tc>
                <a:tc>
                  <a:txBody>
                    <a:bodyPr/>
                    <a:lstStyle/>
                    <a:p>
                      <a:pPr algn="l" fontAlgn="b"/>
                      <a:endParaRPr lang="en-US" sz="900" b="0" i="0" u="none" strike="noStrike">
                        <a:solidFill>
                          <a:srgbClr val="000000"/>
                        </a:solidFill>
                        <a:effectLst/>
                        <a:latin typeface="Calibri" panose="020F0502020204030204" pitchFamily="34" charset="0"/>
                      </a:endParaRPr>
                    </a:p>
                  </a:txBody>
                  <a:tcPr marL="0" marR="0" marT="0"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l" fontAlgn="b"/>
                      <a:endParaRPr lang="en-US" sz="900" b="0" i="0" u="none" strike="noStrike">
                        <a:solidFill>
                          <a:srgbClr val="000000"/>
                        </a:solidFill>
                        <a:effectLst/>
                        <a:latin typeface="Calibri" panose="020F0502020204030204" pitchFamily="34" charset="0"/>
                      </a:endParaRPr>
                    </a:p>
                  </a:txBody>
                  <a:tcPr marL="0" marR="0" marT="0" marB="0" anchor="b">
                    <a:lnL>
                      <a:noFill/>
                    </a:lnL>
                    <a:lnR>
                      <a:noFill/>
                    </a:lnR>
                    <a:lnT>
                      <a:noFill/>
                    </a:lnT>
                    <a:lnB>
                      <a:noFill/>
                    </a:lnB>
                  </a:tcPr>
                </a:tc>
                <a:extLst>
                  <a:ext uri="{0D108BD9-81ED-4DB2-BD59-A6C34878D82A}">
                    <a16:rowId xmlns:a16="http://schemas.microsoft.com/office/drawing/2014/main" val="2740863279"/>
                  </a:ext>
                </a:extLst>
              </a:tr>
              <a:tr h="158230">
                <a:tc>
                  <a:txBody>
                    <a:bodyPr/>
                    <a:lstStyle/>
                    <a:p>
                      <a:pPr algn="l" fontAlgn="b"/>
                      <a:endParaRPr lang="en-US" sz="900" b="0" i="0" u="none" strike="noStrike">
                        <a:solidFill>
                          <a:srgbClr val="000000"/>
                        </a:solidFill>
                        <a:effectLst/>
                        <a:latin typeface="Calibri" panose="020F0502020204030204" pitchFamily="34" charset="0"/>
                      </a:endParaRPr>
                    </a:p>
                  </a:txBody>
                  <a:tcPr marL="0" marR="0" marT="0" marB="0" anchor="b">
                    <a:lnL>
                      <a:noFill/>
                    </a:lnL>
                    <a:lnR>
                      <a:noFill/>
                    </a:lnR>
                    <a:lnT>
                      <a:noFill/>
                    </a:lnT>
                    <a:lnB>
                      <a:noFill/>
                    </a:lnB>
                  </a:tcPr>
                </a:tc>
                <a:tc>
                  <a:txBody>
                    <a:bodyPr/>
                    <a:lstStyle/>
                    <a:p>
                      <a:pPr algn="l" fontAlgn="b"/>
                      <a:r>
                        <a:rPr lang="en-US" sz="900" b="0" i="0" u="none" strike="noStrike">
                          <a:solidFill>
                            <a:srgbClr val="000000"/>
                          </a:solidFill>
                          <a:effectLst/>
                          <a:latin typeface="Calibri" panose="020F0502020204030204" pitchFamily="34" charset="0"/>
                        </a:rPr>
                        <a:t>Scale</a:t>
                      </a:r>
                    </a:p>
                  </a:txBody>
                  <a:tcPr marL="0" marR="0" marT="0" marB="0" anchor="b">
                    <a:lnL>
                      <a:noFill/>
                    </a:lnL>
                    <a:lnR>
                      <a:noFill/>
                    </a:lnR>
                    <a:lnT>
                      <a:noFill/>
                    </a:lnT>
                    <a:lnB>
                      <a:noFill/>
                    </a:lnB>
                  </a:tcPr>
                </a:tc>
                <a:tc>
                  <a:txBody>
                    <a:bodyPr/>
                    <a:lstStyle/>
                    <a:p>
                      <a:pPr algn="l" fontAlgn="b"/>
                      <a:r>
                        <a:rPr lang="en-US" sz="900" b="0" i="0" u="none" strike="noStrike">
                          <a:solidFill>
                            <a:srgbClr val="000000"/>
                          </a:solidFill>
                          <a:effectLst/>
                          <a:latin typeface="Calibri" panose="020F0502020204030204" pitchFamily="34" charset="0"/>
                        </a:rPr>
                        <a:t>a=</a:t>
                      </a:r>
                    </a:p>
                  </a:txBody>
                  <a:tcPr marL="0" marR="0" marT="0" marB="0" anchor="b">
                    <a:lnL>
                      <a:noFill/>
                    </a:lnL>
                    <a:lnR>
                      <a:noFill/>
                    </a:lnR>
                    <a:lnT>
                      <a:noFill/>
                    </a:lnT>
                    <a:lnB>
                      <a:noFill/>
                    </a:lnB>
                  </a:tcPr>
                </a:tc>
                <a:tc>
                  <a:txBody>
                    <a:bodyPr/>
                    <a:lstStyle/>
                    <a:p>
                      <a:pPr algn="ctr" fontAlgn="b"/>
                      <a:r>
                        <a:rPr lang="en-US" sz="900" b="0" i="0" u="none" strike="noStrike">
                          <a:solidFill>
                            <a:srgbClr val="000000"/>
                          </a:solidFill>
                          <a:effectLst/>
                          <a:latin typeface="Calibri" panose="020F0502020204030204" pitchFamily="34" charset="0"/>
                        </a:rPr>
                        <a:t>TRUE</a:t>
                      </a:r>
                    </a:p>
                  </a:txBody>
                  <a:tcPr marL="0" marR="0" marT="0" marB="0" anchor="b">
                    <a:lnL>
                      <a:noFill/>
                    </a:lnL>
                    <a:lnR>
                      <a:noFill/>
                    </a:lnR>
                    <a:lnT>
                      <a:noFill/>
                    </a:lnT>
                    <a:lnB>
                      <a:noFill/>
                    </a:lnB>
                  </a:tcPr>
                </a:tc>
                <a:extLst>
                  <a:ext uri="{0D108BD9-81ED-4DB2-BD59-A6C34878D82A}">
                    <a16:rowId xmlns:a16="http://schemas.microsoft.com/office/drawing/2014/main" val="455726509"/>
                  </a:ext>
                </a:extLst>
              </a:tr>
              <a:tr h="158230">
                <a:tc>
                  <a:txBody>
                    <a:bodyPr/>
                    <a:lstStyle/>
                    <a:p>
                      <a:pPr algn="l" fontAlgn="b"/>
                      <a:endParaRPr lang="en-US" sz="900" b="0" i="0" u="none" strike="noStrike">
                        <a:solidFill>
                          <a:srgbClr val="000000"/>
                        </a:solidFill>
                        <a:effectLst/>
                        <a:latin typeface="Calibri" panose="020F0502020204030204" pitchFamily="34" charset="0"/>
                      </a:endParaRPr>
                    </a:p>
                  </a:txBody>
                  <a:tcPr marL="0" marR="0" marT="0" marB="0" anchor="b">
                    <a:lnL>
                      <a:noFill/>
                    </a:lnL>
                    <a:lnR>
                      <a:noFill/>
                    </a:lnR>
                    <a:lnT>
                      <a:noFill/>
                    </a:lnT>
                    <a:lnB>
                      <a:noFill/>
                    </a:lnB>
                  </a:tcPr>
                </a:tc>
                <a:tc>
                  <a:txBody>
                    <a:bodyPr/>
                    <a:lstStyle/>
                    <a:p>
                      <a:pPr algn="l" fontAlgn="b"/>
                      <a:r>
                        <a:rPr lang="en-US" sz="900" b="0" i="0" u="none" strike="noStrike">
                          <a:solidFill>
                            <a:srgbClr val="000000"/>
                          </a:solidFill>
                          <a:effectLst/>
                          <a:latin typeface="Calibri" panose="020F0502020204030204" pitchFamily="34" charset="0"/>
                        </a:rPr>
                        <a:t>Drop</a:t>
                      </a:r>
                    </a:p>
                  </a:txBody>
                  <a:tcPr marL="0" marR="0" marT="0" marB="0" anchor="b">
                    <a:lnL>
                      <a:noFill/>
                    </a:lnL>
                    <a:lnR>
                      <a:noFill/>
                    </a:lnR>
                    <a:lnT>
                      <a:noFill/>
                    </a:lnT>
                    <a:lnB>
                      <a:noFill/>
                    </a:lnB>
                  </a:tcPr>
                </a:tc>
                <a:tc>
                  <a:txBody>
                    <a:bodyPr/>
                    <a:lstStyle/>
                    <a:p>
                      <a:pPr algn="l" fontAlgn="b"/>
                      <a:r>
                        <a:rPr lang="en-US" sz="900" b="0" i="0" u="none" strike="noStrike">
                          <a:solidFill>
                            <a:srgbClr val="000000"/>
                          </a:solidFill>
                          <a:effectLst/>
                          <a:latin typeface="Calibri" panose="020F0502020204030204" pitchFamily="34" charset="0"/>
                        </a:rPr>
                        <a:t>b=</a:t>
                      </a:r>
                    </a:p>
                  </a:txBody>
                  <a:tcPr marL="0" marR="0" marT="0" marB="0" anchor="b">
                    <a:lnL>
                      <a:noFill/>
                    </a:lnL>
                    <a:lnR>
                      <a:noFill/>
                    </a:lnR>
                    <a:lnT>
                      <a:noFill/>
                    </a:lnT>
                    <a:lnB>
                      <a:noFill/>
                    </a:lnB>
                  </a:tcPr>
                </a:tc>
                <a:tc>
                  <a:txBody>
                    <a:bodyPr/>
                    <a:lstStyle/>
                    <a:p>
                      <a:pPr algn="ctr" fontAlgn="b"/>
                      <a:r>
                        <a:rPr lang="en-US" sz="900" b="0" i="0" u="none" strike="noStrike">
                          <a:solidFill>
                            <a:srgbClr val="000000"/>
                          </a:solidFill>
                          <a:effectLst/>
                          <a:latin typeface="Calibri" panose="020F0502020204030204" pitchFamily="34" charset="0"/>
                        </a:rPr>
                        <a:t>FALSE</a:t>
                      </a:r>
                    </a:p>
                  </a:txBody>
                  <a:tcPr marL="0" marR="0" marT="0" marB="0" anchor="b">
                    <a:lnL>
                      <a:noFill/>
                    </a:lnL>
                    <a:lnR>
                      <a:noFill/>
                    </a:lnR>
                    <a:lnT>
                      <a:noFill/>
                    </a:lnT>
                    <a:lnB>
                      <a:noFill/>
                    </a:lnB>
                  </a:tcPr>
                </a:tc>
                <a:extLst>
                  <a:ext uri="{0D108BD9-81ED-4DB2-BD59-A6C34878D82A}">
                    <a16:rowId xmlns:a16="http://schemas.microsoft.com/office/drawing/2014/main" val="1683200021"/>
                  </a:ext>
                </a:extLst>
              </a:tr>
              <a:tr h="158230">
                <a:tc>
                  <a:txBody>
                    <a:bodyPr/>
                    <a:lstStyle/>
                    <a:p>
                      <a:pPr algn="l" fontAlgn="b"/>
                      <a:endParaRPr lang="en-US" sz="900" b="0" i="0" u="none" strike="noStrike">
                        <a:solidFill>
                          <a:srgbClr val="000000"/>
                        </a:solidFill>
                        <a:effectLst/>
                        <a:latin typeface="Calibri" panose="020F0502020204030204" pitchFamily="34" charset="0"/>
                      </a:endParaRPr>
                    </a:p>
                  </a:txBody>
                  <a:tcPr marL="0" marR="0" marT="0" marB="0" anchor="b">
                    <a:lnL>
                      <a:noFill/>
                    </a:lnL>
                    <a:lnR>
                      <a:noFill/>
                    </a:lnR>
                    <a:lnT>
                      <a:noFill/>
                    </a:lnT>
                    <a:lnB>
                      <a:noFill/>
                    </a:lnB>
                  </a:tcPr>
                </a:tc>
                <a:tc>
                  <a:txBody>
                    <a:bodyPr/>
                    <a:lstStyle/>
                    <a:p>
                      <a:pPr algn="l" fontAlgn="b"/>
                      <a:endParaRPr lang="en-US" sz="900" b="0" i="0" u="none" strike="noStrike">
                        <a:solidFill>
                          <a:srgbClr val="000000"/>
                        </a:solidFill>
                        <a:effectLst/>
                        <a:latin typeface="Calibri" panose="020F0502020204030204" pitchFamily="34" charset="0"/>
                      </a:endParaRPr>
                    </a:p>
                  </a:txBody>
                  <a:tcPr marL="0" marR="0" marT="0" marB="0" anchor="b">
                    <a:lnL>
                      <a:noFill/>
                    </a:lnL>
                    <a:lnR>
                      <a:noFill/>
                    </a:lnR>
                    <a:lnT>
                      <a:noFill/>
                    </a:lnT>
                    <a:lnB>
                      <a:noFill/>
                    </a:lnB>
                  </a:tcPr>
                </a:tc>
                <a:tc>
                  <a:txBody>
                    <a:bodyPr/>
                    <a:lstStyle/>
                    <a:p>
                      <a:pPr algn="l" fontAlgn="b"/>
                      <a:r>
                        <a:rPr lang="en-US" sz="900" b="0" i="0" u="none" strike="noStrike">
                          <a:solidFill>
                            <a:srgbClr val="000000"/>
                          </a:solidFill>
                          <a:effectLst/>
                          <a:latin typeface="Calibri" panose="020F0502020204030204" pitchFamily="34" charset="0"/>
                        </a:rPr>
                        <a:t>If !a</a:t>
                      </a:r>
                    </a:p>
                  </a:txBody>
                  <a:tcPr marL="0" marR="0" marT="0" marB="0" anchor="b">
                    <a:lnL>
                      <a:noFill/>
                    </a:lnL>
                    <a:lnR>
                      <a:noFill/>
                    </a:lnR>
                    <a:lnT>
                      <a:noFill/>
                    </a:lnT>
                    <a:lnB>
                      <a:noFill/>
                    </a:lnB>
                  </a:tcPr>
                </a:tc>
                <a:tc>
                  <a:txBody>
                    <a:bodyPr/>
                    <a:lstStyle/>
                    <a:p>
                      <a:pPr algn="r" fontAlgn="b"/>
                      <a:r>
                        <a:rPr lang="en-US" sz="900" b="0" i="0" u="none" strike="noStrike">
                          <a:solidFill>
                            <a:srgbClr val="000000"/>
                          </a:solidFill>
                          <a:effectLst/>
                          <a:latin typeface="Calibri" panose="020F0502020204030204" pitchFamily="34" charset="0"/>
                        </a:rPr>
                        <a:t>23</a:t>
                      </a:r>
                    </a:p>
                  </a:txBody>
                  <a:tcPr marL="0" marR="0" marT="0" marB="0" anchor="b">
                    <a:lnL>
                      <a:noFill/>
                    </a:lnL>
                    <a:lnR>
                      <a:noFill/>
                    </a:lnR>
                    <a:lnT>
                      <a:noFill/>
                    </a:lnT>
                    <a:lnB>
                      <a:noFill/>
                    </a:lnB>
                  </a:tcPr>
                </a:tc>
                <a:extLst>
                  <a:ext uri="{0D108BD9-81ED-4DB2-BD59-A6C34878D82A}">
                    <a16:rowId xmlns:a16="http://schemas.microsoft.com/office/drawing/2014/main" val="2443423501"/>
                  </a:ext>
                </a:extLst>
              </a:tr>
              <a:tr h="158230">
                <a:tc>
                  <a:txBody>
                    <a:bodyPr/>
                    <a:lstStyle/>
                    <a:p>
                      <a:pPr algn="l" fontAlgn="b"/>
                      <a:endParaRPr lang="en-US" sz="900" b="0" i="0" u="none" strike="noStrike">
                        <a:solidFill>
                          <a:srgbClr val="000000"/>
                        </a:solidFill>
                        <a:effectLst/>
                        <a:latin typeface="Calibri" panose="020F0502020204030204" pitchFamily="34" charset="0"/>
                      </a:endParaRPr>
                    </a:p>
                  </a:txBody>
                  <a:tcPr marL="0" marR="0" marT="0" marB="0" anchor="b">
                    <a:lnL>
                      <a:noFill/>
                    </a:lnL>
                    <a:lnR>
                      <a:noFill/>
                    </a:lnR>
                    <a:lnT>
                      <a:noFill/>
                    </a:lnT>
                    <a:lnB>
                      <a:noFill/>
                    </a:lnB>
                  </a:tcPr>
                </a:tc>
                <a:tc>
                  <a:txBody>
                    <a:bodyPr/>
                    <a:lstStyle/>
                    <a:p>
                      <a:pPr algn="l" fontAlgn="b"/>
                      <a:endParaRPr lang="en-US" sz="900" b="0" i="0" u="none" strike="noStrike">
                        <a:solidFill>
                          <a:srgbClr val="000000"/>
                        </a:solidFill>
                        <a:effectLst/>
                        <a:latin typeface="Calibri" panose="020F0502020204030204" pitchFamily="34" charset="0"/>
                      </a:endParaRPr>
                    </a:p>
                  </a:txBody>
                  <a:tcPr marL="0" marR="0" marT="0" marB="0" anchor="b">
                    <a:lnL>
                      <a:noFill/>
                    </a:lnL>
                    <a:lnR>
                      <a:noFill/>
                    </a:lnR>
                    <a:lnT>
                      <a:noFill/>
                    </a:lnT>
                    <a:lnB>
                      <a:noFill/>
                    </a:lnB>
                  </a:tcPr>
                </a:tc>
                <a:tc>
                  <a:txBody>
                    <a:bodyPr/>
                    <a:lstStyle/>
                    <a:p>
                      <a:pPr algn="l" fontAlgn="b"/>
                      <a:r>
                        <a:rPr lang="en-US" sz="900" b="0" i="0" u="none" strike="noStrike">
                          <a:solidFill>
                            <a:srgbClr val="000000"/>
                          </a:solidFill>
                          <a:effectLst/>
                          <a:latin typeface="Calibri" panose="020F0502020204030204" pitchFamily="34" charset="0"/>
                        </a:rPr>
                        <a:t>if a!b</a:t>
                      </a:r>
                    </a:p>
                  </a:txBody>
                  <a:tcPr marL="0" marR="0" marT="0" marB="0" anchor="b">
                    <a:lnL>
                      <a:noFill/>
                    </a:lnL>
                    <a:lnR>
                      <a:noFill/>
                    </a:lnR>
                    <a:lnT>
                      <a:noFill/>
                    </a:lnT>
                    <a:lnB>
                      <a:noFill/>
                    </a:lnB>
                  </a:tcPr>
                </a:tc>
                <a:tc>
                  <a:txBody>
                    <a:bodyPr/>
                    <a:lstStyle/>
                    <a:p>
                      <a:pPr algn="r" fontAlgn="b"/>
                      <a:r>
                        <a:rPr lang="en-US" sz="900" b="0" i="0" u="none" strike="noStrike">
                          <a:solidFill>
                            <a:srgbClr val="000000"/>
                          </a:solidFill>
                          <a:effectLst/>
                          <a:latin typeface="Calibri" panose="020F0502020204030204" pitchFamily="34" charset="0"/>
                        </a:rPr>
                        <a:t>20.97323</a:t>
                      </a:r>
                    </a:p>
                  </a:txBody>
                  <a:tcPr marL="0" marR="0" marT="0" marB="0" anchor="b">
                    <a:lnL>
                      <a:noFill/>
                    </a:lnL>
                    <a:lnR>
                      <a:noFill/>
                    </a:lnR>
                    <a:lnT>
                      <a:noFill/>
                    </a:lnT>
                    <a:lnB>
                      <a:noFill/>
                    </a:lnB>
                  </a:tcPr>
                </a:tc>
                <a:extLst>
                  <a:ext uri="{0D108BD9-81ED-4DB2-BD59-A6C34878D82A}">
                    <a16:rowId xmlns:a16="http://schemas.microsoft.com/office/drawing/2014/main" val="451425595"/>
                  </a:ext>
                </a:extLst>
              </a:tr>
              <a:tr h="158230">
                <a:tc>
                  <a:txBody>
                    <a:bodyPr/>
                    <a:lstStyle/>
                    <a:p>
                      <a:pPr algn="l" fontAlgn="b"/>
                      <a:endParaRPr lang="en-US" sz="900" b="0" i="0" u="none" strike="noStrike">
                        <a:solidFill>
                          <a:srgbClr val="000000"/>
                        </a:solidFill>
                        <a:effectLst/>
                        <a:latin typeface="Calibri" panose="020F0502020204030204" pitchFamily="34" charset="0"/>
                      </a:endParaRPr>
                    </a:p>
                  </a:txBody>
                  <a:tcPr marL="0" marR="0" marT="0" marB="0" anchor="b">
                    <a:lnL>
                      <a:noFill/>
                    </a:lnL>
                    <a:lnR>
                      <a:noFill/>
                    </a:lnR>
                    <a:lnT>
                      <a:noFill/>
                    </a:lnT>
                    <a:lnB>
                      <a:noFill/>
                    </a:lnB>
                  </a:tcPr>
                </a:tc>
                <a:tc>
                  <a:txBody>
                    <a:bodyPr/>
                    <a:lstStyle/>
                    <a:p>
                      <a:pPr algn="l" fontAlgn="b"/>
                      <a:endParaRPr lang="en-US" sz="900" b="0" i="0" u="none" strike="noStrike">
                        <a:solidFill>
                          <a:srgbClr val="000000"/>
                        </a:solidFill>
                        <a:effectLst/>
                        <a:latin typeface="Calibri" panose="020F0502020204030204" pitchFamily="34" charset="0"/>
                      </a:endParaRPr>
                    </a:p>
                  </a:txBody>
                  <a:tcPr marL="0" marR="0" marT="0" marB="0" anchor="b">
                    <a:lnL>
                      <a:noFill/>
                    </a:lnL>
                    <a:lnR>
                      <a:noFill/>
                    </a:lnR>
                    <a:lnT>
                      <a:noFill/>
                    </a:lnT>
                    <a:lnB>
                      <a:noFill/>
                    </a:lnB>
                  </a:tcPr>
                </a:tc>
                <a:tc>
                  <a:txBody>
                    <a:bodyPr/>
                    <a:lstStyle/>
                    <a:p>
                      <a:pPr algn="l" fontAlgn="b"/>
                      <a:r>
                        <a:rPr lang="en-US" sz="900" b="0" i="0" u="none" strike="noStrike">
                          <a:solidFill>
                            <a:srgbClr val="000000"/>
                          </a:solidFill>
                          <a:effectLst/>
                          <a:latin typeface="Calibri" panose="020F0502020204030204" pitchFamily="34" charset="0"/>
                        </a:rPr>
                        <a:t>if ab</a:t>
                      </a:r>
                    </a:p>
                  </a:txBody>
                  <a:tcPr marL="0" marR="0" marT="0" marB="0" anchor="b">
                    <a:lnL>
                      <a:noFill/>
                    </a:lnL>
                    <a:lnR>
                      <a:noFill/>
                    </a:lnR>
                    <a:lnT>
                      <a:noFill/>
                    </a:lnT>
                    <a:lnB>
                      <a:noFill/>
                    </a:lnB>
                  </a:tcPr>
                </a:tc>
                <a:tc>
                  <a:txBody>
                    <a:bodyPr/>
                    <a:lstStyle/>
                    <a:p>
                      <a:pPr algn="r" fontAlgn="b"/>
                      <a:r>
                        <a:rPr lang="en-US" sz="900" b="0" i="0" u="none" strike="noStrike">
                          <a:solidFill>
                            <a:srgbClr val="000000"/>
                          </a:solidFill>
                          <a:effectLst/>
                          <a:latin typeface="Calibri" panose="020F0502020204030204" pitchFamily="34" charset="0"/>
                        </a:rPr>
                        <a:t>20</a:t>
                      </a:r>
                    </a:p>
                  </a:txBody>
                  <a:tcPr marL="0" marR="0" marT="0" marB="0" anchor="b">
                    <a:lnL>
                      <a:noFill/>
                    </a:lnL>
                    <a:lnR>
                      <a:noFill/>
                    </a:lnR>
                    <a:lnT>
                      <a:noFill/>
                    </a:lnT>
                    <a:lnB>
                      <a:noFill/>
                    </a:lnB>
                  </a:tcPr>
                </a:tc>
                <a:extLst>
                  <a:ext uri="{0D108BD9-81ED-4DB2-BD59-A6C34878D82A}">
                    <a16:rowId xmlns:a16="http://schemas.microsoft.com/office/drawing/2014/main" val="4244890370"/>
                  </a:ext>
                </a:extLst>
              </a:tr>
              <a:tr h="158230">
                <a:tc>
                  <a:txBody>
                    <a:bodyPr/>
                    <a:lstStyle/>
                    <a:p>
                      <a:pPr algn="l" fontAlgn="b"/>
                      <a:endParaRPr lang="en-US" sz="900" b="0" i="0" u="none" strike="noStrike">
                        <a:solidFill>
                          <a:srgbClr val="000000"/>
                        </a:solidFill>
                        <a:effectLst/>
                        <a:latin typeface="Calibri" panose="020F0502020204030204" pitchFamily="34" charset="0"/>
                      </a:endParaRPr>
                    </a:p>
                  </a:txBody>
                  <a:tcPr marL="0" marR="0" marT="0" marB="0" anchor="b">
                    <a:lnL>
                      <a:noFill/>
                    </a:lnL>
                    <a:lnR>
                      <a:noFill/>
                    </a:lnR>
                    <a:lnT>
                      <a:noFill/>
                    </a:lnT>
                    <a:lnB>
                      <a:noFill/>
                    </a:lnB>
                  </a:tcPr>
                </a:tc>
                <a:tc>
                  <a:txBody>
                    <a:bodyPr/>
                    <a:lstStyle/>
                    <a:p>
                      <a:pPr algn="l" fontAlgn="b"/>
                      <a:endParaRPr lang="en-US" sz="900" b="0" i="0" u="none" strike="noStrike">
                        <a:solidFill>
                          <a:srgbClr val="000000"/>
                        </a:solidFill>
                        <a:effectLst/>
                        <a:latin typeface="Calibri" panose="020F0502020204030204" pitchFamily="34" charset="0"/>
                      </a:endParaRPr>
                    </a:p>
                  </a:txBody>
                  <a:tcPr marL="0" marR="0" marT="0" marB="0" anchor="b">
                    <a:lnL>
                      <a:noFill/>
                    </a:lnL>
                    <a:lnR>
                      <a:noFill/>
                    </a:lnR>
                    <a:lnT>
                      <a:noFill/>
                    </a:lnT>
                    <a:lnB>
                      <a:noFill/>
                    </a:lnB>
                  </a:tcPr>
                </a:tc>
                <a:tc>
                  <a:txBody>
                    <a:bodyPr/>
                    <a:lstStyle/>
                    <a:p>
                      <a:pPr algn="l" fontAlgn="b"/>
                      <a:r>
                        <a:rPr lang="en-US" sz="900" b="0" i="0" u="none" strike="noStrike">
                          <a:solidFill>
                            <a:srgbClr val="000000"/>
                          </a:solidFill>
                          <a:effectLst/>
                          <a:latin typeface="Calibri" panose="020F0502020204030204" pitchFamily="34" charset="0"/>
                        </a:rPr>
                        <a:t>Pcmax_L</a:t>
                      </a:r>
                    </a:p>
                  </a:txBody>
                  <a:tcPr marL="0" marR="0" marT="0" marB="0" anchor="b">
                    <a:lnL>
                      <a:noFill/>
                    </a:lnL>
                    <a:lnR>
                      <a:noFill/>
                    </a:lnR>
                    <a:lnT>
                      <a:noFill/>
                    </a:lnT>
                    <a:lnB>
                      <a:noFill/>
                    </a:lnB>
                  </a:tcPr>
                </a:tc>
                <a:tc>
                  <a:txBody>
                    <a:bodyPr/>
                    <a:lstStyle/>
                    <a:p>
                      <a:pPr algn="r" fontAlgn="b"/>
                      <a:r>
                        <a:rPr lang="en-US" sz="900" b="0" i="0" u="none" strike="noStrike" dirty="0">
                          <a:solidFill>
                            <a:srgbClr val="000000"/>
                          </a:solidFill>
                          <a:effectLst/>
                          <a:latin typeface="Calibri" panose="020F0502020204030204" pitchFamily="34" charset="0"/>
                        </a:rPr>
                        <a:t>20.97323</a:t>
                      </a:r>
                    </a:p>
                  </a:txBody>
                  <a:tcPr marL="0" marR="0" marT="0" marB="0" anchor="b">
                    <a:lnL>
                      <a:noFill/>
                    </a:lnL>
                    <a:lnR>
                      <a:noFill/>
                    </a:lnR>
                    <a:lnT>
                      <a:noFill/>
                    </a:lnT>
                    <a:lnB>
                      <a:noFill/>
                    </a:lnB>
                    <a:solidFill>
                      <a:srgbClr val="FFFF00"/>
                    </a:solidFill>
                  </a:tcPr>
                </a:tc>
                <a:extLst>
                  <a:ext uri="{0D108BD9-81ED-4DB2-BD59-A6C34878D82A}">
                    <a16:rowId xmlns:a16="http://schemas.microsoft.com/office/drawing/2014/main" val="2177893618"/>
                  </a:ext>
                </a:extLst>
              </a:tr>
            </a:tbl>
          </a:graphicData>
        </a:graphic>
      </p:graphicFrame>
    </p:spTree>
    <p:extLst>
      <p:ext uri="{BB962C8B-B14F-4D97-AF65-F5344CB8AC3E}">
        <p14:creationId xmlns:p14="http://schemas.microsoft.com/office/powerpoint/2010/main" val="112720913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967F0F-A8F6-4AD9-BC48-C18CF839D901}"/>
              </a:ext>
            </a:extLst>
          </p:cNvPr>
          <p:cNvSpPr>
            <a:spLocks noGrp="1"/>
          </p:cNvSpPr>
          <p:nvPr>
            <p:ph type="title"/>
          </p:nvPr>
        </p:nvSpPr>
        <p:spPr/>
        <p:txBody>
          <a:bodyPr/>
          <a:lstStyle/>
          <a:p>
            <a:r>
              <a:rPr lang="en-US" dirty="0"/>
              <a:t>P</a:t>
            </a:r>
            <a:r>
              <a:rPr lang="en-US" baseline="-25000" dirty="0"/>
              <a:t>CMAX_EN-DC_L</a:t>
            </a:r>
            <a:r>
              <a:rPr lang="en-US" dirty="0"/>
              <a:t> with scaling for non-overlapped LTE subframes and NR slots</a:t>
            </a:r>
          </a:p>
        </p:txBody>
      </p:sp>
      <p:sp>
        <p:nvSpPr>
          <p:cNvPr id="3" name="Content Placeholder 2">
            <a:extLst>
              <a:ext uri="{FF2B5EF4-FFF2-40B4-BE49-F238E27FC236}">
                <a16:creationId xmlns:a16="http://schemas.microsoft.com/office/drawing/2014/main" id="{C75F4260-0E96-4CDF-A607-AC9E531C457C}"/>
              </a:ext>
            </a:extLst>
          </p:cNvPr>
          <p:cNvSpPr>
            <a:spLocks noGrp="1"/>
          </p:cNvSpPr>
          <p:nvPr>
            <p:ph idx="1"/>
          </p:nvPr>
        </p:nvSpPr>
        <p:spPr>
          <a:xfrm>
            <a:off x="658445" y="3133901"/>
            <a:ext cx="10844442" cy="3358974"/>
          </a:xfrm>
        </p:spPr>
        <p:txBody>
          <a:bodyPr>
            <a:normAutofit fontScale="77500" lnSpcReduction="20000"/>
          </a:bodyPr>
          <a:lstStyle/>
          <a:p>
            <a:r>
              <a:rPr lang="en-US" dirty="0"/>
              <a:t>Scaling only needed when </a:t>
            </a:r>
            <a:r>
              <a:rPr lang="en-US" dirty="0" err="1"/>
              <a:t>p</a:t>
            </a:r>
            <a:r>
              <a:rPr lang="en-US" baseline="-25000" dirty="0" err="1"/>
              <a:t>MCG</a:t>
            </a:r>
            <a:r>
              <a:rPr lang="en-US" baseline="-25000" dirty="0"/>
              <a:t> </a:t>
            </a:r>
            <a:r>
              <a:rPr lang="en-US" dirty="0"/>
              <a:t>+ </a:t>
            </a:r>
            <a:r>
              <a:rPr lang="en-US" dirty="0" err="1"/>
              <a:t>p</a:t>
            </a:r>
            <a:r>
              <a:rPr lang="en-US" baseline="-25000" dirty="0" err="1"/>
              <a:t>SCG</a:t>
            </a:r>
            <a:r>
              <a:rPr lang="en-US" dirty="0"/>
              <a:t> &gt; Min(</a:t>
            </a:r>
            <a:r>
              <a:rPr lang="en-US" dirty="0" err="1"/>
              <a:t>p</a:t>
            </a:r>
            <a:r>
              <a:rPr lang="en-US" baseline="-25000" dirty="0" err="1"/>
              <a:t>Powerclass</a:t>
            </a:r>
            <a:r>
              <a:rPr lang="en-US" dirty="0"/>
              <a:t>, </a:t>
            </a:r>
            <a:r>
              <a:rPr lang="en-US" dirty="0" err="1"/>
              <a:t>p</a:t>
            </a:r>
            <a:r>
              <a:rPr lang="en-US" baseline="-25000" dirty="0" err="1"/>
              <a:t>EMAX</a:t>
            </a:r>
            <a:r>
              <a:rPr lang="en-US" dirty="0"/>
              <a:t>)</a:t>
            </a:r>
          </a:p>
          <a:p>
            <a:pPr lvl="0"/>
            <a:r>
              <a:rPr lang="en-US" dirty="0"/>
              <a:t>If LTE subframes and NR slots were perfectly aligned, when scaling is needed the combined power should be equal to  </a:t>
            </a:r>
            <a:r>
              <a:rPr lang="en-US" dirty="0">
                <a:solidFill>
                  <a:prstClr val="black"/>
                </a:solidFill>
              </a:rPr>
              <a:t>Min(</a:t>
            </a:r>
            <a:r>
              <a:rPr lang="en-US" dirty="0" err="1">
                <a:solidFill>
                  <a:prstClr val="black"/>
                </a:solidFill>
              </a:rPr>
              <a:t>p</a:t>
            </a:r>
            <a:r>
              <a:rPr lang="en-US" baseline="-25000" dirty="0" err="1">
                <a:solidFill>
                  <a:prstClr val="black"/>
                </a:solidFill>
              </a:rPr>
              <a:t>Powerclass</a:t>
            </a:r>
            <a:r>
              <a:rPr lang="en-US" dirty="0">
                <a:solidFill>
                  <a:prstClr val="black"/>
                </a:solidFill>
              </a:rPr>
              <a:t>, </a:t>
            </a:r>
            <a:r>
              <a:rPr lang="en-US" dirty="0" err="1">
                <a:solidFill>
                  <a:prstClr val="black"/>
                </a:solidFill>
              </a:rPr>
              <a:t>p</a:t>
            </a:r>
            <a:r>
              <a:rPr lang="en-US" baseline="-25000" dirty="0" err="1">
                <a:solidFill>
                  <a:prstClr val="black"/>
                </a:solidFill>
              </a:rPr>
              <a:t>EMAX</a:t>
            </a:r>
            <a:r>
              <a:rPr lang="en-US" dirty="0">
                <a:solidFill>
                  <a:prstClr val="black"/>
                </a:solidFill>
              </a:rPr>
              <a:t>), otherwise scaling would not have been needed</a:t>
            </a:r>
          </a:p>
          <a:p>
            <a:pPr lvl="0"/>
            <a:r>
              <a:rPr lang="en-US" dirty="0">
                <a:solidFill>
                  <a:prstClr val="black"/>
                </a:solidFill>
              </a:rPr>
              <a:t>When scaling is applied: </a:t>
            </a:r>
          </a:p>
          <a:p>
            <a:pPr marL="0" indent="0">
              <a:buNone/>
            </a:pPr>
            <a:r>
              <a:rPr lang="en-US" dirty="0">
                <a:solidFill>
                  <a:prstClr val="black"/>
                </a:solidFill>
              </a:rPr>
              <a:t>	P</a:t>
            </a:r>
            <a:r>
              <a:rPr lang="en-US" baseline="-25000" dirty="0">
                <a:solidFill>
                  <a:prstClr val="black"/>
                </a:solidFill>
              </a:rPr>
              <a:t>CMAX_ EN-DC _L</a:t>
            </a:r>
            <a:r>
              <a:rPr lang="en-US" dirty="0">
                <a:solidFill>
                  <a:prstClr val="black"/>
                </a:solidFill>
              </a:rPr>
              <a:t>(</a:t>
            </a:r>
            <a:r>
              <a:rPr lang="en-US" dirty="0" err="1">
                <a:solidFill>
                  <a:prstClr val="black"/>
                </a:solidFill>
              </a:rPr>
              <a:t>p,q</a:t>
            </a:r>
            <a:r>
              <a:rPr lang="en-US" dirty="0">
                <a:solidFill>
                  <a:prstClr val="black"/>
                </a:solidFill>
              </a:rPr>
              <a:t>) </a:t>
            </a:r>
            <a:r>
              <a:rPr lang="en-US" u="sng" dirty="0">
                <a:solidFill>
                  <a:prstClr val="black"/>
                </a:solidFill>
              </a:rPr>
              <a:t>should be </a:t>
            </a:r>
            <a:r>
              <a:rPr lang="en-US" dirty="0">
                <a:solidFill>
                  <a:prstClr val="black"/>
                </a:solidFill>
              </a:rPr>
              <a:t>= MIN {P</a:t>
            </a:r>
            <a:r>
              <a:rPr lang="en-US" baseline="-25000" dirty="0">
                <a:solidFill>
                  <a:prstClr val="black"/>
                </a:solidFill>
              </a:rPr>
              <a:t>EMAX, EN-DC </a:t>
            </a:r>
            <a:r>
              <a:rPr lang="en-US" dirty="0">
                <a:solidFill>
                  <a:prstClr val="black"/>
                </a:solidFill>
              </a:rPr>
              <a:t>,</a:t>
            </a:r>
            <a:r>
              <a:rPr lang="en-US" dirty="0" err="1">
                <a:solidFill>
                  <a:prstClr val="black"/>
                </a:solidFill>
              </a:rPr>
              <a:t>P</a:t>
            </a:r>
            <a:r>
              <a:rPr lang="en-US" baseline="-25000" dirty="0" err="1">
                <a:solidFill>
                  <a:prstClr val="black"/>
                </a:solidFill>
              </a:rPr>
              <a:t>PowerClass</a:t>
            </a:r>
            <a:r>
              <a:rPr lang="en-US" baseline="-25000" dirty="0">
                <a:solidFill>
                  <a:prstClr val="black"/>
                </a:solidFill>
              </a:rPr>
              <a:t>, EN-DC</a:t>
            </a:r>
            <a:r>
              <a:rPr lang="en-US" dirty="0">
                <a:solidFill>
                  <a:prstClr val="black"/>
                </a:solidFill>
              </a:rPr>
              <a:t>}</a:t>
            </a:r>
          </a:p>
          <a:p>
            <a:pPr lvl="0"/>
            <a:r>
              <a:rPr lang="en-US" dirty="0">
                <a:solidFill>
                  <a:prstClr val="black"/>
                </a:solidFill>
              </a:rPr>
              <a:t>If tolerance is needed, RAN4 should agree on the step size or tolerance for scaling and the resulting impact n P</a:t>
            </a:r>
            <a:r>
              <a:rPr lang="en-US" baseline="-25000" dirty="0">
                <a:solidFill>
                  <a:prstClr val="black"/>
                </a:solidFill>
              </a:rPr>
              <a:t>CMAX_ EN-DC _L</a:t>
            </a:r>
            <a:r>
              <a:rPr lang="en-US" dirty="0">
                <a:solidFill>
                  <a:prstClr val="black"/>
                </a:solidFill>
              </a:rPr>
              <a:t>(</a:t>
            </a:r>
            <a:r>
              <a:rPr lang="en-US" dirty="0" err="1">
                <a:solidFill>
                  <a:prstClr val="black"/>
                </a:solidFill>
              </a:rPr>
              <a:t>p,q</a:t>
            </a:r>
            <a:r>
              <a:rPr lang="en-US" dirty="0">
                <a:solidFill>
                  <a:prstClr val="black"/>
                </a:solidFill>
              </a:rPr>
              <a:t>) , but it should not arbitrarily apply the maximum possible scaling to the lowest </a:t>
            </a:r>
            <a:r>
              <a:rPr lang="en-US" dirty="0" err="1">
                <a:latin typeface="Times New Roman" panose="02020603050405020304" pitchFamily="18" charset="0"/>
                <a:ea typeface="Calibri" panose="020F0502020204030204" pitchFamily="34" charset="0"/>
                <a:cs typeface="Times New Roman" panose="02020603050405020304" pitchFamily="18" charset="0"/>
              </a:rPr>
              <a:t>p</a:t>
            </a:r>
            <a:r>
              <a:rPr lang="en-US" baseline="-25000" dirty="0" err="1">
                <a:latin typeface="Times New Roman" panose="02020603050405020304" pitchFamily="18" charset="0"/>
                <a:ea typeface="Calibri" panose="020F0502020204030204" pitchFamily="34" charset="0"/>
                <a:cs typeface="Times New Roman" panose="02020603050405020304" pitchFamily="18" charset="0"/>
              </a:rPr>
              <a:t>CMAX</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baseline="-25000" dirty="0" err="1">
                <a:latin typeface="Times New Roman" panose="02020603050405020304" pitchFamily="18" charset="0"/>
                <a:ea typeface="Calibri" panose="020F0502020204030204" pitchFamily="34" charset="0"/>
                <a:cs typeface="Times New Roman" panose="02020603050405020304" pitchFamily="18" charset="0"/>
              </a:rPr>
              <a:t>L,f,</a:t>
            </a:r>
            <a:r>
              <a:rPr lang="en-US" i="1" baseline="-25000" dirty="0" err="1">
                <a:latin typeface="Times New Roman" panose="02020603050405020304" pitchFamily="18" charset="0"/>
                <a:ea typeface="Calibri" panose="020F0502020204030204" pitchFamily="34" charset="0"/>
                <a:cs typeface="Times New Roman" panose="02020603050405020304" pitchFamily="18" charset="0"/>
              </a:rPr>
              <a:t>c,,NR</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i="1" baseline="-25000" dirty="0">
                <a:latin typeface="Times New Roman" panose="02020603050405020304" pitchFamily="18" charset="0"/>
                <a:ea typeface="Calibri" panose="020F0502020204030204" pitchFamily="34" charset="0"/>
                <a:cs typeface="Times New Roman" panose="02020603050405020304" pitchFamily="18" charset="0"/>
              </a:rPr>
              <a:t>c</a:t>
            </a:r>
            <a:r>
              <a:rPr lang="en-US" dirty="0">
                <a:latin typeface="Times New Roman" panose="02020603050405020304" pitchFamily="18" charset="0"/>
                <a:ea typeface="Calibri" panose="020F0502020204030204" pitchFamily="34" charset="0"/>
                <a:cs typeface="Times New Roman" panose="02020603050405020304" pitchFamily="18" charset="0"/>
              </a:rPr>
              <a:t>(</a:t>
            </a:r>
            <a:r>
              <a:rPr lang="en-US" i="1" dirty="0">
                <a:latin typeface="Times New Roman" panose="02020603050405020304" pitchFamily="18" charset="0"/>
                <a:ea typeface="Calibri" panose="020F0502020204030204" pitchFamily="34" charset="0"/>
                <a:cs typeface="Times New Roman" panose="02020603050405020304" pitchFamily="18" charset="0"/>
              </a:rPr>
              <a:t>q</a:t>
            </a:r>
            <a:r>
              <a:rPr lang="en-US" dirty="0">
                <a:latin typeface="Times New Roman" panose="02020603050405020304" pitchFamily="18" charset="0"/>
                <a:ea typeface="Calibri" panose="020F0502020204030204" pitchFamily="34" charset="0"/>
                <a:cs typeface="Times New Roman" panose="02020603050405020304" pitchFamily="18" charset="0"/>
              </a:rPr>
              <a:t>) as has been proposed in </a:t>
            </a:r>
            <a:r>
              <a:rPr lang="en-US" dirty="0">
                <a:solidFill>
                  <a:prstClr val="black"/>
                </a:solidFill>
              </a:rPr>
              <a:t>v12 of the </a:t>
            </a:r>
            <a:r>
              <a:rPr lang="en-US" dirty="0" err="1">
                <a:solidFill>
                  <a:prstClr val="black"/>
                </a:solidFill>
              </a:rPr>
              <a:t>Pcmax</a:t>
            </a:r>
            <a:r>
              <a:rPr lang="en-US" dirty="0">
                <a:solidFill>
                  <a:prstClr val="black"/>
                </a:solidFill>
              </a:rPr>
              <a:t> CR from Chengdu.</a:t>
            </a:r>
          </a:p>
          <a:p>
            <a:pPr lvl="0"/>
            <a:r>
              <a:rPr lang="en-US" b="1" dirty="0">
                <a:solidFill>
                  <a:prstClr val="black"/>
                </a:solidFill>
              </a:rPr>
              <a:t>Observation 2: RAN4 may need to establish an NR scaling step size or scaling tolerance</a:t>
            </a:r>
            <a:endParaRPr lang="en-US" dirty="0">
              <a:solidFill>
                <a:prstClr val="black"/>
              </a:solidFill>
            </a:endParaRPr>
          </a:p>
          <a:p>
            <a:pPr lvl="0"/>
            <a:endParaRPr lang="en-US" dirty="0">
              <a:solidFill>
                <a:prstClr val="black"/>
              </a:solidFill>
            </a:endParaRPr>
          </a:p>
          <a:p>
            <a:endParaRPr lang="en-US" dirty="0"/>
          </a:p>
        </p:txBody>
      </p:sp>
      <p:sp>
        <p:nvSpPr>
          <p:cNvPr id="4" name="Rectangle 3">
            <a:extLst>
              <a:ext uri="{FF2B5EF4-FFF2-40B4-BE49-F238E27FC236}">
                <a16:creationId xmlns:a16="http://schemas.microsoft.com/office/drawing/2014/main" id="{422ACBDB-358F-4F79-97D5-0EBF90D00B03}"/>
              </a:ext>
            </a:extLst>
          </p:cNvPr>
          <p:cNvSpPr/>
          <p:nvPr/>
        </p:nvSpPr>
        <p:spPr>
          <a:xfrm>
            <a:off x="3649211" y="1625520"/>
            <a:ext cx="2374084" cy="55367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E-UTRA (p) </a:t>
            </a:r>
          </a:p>
        </p:txBody>
      </p:sp>
      <p:sp>
        <p:nvSpPr>
          <p:cNvPr id="5" name="Rectangle 4">
            <a:extLst>
              <a:ext uri="{FF2B5EF4-FFF2-40B4-BE49-F238E27FC236}">
                <a16:creationId xmlns:a16="http://schemas.microsoft.com/office/drawing/2014/main" id="{22C433FA-79E1-4F14-9F6F-1FE1C31F440D}"/>
              </a:ext>
            </a:extLst>
          </p:cNvPr>
          <p:cNvSpPr/>
          <p:nvPr/>
        </p:nvSpPr>
        <p:spPr>
          <a:xfrm>
            <a:off x="6023295" y="1625520"/>
            <a:ext cx="2374084" cy="55367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E-UTRA (p+1)</a:t>
            </a:r>
          </a:p>
        </p:txBody>
      </p:sp>
      <p:sp>
        <p:nvSpPr>
          <p:cNvPr id="6" name="Rectangle 5">
            <a:extLst>
              <a:ext uri="{FF2B5EF4-FFF2-40B4-BE49-F238E27FC236}">
                <a16:creationId xmlns:a16="http://schemas.microsoft.com/office/drawing/2014/main" id="{8697E0EF-5EBA-46F2-A847-FACCD4B05A12}"/>
              </a:ext>
            </a:extLst>
          </p:cNvPr>
          <p:cNvSpPr/>
          <p:nvPr/>
        </p:nvSpPr>
        <p:spPr>
          <a:xfrm>
            <a:off x="3649211" y="2179193"/>
            <a:ext cx="2374084" cy="55367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NR (q)</a:t>
            </a:r>
          </a:p>
        </p:txBody>
      </p:sp>
      <p:sp>
        <p:nvSpPr>
          <p:cNvPr id="7" name="Rectangle 6">
            <a:extLst>
              <a:ext uri="{FF2B5EF4-FFF2-40B4-BE49-F238E27FC236}">
                <a16:creationId xmlns:a16="http://schemas.microsoft.com/office/drawing/2014/main" id="{068A0DDE-5079-4CEA-8141-E662C9DBD895}"/>
              </a:ext>
            </a:extLst>
          </p:cNvPr>
          <p:cNvSpPr/>
          <p:nvPr/>
        </p:nvSpPr>
        <p:spPr>
          <a:xfrm>
            <a:off x="6023295" y="2179193"/>
            <a:ext cx="2374084" cy="55367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NR (q+1)</a:t>
            </a:r>
          </a:p>
        </p:txBody>
      </p:sp>
    </p:spTree>
    <p:extLst>
      <p:ext uri="{BB962C8B-B14F-4D97-AF65-F5344CB8AC3E}">
        <p14:creationId xmlns:p14="http://schemas.microsoft.com/office/powerpoint/2010/main" val="272621302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967F0F-A8F6-4AD9-BC48-C18CF839D901}"/>
              </a:ext>
            </a:extLst>
          </p:cNvPr>
          <p:cNvSpPr>
            <a:spLocks noGrp="1"/>
          </p:cNvSpPr>
          <p:nvPr>
            <p:ph type="title"/>
          </p:nvPr>
        </p:nvSpPr>
        <p:spPr/>
        <p:txBody>
          <a:bodyPr/>
          <a:lstStyle/>
          <a:p>
            <a:r>
              <a:rPr lang="en-US" dirty="0">
                <a:solidFill>
                  <a:prstClr val="black"/>
                </a:solidFill>
              </a:rPr>
              <a:t>P</a:t>
            </a:r>
            <a:r>
              <a:rPr lang="en-US" baseline="-25000" dirty="0">
                <a:solidFill>
                  <a:prstClr val="black"/>
                </a:solidFill>
              </a:rPr>
              <a:t>CMAX_EN-DC_L</a:t>
            </a:r>
            <a:r>
              <a:rPr lang="en-US" dirty="0">
                <a:solidFill>
                  <a:prstClr val="black"/>
                </a:solidFill>
              </a:rPr>
              <a:t> with o</a:t>
            </a:r>
            <a:r>
              <a:rPr lang="en-US" dirty="0"/>
              <a:t>verlapping slots</a:t>
            </a:r>
          </a:p>
        </p:txBody>
      </p:sp>
      <p:sp>
        <p:nvSpPr>
          <p:cNvPr id="3" name="Content Placeholder 2">
            <a:extLst>
              <a:ext uri="{FF2B5EF4-FFF2-40B4-BE49-F238E27FC236}">
                <a16:creationId xmlns:a16="http://schemas.microsoft.com/office/drawing/2014/main" id="{C75F4260-0E96-4CDF-A607-AC9E531C457C}"/>
              </a:ext>
            </a:extLst>
          </p:cNvPr>
          <p:cNvSpPr>
            <a:spLocks noGrp="1"/>
          </p:cNvSpPr>
          <p:nvPr>
            <p:ph idx="1"/>
          </p:nvPr>
        </p:nvSpPr>
        <p:spPr>
          <a:xfrm>
            <a:off x="838199" y="3087149"/>
            <a:ext cx="10126211" cy="3089814"/>
          </a:xfrm>
        </p:spPr>
        <p:txBody>
          <a:bodyPr>
            <a:normAutofit fontScale="70000" lnSpcReduction="20000"/>
          </a:bodyPr>
          <a:lstStyle/>
          <a:p>
            <a:pPr lvl="0"/>
            <a:r>
              <a:rPr lang="en-US" dirty="0">
                <a:solidFill>
                  <a:prstClr val="black"/>
                </a:solidFill>
              </a:rPr>
              <a:t>In offline discussions in Chengdu we were told that because of partial overlap of LTE </a:t>
            </a:r>
            <a:r>
              <a:rPr lang="en-US" dirty="0" err="1">
                <a:solidFill>
                  <a:prstClr val="black"/>
                </a:solidFill>
              </a:rPr>
              <a:t>subrames</a:t>
            </a:r>
            <a:r>
              <a:rPr lang="en-US" dirty="0">
                <a:solidFill>
                  <a:prstClr val="black"/>
                </a:solidFill>
              </a:rPr>
              <a:t> and NR slots, NR power may need to be scaled or dropped for one LTE </a:t>
            </a:r>
            <a:r>
              <a:rPr lang="en-US" dirty="0" err="1">
                <a:solidFill>
                  <a:prstClr val="black"/>
                </a:solidFill>
              </a:rPr>
              <a:t>subfame</a:t>
            </a:r>
            <a:r>
              <a:rPr lang="en-US" dirty="0">
                <a:solidFill>
                  <a:prstClr val="black"/>
                </a:solidFill>
              </a:rPr>
              <a:t>, even if it would not have been required for the adjacent LTE subframe. E-UTRA (p) may have P</a:t>
            </a:r>
            <a:r>
              <a:rPr lang="en-US" baseline="-25000" dirty="0">
                <a:solidFill>
                  <a:prstClr val="black"/>
                </a:solidFill>
              </a:rPr>
              <a:t>CMAX_E-</a:t>
            </a:r>
            <a:r>
              <a:rPr lang="en-US" baseline="-25000" dirty="0" err="1">
                <a:solidFill>
                  <a:prstClr val="black"/>
                </a:solidFill>
              </a:rPr>
              <a:t>UTRA,c</a:t>
            </a:r>
            <a:r>
              <a:rPr lang="en-US" dirty="0">
                <a:solidFill>
                  <a:prstClr val="black"/>
                </a:solidFill>
              </a:rPr>
              <a:t>(p) that is high enough to require scaling in NR(q) even though P</a:t>
            </a:r>
            <a:r>
              <a:rPr lang="en-US" baseline="-25000" dirty="0">
                <a:solidFill>
                  <a:prstClr val="black"/>
                </a:solidFill>
              </a:rPr>
              <a:t>CMAX_E-</a:t>
            </a:r>
            <a:r>
              <a:rPr lang="en-US" baseline="-25000" dirty="0" err="1">
                <a:solidFill>
                  <a:prstClr val="black"/>
                </a:solidFill>
              </a:rPr>
              <a:t>UTRA,c</a:t>
            </a:r>
            <a:r>
              <a:rPr lang="en-US" dirty="0">
                <a:solidFill>
                  <a:prstClr val="black"/>
                </a:solidFill>
              </a:rPr>
              <a:t>(p+1) may be lower such that NR scaling would not be required. </a:t>
            </a:r>
          </a:p>
          <a:p>
            <a:pPr lvl="0"/>
            <a:r>
              <a:rPr lang="en-US" dirty="0">
                <a:solidFill>
                  <a:prstClr val="black"/>
                </a:solidFill>
              </a:rPr>
              <a:t>To account for the partial overlap P</a:t>
            </a:r>
            <a:r>
              <a:rPr lang="en-US" baseline="-25000" dirty="0">
                <a:solidFill>
                  <a:prstClr val="black"/>
                </a:solidFill>
              </a:rPr>
              <a:t>CMAX,NR</a:t>
            </a:r>
            <a:r>
              <a:rPr lang="en-US" dirty="0">
                <a:solidFill>
                  <a:prstClr val="black"/>
                </a:solidFill>
              </a:rPr>
              <a:t> (q) may need to be scaled, even if P</a:t>
            </a:r>
            <a:r>
              <a:rPr lang="en-US" baseline="-25000" dirty="0">
                <a:solidFill>
                  <a:prstClr val="black"/>
                </a:solidFill>
              </a:rPr>
              <a:t>CMAX L,E-UTRA</a:t>
            </a:r>
            <a:r>
              <a:rPr lang="en-US" dirty="0">
                <a:solidFill>
                  <a:prstClr val="black"/>
                </a:solidFill>
              </a:rPr>
              <a:t> (p) would not have been high enough to require scaling :</a:t>
            </a:r>
          </a:p>
          <a:p>
            <a:pPr marL="0" lvl="0" indent="0">
              <a:buNone/>
            </a:pPr>
            <a:r>
              <a:rPr lang="en-US" dirty="0">
                <a:latin typeface="Times New Roman" panose="02020603050405020304" pitchFamily="18" charset="0"/>
                <a:ea typeface="Calibri" panose="020F0502020204030204" pitchFamily="34" charset="0"/>
                <a:cs typeface="Times New Roman" panose="02020603050405020304" pitchFamily="18" charset="0"/>
              </a:rPr>
              <a:t>P</a:t>
            </a:r>
            <a:r>
              <a:rPr lang="en-US" baseline="-25000" dirty="0">
                <a:latin typeface="Times New Roman" panose="02020603050405020304" pitchFamily="18" charset="0"/>
                <a:ea typeface="Calibri" panose="020F0502020204030204" pitchFamily="34" charset="0"/>
                <a:cs typeface="Times New Roman" panose="02020603050405020304" pitchFamily="18" charset="0"/>
              </a:rPr>
              <a:t>CMAX_ EN-DC _L</a:t>
            </a:r>
            <a:r>
              <a:rPr lang="en-US" dirty="0">
                <a:latin typeface="Times New Roman" panose="02020603050405020304" pitchFamily="18" charset="0"/>
                <a:ea typeface="Calibri" panose="020F0502020204030204" pitchFamily="34" charset="0"/>
                <a:cs typeface="Times New Roman" panose="02020603050405020304" pitchFamily="18" charset="0"/>
              </a:rPr>
              <a:t>(</a:t>
            </a:r>
            <a:r>
              <a:rPr lang="en-US" i="1" dirty="0" err="1">
                <a:latin typeface="Times New Roman" panose="02020603050405020304" pitchFamily="18" charset="0"/>
                <a:ea typeface="Calibri" panose="020F0502020204030204" pitchFamily="34" charset="0"/>
                <a:cs typeface="Times New Roman" panose="02020603050405020304" pitchFamily="18" charset="0"/>
              </a:rPr>
              <a:t>p,q</a:t>
            </a:r>
            <a:r>
              <a:rPr lang="en-US" dirty="0">
                <a:latin typeface="Times New Roman" panose="02020603050405020304" pitchFamily="18" charset="0"/>
                <a:ea typeface="Calibri" panose="020F0502020204030204" pitchFamily="34" charset="0"/>
                <a:cs typeface="Times New Roman" panose="02020603050405020304" pitchFamily="18" charset="0"/>
              </a:rPr>
              <a:t>) = MIN {10 log</a:t>
            </a:r>
            <a:r>
              <a:rPr lang="en-US" baseline="-25000" dirty="0">
                <a:latin typeface="Times New Roman" panose="02020603050405020304" pitchFamily="18" charset="0"/>
                <a:ea typeface="Calibri" panose="020F0502020204030204" pitchFamily="34" charset="0"/>
                <a:cs typeface="Times New Roman" panose="02020603050405020304" pitchFamily="18" charset="0"/>
              </a:rPr>
              <a:t>10</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dirty="0" err="1">
                <a:latin typeface="Times New Roman" panose="02020603050405020304" pitchFamily="18" charset="0"/>
                <a:ea typeface="Calibri" panose="020F0502020204030204" pitchFamily="34" charset="0"/>
                <a:cs typeface="Times New Roman" panose="02020603050405020304" pitchFamily="18" charset="0"/>
              </a:rPr>
              <a:t>p</a:t>
            </a:r>
            <a:r>
              <a:rPr lang="en-US" baseline="-25000" dirty="0" err="1">
                <a:latin typeface="Times New Roman" panose="02020603050405020304" pitchFamily="18" charset="0"/>
                <a:ea typeface="Calibri" panose="020F0502020204030204" pitchFamily="34" charset="0"/>
                <a:cs typeface="Times New Roman" panose="02020603050405020304" pitchFamily="18" charset="0"/>
              </a:rPr>
              <a:t>CMAX</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baseline="-25000" dirty="0">
                <a:latin typeface="Times New Roman" panose="02020603050405020304" pitchFamily="18" charset="0"/>
                <a:ea typeface="Calibri" panose="020F0502020204030204" pitchFamily="34" charset="0"/>
                <a:cs typeface="Times New Roman" panose="02020603050405020304" pitchFamily="18" charset="0"/>
              </a:rPr>
              <a:t>L _</a:t>
            </a:r>
            <a:r>
              <a:rPr lang="en-US" i="1" baseline="-25000" dirty="0">
                <a:latin typeface="Times New Roman" panose="02020603050405020304" pitchFamily="18" charset="0"/>
                <a:ea typeface="Calibri" panose="020F0502020204030204" pitchFamily="34" charset="0"/>
                <a:cs typeface="Times New Roman" panose="02020603050405020304" pitchFamily="18" charset="0"/>
              </a:rPr>
              <a:t> </a:t>
            </a:r>
            <a:r>
              <a:rPr lang="en-US" baseline="-25000" dirty="0">
                <a:latin typeface="Times New Roman" panose="02020603050405020304" pitchFamily="18" charset="0"/>
                <a:ea typeface="Calibri" panose="020F0502020204030204" pitchFamily="34" charset="0"/>
                <a:cs typeface="Times New Roman" panose="02020603050405020304" pitchFamily="18" charset="0"/>
              </a:rPr>
              <a:t>E-</a:t>
            </a:r>
            <a:r>
              <a:rPr lang="en-US" baseline="-25000" dirty="0" err="1">
                <a:latin typeface="Times New Roman" panose="02020603050405020304" pitchFamily="18" charset="0"/>
                <a:ea typeface="Calibri" panose="020F0502020204030204" pitchFamily="34" charset="0"/>
                <a:cs typeface="Times New Roman" panose="02020603050405020304" pitchFamily="18" charset="0"/>
              </a:rPr>
              <a:t>UTRA,</a:t>
            </a:r>
            <a:r>
              <a:rPr lang="en-US" i="1" baseline="-25000" dirty="0" err="1">
                <a:latin typeface="Times New Roman" panose="02020603050405020304" pitchFamily="18" charset="0"/>
                <a:ea typeface="Calibri" panose="020F0502020204030204" pitchFamily="34" charset="0"/>
                <a:cs typeface="Times New Roman" panose="02020603050405020304" pitchFamily="18" charset="0"/>
              </a:rPr>
              <a:t>c</a:t>
            </a:r>
            <a:r>
              <a:rPr lang="en-US" i="1" baseline="-25000" dirty="0">
                <a:latin typeface="Times New Roman" panose="02020603050405020304" pitchFamily="18" charset="0"/>
                <a:ea typeface="Calibri" panose="020F0502020204030204" pitchFamily="34" charset="0"/>
                <a:cs typeface="Times New Roman" panose="02020603050405020304" pitchFamily="18" charset="0"/>
              </a:rPr>
              <a:t> </a:t>
            </a:r>
            <a:r>
              <a:rPr lang="en-US" dirty="0">
                <a:latin typeface="Times New Roman" panose="02020603050405020304" pitchFamily="18" charset="0"/>
                <a:ea typeface="Calibri" panose="020F0502020204030204" pitchFamily="34" charset="0"/>
                <a:cs typeface="Times New Roman" panose="02020603050405020304" pitchFamily="18" charset="0"/>
              </a:rPr>
              <a:t>(</a:t>
            </a:r>
            <a:r>
              <a:rPr lang="en-US" i="1" dirty="0">
                <a:latin typeface="Times New Roman" panose="02020603050405020304" pitchFamily="18" charset="0"/>
                <a:ea typeface="Calibri" panose="020F0502020204030204" pitchFamily="34" charset="0"/>
                <a:cs typeface="Times New Roman" panose="02020603050405020304" pitchFamily="18" charset="0"/>
              </a:rPr>
              <a:t>p</a:t>
            </a:r>
            <a:r>
              <a:rPr lang="en-US" dirty="0">
                <a:latin typeface="Times New Roman" panose="02020603050405020304" pitchFamily="18" charset="0"/>
                <a:ea typeface="Calibri" panose="020F0502020204030204" pitchFamily="34" charset="0"/>
                <a:cs typeface="Times New Roman" panose="02020603050405020304" pitchFamily="18" charset="0"/>
              </a:rPr>
              <a:t>) + </a:t>
            </a:r>
            <a:r>
              <a:rPr lang="en-US" dirty="0" err="1">
                <a:latin typeface="Times New Roman" panose="02020603050405020304" pitchFamily="18" charset="0"/>
                <a:ea typeface="Calibri" panose="020F0502020204030204" pitchFamily="34" charset="0"/>
                <a:cs typeface="Times New Roman" panose="02020603050405020304" pitchFamily="18" charset="0"/>
              </a:rPr>
              <a:t>p</a:t>
            </a:r>
            <a:r>
              <a:rPr lang="en-US" baseline="-25000" dirty="0" err="1">
                <a:latin typeface="Times New Roman" panose="02020603050405020304" pitchFamily="18" charset="0"/>
                <a:ea typeface="Calibri" panose="020F0502020204030204" pitchFamily="34" charset="0"/>
                <a:cs typeface="Times New Roman" panose="02020603050405020304" pitchFamily="18" charset="0"/>
              </a:rPr>
              <a:t>CMAX</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baseline="-25000" dirty="0" err="1">
                <a:latin typeface="Times New Roman" panose="02020603050405020304" pitchFamily="18" charset="0"/>
                <a:ea typeface="Calibri" panose="020F0502020204030204" pitchFamily="34" charset="0"/>
                <a:cs typeface="Times New Roman" panose="02020603050405020304" pitchFamily="18" charset="0"/>
              </a:rPr>
              <a:t>L,f,</a:t>
            </a:r>
            <a:r>
              <a:rPr lang="en-US" i="1" baseline="-25000" dirty="0" err="1">
                <a:latin typeface="Times New Roman" panose="02020603050405020304" pitchFamily="18" charset="0"/>
                <a:ea typeface="Calibri" panose="020F0502020204030204" pitchFamily="34" charset="0"/>
                <a:cs typeface="Times New Roman" panose="02020603050405020304" pitchFamily="18" charset="0"/>
              </a:rPr>
              <a:t>c,NR</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i="1" baseline="-25000" dirty="0">
                <a:latin typeface="Times New Roman" panose="02020603050405020304" pitchFamily="18" charset="0"/>
                <a:ea typeface="Calibri" panose="020F0502020204030204" pitchFamily="34" charset="0"/>
                <a:cs typeface="Times New Roman" panose="02020603050405020304" pitchFamily="18" charset="0"/>
              </a:rPr>
              <a:t>c</a:t>
            </a:r>
            <a:r>
              <a:rPr lang="en-US" dirty="0">
                <a:latin typeface="Times New Roman" panose="02020603050405020304" pitchFamily="18" charset="0"/>
                <a:ea typeface="Calibri" panose="020F0502020204030204" pitchFamily="34" charset="0"/>
                <a:cs typeface="Times New Roman" panose="02020603050405020304" pitchFamily="18" charset="0"/>
              </a:rPr>
              <a:t>(</a:t>
            </a:r>
            <a:r>
              <a:rPr lang="en-US" i="1" dirty="0">
                <a:latin typeface="Times New Roman" panose="02020603050405020304" pitchFamily="18" charset="0"/>
                <a:ea typeface="Calibri" panose="020F0502020204030204" pitchFamily="34" charset="0"/>
                <a:cs typeface="Times New Roman" panose="02020603050405020304" pitchFamily="18" charset="0"/>
              </a:rPr>
              <a:t>q</a:t>
            </a:r>
            <a:r>
              <a:rPr lang="en-US" dirty="0">
                <a:latin typeface="Times New Roman" panose="02020603050405020304" pitchFamily="18" charset="0"/>
                <a:ea typeface="Calibri" panose="020F0502020204030204" pitchFamily="34" charset="0"/>
                <a:cs typeface="Times New Roman" panose="02020603050405020304" pitchFamily="18" charset="0"/>
              </a:rPr>
              <a:t>)/</a:t>
            </a:r>
            <a:r>
              <a:rPr lang="en-US" dirty="0" err="1">
                <a:latin typeface="Times New Roman" panose="02020603050405020304" pitchFamily="18" charset="0"/>
                <a:ea typeface="Calibri" panose="020F0502020204030204" pitchFamily="34" charset="0"/>
                <a:cs typeface="Times New Roman" panose="02020603050405020304" pitchFamily="18" charset="0"/>
              </a:rPr>
              <a:t>X_scale</a:t>
            </a:r>
            <a:r>
              <a:rPr lang="en-US" dirty="0">
                <a:latin typeface="Times New Roman" panose="02020603050405020304" pitchFamily="18" charset="0"/>
                <a:ea typeface="Calibri" panose="020F0502020204030204" pitchFamily="34" charset="0"/>
                <a:cs typeface="Times New Roman" panose="02020603050405020304" pitchFamily="18" charset="0"/>
              </a:rPr>
              <a:t> ], P</a:t>
            </a:r>
            <a:r>
              <a:rPr lang="en-US" baseline="-25000" dirty="0">
                <a:latin typeface="Times New Roman" panose="02020603050405020304" pitchFamily="18" charset="0"/>
                <a:ea typeface="Calibri" panose="020F0502020204030204" pitchFamily="34" charset="0"/>
                <a:cs typeface="Times New Roman" panose="02020603050405020304" pitchFamily="18" charset="0"/>
              </a:rPr>
              <a:t>EMAX, EN-DC</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dirty="0" err="1">
                <a:latin typeface="Times New Roman" panose="02020603050405020304" pitchFamily="18" charset="0"/>
                <a:ea typeface="Calibri" panose="020F0502020204030204" pitchFamily="34" charset="0"/>
                <a:cs typeface="Times New Roman" panose="02020603050405020304" pitchFamily="18" charset="0"/>
              </a:rPr>
              <a:t>P</a:t>
            </a:r>
            <a:r>
              <a:rPr lang="en-US" baseline="-25000" dirty="0" err="1">
                <a:latin typeface="Times New Roman" panose="02020603050405020304" pitchFamily="18" charset="0"/>
                <a:ea typeface="Calibri" panose="020F0502020204030204" pitchFamily="34" charset="0"/>
                <a:cs typeface="Times New Roman" panose="02020603050405020304" pitchFamily="18" charset="0"/>
              </a:rPr>
              <a:t>PowerClass</a:t>
            </a:r>
            <a:r>
              <a:rPr lang="en-US" baseline="-25000" dirty="0">
                <a:latin typeface="Times New Roman" panose="02020603050405020304" pitchFamily="18" charset="0"/>
                <a:ea typeface="Calibri" panose="020F0502020204030204" pitchFamily="34" charset="0"/>
                <a:cs typeface="Times New Roman" panose="02020603050405020304" pitchFamily="18" charset="0"/>
              </a:rPr>
              <a:t>, EN-DC</a:t>
            </a:r>
            <a:r>
              <a:rPr lang="en-US" dirty="0">
                <a:latin typeface="Times New Roman" panose="02020603050405020304" pitchFamily="18" charset="0"/>
                <a:ea typeface="Calibri" panose="020F0502020204030204" pitchFamily="34" charset="0"/>
                <a:cs typeface="Times New Roman" panose="02020603050405020304" pitchFamily="18" charset="0"/>
              </a:rPr>
              <a:t>}</a:t>
            </a:r>
            <a:endParaRPr lang="en-US" dirty="0">
              <a:solidFill>
                <a:prstClr val="black"/>
              </a:solidFill>
            </a:endParaRPr>
          </a:p>
          <a:p>
            <a:r>
              <a:rPr lang="en-US" dirty="0">
                <a:solidFill>
                  <a:prstClr val="black"/>
                </a:solidFill>
              </a:rPr>
              <a:t>Unfortunately, while this threshold is unreasonably low for non-overlapping slots, it is may not be sufficient to account for all overlap scenarios.</a:t>
            </a:r>
          </a:p>
          <a:p>
            <a:endParaRPr lang="en-US" dirty="0"/>
          </a:p>
        </p:txBody>
      </p:sp>
      <p:sp>
        <p:nvSpPr>
          <p:cNvPr id="4" name="Rectangle 3">
            <a:extLst>
              <a:ext uri="{FF2B5EF4-FFF2-40B4-BE49-F238E27FC236}">
                <a16:creationId xmlns:a16="http://schemas.microsoft.com/office/drawing/2014/main" id="{422ACBDB-358F-4F79-97D5-0EBF90D00B03}"/>
              </a:ext>
            </a:extLst>
          </p:cNvPr>
          <p:cNvSpPr/>
          <p:nvPr/>
        </p:nvSpPr>
        <p:spPr>
          <a:xfrm>
            <a:off x="3649211" y="1625520"/>
            <a:ext cx="2374084" cy="55367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E-UTRA (p) </a:t>
            </a:r>
          </a:p>
        </p:txBody>
      </p:sp>
      <p:sp>
        <p:nvSpPr>
          <p:cNvPr id="5" name="Rectangle 4">
            <a:extLst>
              <a:ext uri="{FF2B5EF4-FFF2-40B4-BE49-F238E27FC236}">
                <a16:creationId xmlns:a16="http://schemas.microsoft.com/office/drawing/2014/main" id="{22C433FA-79E1-4F14-9F6F-1FE1C31F440D}"/>
              </a:ext>
            </a:extLst>
          </p:cNvPr>
          <p:cNvSpPr/>
          <p:nvPr/>
        </p:nvSpPr>
        <p:spPr>
          <a:xfrm>
            <a:off x="6023295" y="1625520"/>
            <a:ext cx="2374084" cy="55367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E-UTRA (p+1)</a:t>
            </a:r>
          </a:p>
        </p:txBody>
      </p:sp>
      <p:sp>
        <p:nvSpPr>
          <p:cNvPr id="6" name="Rectangle 5">
            <a:extLst>
              <a:ext uri="{FF2B5EF4-FFF2-40B4-BE49-F238E27FC236}">
                <a16:creationId xmlns:a16="http://schemas.microsoft.com/office/drawing/2014/main" id="{8697E0EF-5EBA-46F2-A847-FACCD4B05A12}"/>
              </a:ext>
            </a:extLst>
          </p:cNvPr>
          <p:cNvSpPr/>
          <p:nvPr/>
        </p:nvSpPr>
        <p:spPr>
          <a:xfrm>
            <a:off x="4840448" y="2179193"/>
            <a:ext cx="2374084" cy="55367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NR (q)</a:t>
            </a:r>
          </a:p>
        </p:txBody>
      </p:sp>
    </p:spTree>
    <p:extLst>
      <p:ext uri="{BB962C8B-B14F-4D97-AF65-F5344CB8AC3E}">
        <p14:creationId xmlns:p14="http://schemas.microsoft.com/office/powerpoint/2010/main" val="56387639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967F0F-A8F6-4AD9-BC48-C18CF839D901}"/>
              </a:ext>
            </a:extLst>
          </p:cNvPr>
          <p:cNvSpPr>
            <a:spLocks noGrp="1"/>
          </p:cNvSpPr>
          <p:nvPr>
            <p:ph type="title"/>
          </p:nvPr>
        </p:nvSpPr>
        <p:spPr>
          <a:xfrm>
            <a:off x="838199" y="208275"/>
            <a:ext cx="10515600" cy="1325563"/>
          </a:xfrm>
        </p:spPr>
        <p:txBody>
          <a:bodyPr/>
          <a:lstStyle/>
          <a:p>
            <a:r>
              <a:rPr lang="en-US" dirty="0">
                <a:solidFill>
                  <a:prstClr val="black"/>
                </a:solidFill>
              </a:rPr>
              <a:t>P</a:t>
            </a:r>
            <a:r>
              <a:rPr lang="en-US" baseline="-25000" dirty="0">
                <a:solidFill>
                  <a:prstClr val="black"/>
                </a:solidFill>
              </a:rPr>
              <a:t>CMAX_EN-DC_L</a:t>
            </a:r>
            <a:r>
              <a:rPr lang="en-US" dirty="0">
                <a:solidFill>
                  <a:prstClr val="black"/>
                </a:solidFill>
              </a:rPr>
              <a:t> with o</a:t>
            </a:r>
            <a:r>
              <a:rPr lang="en-US" dirty="0"/>
              <a:t>verlapping slots</a:t>
            </a:r>
          </a:p>
        </p:txBody>
      </p:sp>
      <p:sp>
        <p:nvSpPr>
          <p:cNvPr id="3" name="Content Placeholder 2">
            <a:extLst>
              <a:ext uri="{FF2B5EF4-FFF2-40B4-BE49-F238E27FC236}">
                <a16:creationId xmlns:a16="http://schemas.microsoft.com/office/drawing/2014/main" id="{C75F4260-0E96-4CDF-A607-AC9E531C457C}"/>
              </a:ext>
            </a:extLst>
          </p:cNvPr>
          <p:cNvSpPr>
            <a:spLocks noGrp="1"/>
          </p:cNvSpPr>
          <p:nvPr>
            <p:ph idx="1"/>
          </p:nvPr>
        </p:nvSpPr>
        <p:spPr>
          <a:xfrm>
            <a:off x="838199" y="3087149"/>
            <a:ext cx="10126211" cy="3089814"/>
          </a:xfrm>
        </p:spPr>
        <p:txBody>
          <a:bodyPr>
            <a:normAutofit/>
          </a:bodyPr>
          <a:lstStyle/>
          <a:p>
            <a:r>
              <a:rPr lang="en-US" dirty="0"/>
              <a:t>At the beginning of NR slot q, the UE should set NR power</a:t>
            </a:r>
            <a:r>
              <a:rPr lang="en-US" dirty="0">
                <a:solidFill>
                  <a:prstClr val="black"/>
                </a:solidFill>
              </a:rPr>
              <a:t> (P</a:t>
            </a:r>
            <a:r>
              <a:rPr lang="en-US" baseline="-25000" dirty="0">
                <a:solidFill>
                  <a:prstClr val="black"/>
                </a:solidFill>
              </a:rPr>
              <a:t>SCG</a:t>
            </a:r>
            <a:r>
              <a:rPr lang="en-US" dirty="0">
                <a:solidFill>
                  <a:prstClr val="black"/>
                </a:solidFill>
              </a:rPr>
              <a:t>(q))</a:t>
            </a:r>
            <a:r>
              <a:rPr lang="en-US" dirty="0"/>
              <a:t> based both on the P</a:t>
            </a:r>
            <a:r>
              <a:rPr lang="en-US" baseline="-25000" dirty="0"/>
              <a:t>MCG</a:t>
            </a:r>
            <a:r>
              <a:rPr lang="en-US" dirty="0"/>
              <a:t>(p) as well as P</a:t>
            </a:r>
            <a:r>
              <a:rPr lang="en-US" baseline="-25000" dirty="0"/>
              <a:t>MCG</a:t>
            </a:r>
            <a:r>
              <a:rPr lang="en-US" dirty="0"/>
              <a:t>(p+1) to ensure that P</a:t>
            </a:r>
            <a:r>
              <a:rPr lang="en-US" baseline="-25000" dirty="0"/>
              <a:t>EN-</a:t>
            </a:r>
            <a:r>
              <a:rPr lang="en-US" baseline="-25000" dirty="0" err="1"/>
              <a:t>DC_Total</a:t>
            </a:r>
            <a:r>
              <a:rPr lang="en-US" dirty="0"/>
              <a:t> = Min(P</a:t>
            </a:r>
            <a:r>
              <a:rPr lang="en-US" baseline="-25000" dirty="0"/>
              <a:t>POWERCLASS</a:t>
            </a:r>
            <a:r>
              <a:rPr lang="en-US" dirty="0"/>
              <a:t>, P</a:t>
            </a:r>
            <a:r>
              <a:rPr lang="en-US" baseline="-25000" dirty="0"/>
              <a:t>EMAX</a:t>
            </a:r>
            <a:r>
              <a:rPr lang="en-US" dirty="0"/>
              <a:t>) is never exceeded</a:t>
            </a:r>
          </a:p>
          <a:p>
            <a:pPr lvl="0"/>
            <a:r>
              <a:rPr lang="en-US" dirty="0">
                <a:solidFill>
                  <a:prstClr val="black"/>
                </a:solidFill>
              </a:rPr>
              <a:t>The proposed equation for </a:t>
            </a:r>
            <a:r>
              <a:rPr lang="en-GB" sz="180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P</a:t>
            </a:r>
            <a:r>
              <a:rPr lang="en-GB" sz="1800" baseline="-2500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CMAX_EN-DC </a:t>
            </a:r>
            <a:r>
              <a:rPr lang="en-US" dirty="0">
                <a:solidFill>
                  <a:prstClr val="black"/>
                </a:solidFill>
              </a:rPr>
              <a:t>doesn’t consider that NR(q) may need to be scaled or dropped either due to </a:t>
            </a:r>
            <a:r>
              <a:rPr lang="en-GB" sz="180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P</a:t>
            </a:r>
            <a:r>
              <a:rPr lang="en-GB" sz="1800" baseline="-2500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CMAX_L_</a:t>
            </a:r>
            <a:r>
              <a:rPr lang="en-GB" sz="1800" i="1" baseline="-2500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a:t>
            </a:r>
            <a:r>
              <a:rPr lang="en-GB" sz="1800" baseline="-2500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E-</a:t>
            </a:r>
            <a:r>
              <a:rPr lang="en-GB" sz="1800" baseline="-25000" dirty="0" err="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UTRA,</a:t>
            </a:r>
            <a:r>
              <a:rPr lang="en-GB" sz="1800" i="1" baseline="-25000" dirty="0" err="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c</a:t>
            </a:r>
            <a:r>
              <a:rPr lang="en-GB" sz="18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GB" sz="1800" dirty="0">
                <a:latin typeface="Times New Roman" panose="02020603050405020304" pitchFamily="18" charset="0"/>
                <a:ea typeface="Times New Roman" panose="02020603050405020304" pitchFamily="18" charset="0"/>
                <a:cs typeface="Times New Roman" panose="02020603050405020304" pitchFamily="18" charset="0"/>
              </a:rPr>
              <a:t>(</a:t>
            </a:r>
            <a:r>
              <a:rPr lang="en-GB" sz="1800" i="1" dirty="0">
                <a:latin typeface="Times New Roman" panose="02020603050405020304" pitchFamily="18" charset="0"/>
                <a:ea typeface="Times New Roman" panose="02020603050405020304" pitchFamily="18" charset="0"/>
                <a:cs typeface="Times New Roman" panose="02020603050405020304" pitchFamily="18" charset="0"/>
              </a:rPr>
              <a:t>p</a:t>
            </a:r>
            <a:r>
              <a:rPr lang="en-GB" sz="1800"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a:solidFill>
                  <a:prstClr val="black"/>
                </a:solidFill>
              </a:rPr>
              <a:t>or </a:t>
            </a:r>
            <a:r>
              <a:rPr lang="en-GB" sz="180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P</a:t>
            </a:r>
            <a:r>
              <a:rPr lang="en-GB" sz="1800" baseline="-2500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CMAX_L_</a:t>
            </a:r>
            <a:r>
              <a:rPr lang="en-GB" sz="1800" i="1" baseline="-2500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a:t>
            </a:r>
            <a:r>
              <a:rPr lang="en-GB" sz="1800" baseline="-2500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E-</a:t>
            </a:r>
            <a:r>
              <a:rPr lang="en-GB" sz="1800" baseline="-25000" dirty="0" err="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UTRA,</a:t>
            </a:r>
            <a:r>
              <a:rPr lang="en-GB" sz="1800" i="1" baseline="-25000" dirty="0" err="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c</a:t>
            </a:r>
            <a:r>
              <a:rPr lang="en-GB" sz="18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GB" sz="180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a:t>
            </a:r>
            <a:r>
              <a:rPr lang="en-GB" sz="1800" i="1"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p+1</a:t>
            </a:r>
            <a:r>
              <a:rPr lang="en-GB" sz="180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a:t>
            </a:r>
            <a:r>
              <a:rPr lang="en-US" dirty="0">
                <a:solidFill>
                  <a:prstClr val="black"/>
                </a:solidFill>
              </a:rPr>
              <a:t>   </a:t>
            </a:r>
          </a:p>
        </p:txBody>
      </p:sp>
      <p:sp>
        <p:nvSpPr>
          <p:cNvPr id="4" name="Rectangle 3">
            <a:extLst>
              <a:ext uri="{FF2B5EF4-FFF2-40B4-BE49-F238E27FC236}">
                <a16:creationId xmlns:a16="http://schemas.microsoft.com/office/drawing/2014/main" id="{422ACBDB-358F-4F79-97D5-0EBF90D00B03}"/>
              </a:ext>
            </a:extLst>
          </p:cNvPr>
          <p:cNvSpPr/>
          <p:nvPr/>
        </p:nvSpPr>
        <p:spPr>
          <a:xfrm>
            <a:off x="1174459" y="1730444"/>
            <a:ext cx="2374084" cy="55367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E-UTRA (p) </a:t>
            </a:r>
          </a:p>
        </p:txBody>
      </p:sp>
      <p:sp>
        <p:nvSpPr>
          <p:cNvPr id="5" name="Rectangle 4">
            <a:extLst>
              <a:ext uri="{FF2B5EF4-FFF2-40B4-BE49-F238E27FC236}">
                <a16:creationId xmlns:a16="http://schemas.microsoft.com/office/drawing/2014/main" id="{22C433FA-79E1-4F14-9F6F-1FE1C31F440D}"/>
              </a:ext>
            </a:extLst>
          </p:cNvPr>
          <p:cNvSpPr/>
          <p:nvPr/>
        </p:nvSpPr>
        <p:spPr>
          <a:xfrm>
            <a:off x="3548543" y="1730444"/>
            <a:ext cx="2374084" cy="55367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E-UTRA (p+1)</a:t>
            </a:r>
          </a:p>
        </p:txBody>
      </p:sp>
      <p:sp>
        <p:nvSpPr>
          <p:cNvPr id="6" name="Rectangle 5">
            <a:extLst>
              <a:ext uri="{FF2B5EF4-FFF2-40B4-BE49-F238E27FC236}">
                <a16:creationId xmlns:a16="http://schemas.microsoft.com/office/drawing/2014/main" id="{8697E0EF-5EBA-46F2-A847-FACCD4B05A12}"/>
              </a:ext>
            </a:extLst>
          </p:cNvPr>
          <p:cNvSpPr/>
          <p:nvPr/>
        </p:nvSpPr>
        <p:spPr>
          <a:xfrm>
            <a:off x="2357307" y="2284117"/>
            <a:ext cx="2374083" cy="55367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NR (q)</a:t>
            </a:r>
          </a:p>
        </p:txBody>
      </p:sp>
      <p:sp>
        <p:nvSpPr>
          <p:cNvPr id="7" name="Rectangle 6">
            <a:extLst>
              <a:ext uri="{FF2B5EF4-FFF2-40B4-BE49-F238E27FC236}">
                <a16:creationId xmlns:a16="http://schemas.microsoft.com/office/drawing/2014/main" id="{67330BE7-16EE-40F5-A5FB-61524EA149FD}"/>
              </a:ext>
            </a:extLst>
          </p:cNvPr>
          <p:cNvSpPr/>
          <p:nvPr/>
        </p:nvSpPr>
        <p:spPr>
          <a:xfrm>
            <a:off x="7383712" y="1730444"/>
            <a:ext cx="1157680" cy="851176"/>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38D542D9-174B-4F54-BB52-07C2557CD182}"/>
              </a:ext>
            </a:extLst>
          </p:cNvPr>
          <p:cNvSpPr/>
          <p:nvPr/>
        </p:nvSpPr>
        <p:spPr>
          <a:xfrm>
            <a:off x="8541391" y="1472874"/>
            <a:ext cx="1174458" cy="1108746"/>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1" name="Straight Connector 10">
            <a:extLst>
              <a:ext uri="{FF2B5EF4-FFF2-40B4-BE49-F238E27FC236}">
                <a16:creationId xmlns:a16="http://schemas.microsoft.com/office/drawing/2014/main" id="{9BCB02F1-30AB-4069-A50E-148264E63ABC}"/>
              </a:ext>
            </a:extLst>
          </p:cNvPr>
          <p:cNvCxnSpPr/>
          <p:nvPr/>
        </p:nvCxnSpPr>
        <p:spPr>
          <a:xfrm>
            <a:off x="6711193" y="1247771"/>
            <a:ext cx="2910979" cy="0"/>
          </a:xfrm>
          <a:prstGeom prst="line">
            <a:avLst/>
          </a:prstGeom>
        </p:spPr>
        <p:style>
          <a:lnRef idx="1">
            <a:schemeClr val="accent1"/>
          </a:lnRef>
          <a:fillRef idx="0">
            <a:schemeClr val="accent1"/>
          </a:fillRef>
          <a:effectRef idx="0">
            <a:schemeClr val="accent1"/>
          </a:effectRef>
          <a:fontRef idx="minor">
            <a:schemeClr val="tx1"/>
          </a:fontRef>
        </p:style>
      </p:cxnSp>
      <p:sp>
        <p:nvSpPr>
          <p:cNvPr id="12" name="Rectangle 11">
            <a:extLst>
              <a:ext uri="{FF2B5EF4-FFF2-40B4-BE49-F238E27FC236}">
                <a16:creationId xmlns:a16="http://schemas.microsoft.com/office/drawing/2014/main" id="{7C3408F8-86BB-44C1-A4FF-BCF9BE38DC07}"/>
              </a:ext>
            </a:extLst>
          </p:cNvPr>
          <p:cNvSpPr/>
          <p:nvPr/>
        </p:nvSpPr>
        <p:spPr>
          <a:xfrm>
            <a:off x="7954162" y="1264548"/>
            <a:ext cx="1174458" cy="21811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3" name="Straight Connector 12">
            <a:extLst>
              <a:ext uri="{FF2B5EF4-FFF2-40B4-BE49-F238E27FC236}">
                <a16:creationId xmlns:a16="http://schemas.microsoft.com/office/drawing/2014/main" id="{96BE3E41-94E6-431E-A73C-3CE57D202E4A}"/>
              </a:ext>
            </a:extLst>
          </p:cNvPr>
          <p:cNvCxnSpPr/>
          <p:nvPr/>
        </p:nvCxnSpPr>
        <p:spPr>
          <a:xfrm>
            <a:off x="6711193" y="2583018"/>
            <a:ext cx="2910979"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6" name="Straight Arrow Connector 15">
            <a:extLst>
              <a:ext uri="{FF2B5EF4-FFF2-40B4-BE49-F238E27FC236}">
                <a16:creationId xmlns:a16="http://schemas.microsoft.com/office/drawing/2014/main" id="{91E6B5FE-97DE-4FAD-A265-84B0B1FAE2CE}"/>
              </a:ext>
            </a:extLst>
          </p:cNvPr>
          <p:cNvCxnSpPr>
            <a:cxnSpLocks/>
          </p:cNvCxnSpPr>
          <p:nvPr/>
        </p:nvCxnSpPr>
        <p:spPr>
          <a:xfrm flipH="1">
            <a:off x="6903440" y="1264548"/>
            <a:ext cx="1" cy="1317072"/>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sp>
        <p:nvSpPr>
          <p:cNvPr id="20" name="TextBox 19">
            <a:extLst>
              <a:ext uri="{FF2B5EF4-FFF2-40B4-BE49-F238E27FC236}">
                <a16:creationId xmlns:a16="http://schemas.microsoft.com/office/drawing/2014/main" id="{00F4088B-EECF-42DF-8264-13CC5A91B16D}"/>
              </a:ext>
            </a:extLst>
          </p:cNvPr>
          <p:cNvSpPr txBox="1"/>
          <p:nvPr/>
        </p:nvSpPr>
        <p:spPr>
          <a:xfrm rot="16200000">
            <a:off x="5878762" y="1792279"/>
            <a:ext cx="1664862" cy="261610"/>
          </a:xfrm>
          <a:prstGeom prst="rect">
            <a:avLst/>
          </a:prstGeom>
          <a:noFill/>
        </p:spPr>
        <p:txBody>
          <a:bodyPr wrap="square" rtlCol="0">
            <a:spAutoFit/>
          </a:bodyPr>
          <a:lstStyle/>
          <a:p>
            <a:pPr algn="ctr"/>
            <a:r>
              <a:rPr lang="en-US" sz="1100" dirty="0"/>
              <a:t>P_EN-</a:t>
            </a:r>
            <a:r>
              <a:rPr lang="en-US" sz="1100" dirty="0" err="1"/>
              <a:t>DC_Total</a:t>
            </a:r>
            <a:endParaRPr lang="en-US" sz="1100" dirty="0"/>
          </a:p>
        </p:txBody>
      </p:sp>
      <p:cxnSp>
        <p:nvCxnSpPr>
          <p:cNvPr id="21" name="Straight Arrow Connector 20">
            <a:extLst>
              <a:ext uri="{FF2B5EF4-FFF2-40B4-BE49-F238E27FC236}">
                <a16:creationId xmlns:a16="http://schemas.microsoft.com/office/drawing/2014/main" id="{D50F4E50-326D-4D0E-8BBA-3A459BECA6F9}"/>
              </a:ext>
            </a:extLst>
          </p:cNvPr>
          <p:cNvCxnSpPr>
            <a:cxnSpLocks/>
          </p:cNvCxnSpPr>
          <p:nvPr/>
        </p:nvCxnSpPr>
        <p:spPr>
          <a:xfrm flipH="1">
            <a:off x="7877962" y="1730444"/>
            <a:ext cx="1" cy="851176"/>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F3AE142B-3188-491C-A5B8-0C63F4E0D087}"/>
              </a:ext>
            </a:extLst>
          </p:cNvPr>
          <p:cNvSpPr txBox="1"/>
          <p:nvPr/>
        </p:nvSpPr>
        <p:spPr>
          <a:xfrm rot="16200000">
            <a:off x="7430934" y="2025532"/>
            <a:ext cx="632448" cy="261610"/>
          </a:xfrm>
          <a:prstGeom prst="rect">
            <a:avLst/>
          </a:prstGeom>
          <a:noFill/>
        </p:spPr>
        <p:txBody>
          <a:bodyPr wrap="square" rtlCol="0">
            <a:spAutoFit/>
          </a:bodyPr>
          <a:lstStyle/>
          <a:p>
            <a:pPr algn="ctr"/>
            <a:r>
              <a:rPr lang="en-US" sz="1100" dirty="0"/>
              <a:t>P</a:t>
            </a:r>
            <a:r>
              <a:rPr lang="en-US" sz="1100" baseline="-25000" dirty="0"/>
              <a:t>MCG</a:t>
            </a:r>
            <a:r>
              <a:rPr lang="en-US" sz="1100" dirty="0"/>
              <a:t>(p)</a:t>
            </a:r>
          </a:p>
        </p:txBody>
      </p:sp>
      <p:cxnSp>
        <p:nvCxnSpPr>
          <p:cNvPr id="24" name="Straight Arrow Connector 23">
            <a:extLst>
              <a:ext uri="{FF2B5EF4-FFF2-40B4-BE49-F238E27FC236}">
                <a16:creationId xmlns:a16="http://schemas.microsoft.com/office/drawing/2014/main" id="{034D4D4D-A328-464F-9363-0D2AA5641CD3}"/>
              </a:ext>
            </a:extLst>
          </p:cNvPr>
          <p:cNvCxnSpPr>
            <a:cxnSpLocks/>
          </p:cNvCxnSpPr>
          <p:nvPr/>
        </p:nvCxnSpPr>
        <p:spPr>
          <a:xfrm>
            <a:off x="9229562" y="1456098"/>
            <a:ext cx="0" cy="1117134"/>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sp>
        <p:nvSpPr>
          <p:cNvPr id="25" name="TextBox 24">
            <a:extLst>
              <a:ext uri="{FF2B5EF4-FFF2-40B4-BE49-F238E27FC236}">
                <a16:creationId xmlns:a16="http://schemas.microsoft.com/office/drawing/2014/main" id="{3EC65AA4-A911-44C9-B1AF-E415C1AD7DB6}"/>
              </a:ext>
            </a:extLst>
          </p:cNvPr>
          <p:cNvSpPr txBox="1"/>
          <p:nvPr/>
        </p:nvSpPr>
        <p:spPr>
          <a:xfrm rot="16200000">
            <a:off x="8648428" y="1885201"/>
            <a:ext cx="851176" cy="261610"/>
          </a:xfrm>
          <a:prstGeom prst="rect">
            <a:avLst/>
          </a:prstGeom>
          <a:noFill/>
        </p:spPr>
        <p:txBody>
          <a:bodyPr wrap="square" rtlCol="0">
            <a:spAutoFit/>
          </a:bodyPr>
          <a:lstStyle/>
          <a:p>
            <a:pPr algn="ctr"/>
            <a:r>
              <a:rPr lang="en-US" sz="1100" dirty="0"/>
              <a:t>P</a:t>
            </a:r>
            <a:r>
              <a:rPr lang="en-US" sz="1100" baseline="-25000" dirty="0"/>
              <a:t>MCG</a:t>
            </a:r>
            <a:r>
              <a:rPr lang="en-US" sz="1100" dirty="0"/>
              <a:t>(p+1)</a:t>
            </a:r>
          </a:p>
        </p:txBody>
      </p:sp>
    </p:spTree>
    <p:extLst>
      <p:ext uri="{BB962C8B-B14F-4D97-AF65-F5344CB8AC3E}">
        <p14:creationId xmlns:p14="http://schemas.microsoft.com/office/powerpoint/2010/main" val="15787140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6885</TotalTime>
  <Words>3080</Words>
  <Application>Microsoft Office PowerPoint</Application>
  <PresentationFormat>Widescreen</PresentationFormat>
  <Paragraphs>307</Paragraphs>
  <Slides>18</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18</vt:i4>
      </vt:variant>
    </vt:vector>
  </HeadingPairs>
  <TitlesOfParts>
    <vt:vector size="24" baseType="lpstr">
      <vt:lpstr>SimSun</vt:lpstr>
      <vt:lpstr>Arial</vt:lpstr>
      <vt:lpstr>Calibri</vt:lpstr>
      <vt:lpstr>Calibri Light</vt:lpstr>
      <vt:lpstr>Times New Roman</vt:lpstr>
      <vt:lpstr>Office Theme</vt:lpstr>
      <vt:lpstr>PCMAX for Inter-band EN-DC</vt:lpstr>
      <vt:lpstr>Overview</vt:lpstr>
      <vt:lpstr>PCMAX_EN-DC usage</vt:lpstr>
      <vt:lpstr>Range between PCMAX_EN-DC_L and PCMAX_EN-DC_H </vt:lpstr>
      <vt:lpstr>Range between PCMAX_EN-DC_L and PCMAX_EN-DC_H </vt:lpstr>
      <vt:lpstr>Numerical example: PCMAX_EN-DC_L when scaling is allowed is less than PCMAX_EN-DC_L when scaling is not allowed</vt:lpstr>
      <vt:lpstr>PCMAX_EN-DC_L with scaling for non-overlapped LTE subframes and NR slots</vt:lpstr>
      <vt:lpstr>PCMAX_EN-DC_L with overlapping slots</vt:lpstr>
      <vt:lpstr>PCMAX_EN-DC_L with overlapping slots</vt:lpstr>
      <vt:lpstr>PCMAX_EN-DC_L with overlapping slots</vt:lpstr>
      <vt:lpstr>Potential problem with partially overlapped LTE subframes and NR slots</vt:lpstr>
      <vt:lpstr>Potential problem with partially overlapped LTE subframes and NR slots</vt:lpstr>
      <vt:lpstr>Potential problem with partially overlapped LTE subframes and NR slots – Numerical example</vt:lpstr>
      <vt:lpstr>Potential solution for partially overlapped LTE subframes and NR slots </vt:lpstr>
      <vt:lpstr>Measurement period for PCMAX_EN-DC_L with different LTE and NR numerology</vt:lpstr>
      <vt:lpstr>Measurement period for PCMAX_EN-DC_L with different LTE and NR numerology</vt:lpstr>
      <vt:lpstr>Observations</vt:lpstr>
      <vt:lpstr>Proposals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Sprint</dc:creator>
  <cp:lastModifiedBy>Sprint</cp:lastModifiedBy>
  <cp:revision>132</cp:revision>
  <dcterms:created xsi:type="dcterms:W3CDTF">2018-10-25T13:32:48Z</dcterms:created>
  <dcterms:modified xsi:type="dcterms:W3CDTF">2018-11-02T20:57:01Z</dcterms:modified>
</cp:coreProperties>
</file>