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8" r:id="rId4"/>
    <p:sldId id="260" r:id="rId5"/>
    <p:sldId id="262" r:id="rId6"/>
    <p:sldId id="259" r:id="rId7"/>
    <p:sldId id="263" r:id="rId8"/>
    <p:sldId id="264" r:id="rId9"/>
    <p:sldId id="257" r:id="rId10"/>
    <p:sldId id="267" r:id="rId11"/>
    <p:sldId id="265" r:id="rId12"/>
    <p:sldId id="266" r:id="rId13"/>
    <p:sldId id="26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ke Witherell" initials="MW" lastIdx="4" clrIdx="0">
    <p:extLst>
      <p:ext uri="{19B8F6BF-5375-455C-9EA6-DF929625EA0E}">
        <p15:presenceInfo xmlns:p15="http://schemas.microsoft.com/office/powerpoint/2012/main" userId="Mike Witherel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72" d="100"/>
          <a:sy n="72" d="100"/>
        </p:scale>
        <p:origin x="57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66F8D8-5FAD-484E-BD1A-1747801DAB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DCB0247-371C-49E6-9359-1B28703051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CEB3C4-70B4-474F-AB54-30F3AD8E63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FDE2A-7BBC-4748-9C86-8C9145F9376F}" type="datetimeFigureOut">
              <a:rPr lang="en-US" smtClean="0"/>
              <a:t>11/02/2018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F08655-C52E-4EBC-9A42-D55D832D2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1D0723-0EF3-424A-B7A5-60F88F5476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2177E-D31B-4D7F-8D96-9C9A0F9318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7799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EC7AEA-26C4-4187-A1EA-05C02D7CC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2A020B7-38C5-4A5A-8C18-4591AE394C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6E3FBB-5FDB-45E5-85B7-9C545D77E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FDE2A-7BBC-4748-9C86-8C9145F9376F}" type="datetimeFigureOut">
              <a:rPr lang="en-US" smtClean="0"/>
              <a:t>11/02/2018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954CA3-0F79-42F8-8FF9-2B83E8CEA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C7D049-B2B6-489B-98B2-D573BA0EA5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2177E-D31B-4D7F-8D96-9C9A0F9318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1757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8993027-EAF8-443B-99BA-66E7D890B9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E2C072E-F512-4660-A6E9-92B812E216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80EB55-6354-43DC-8697-09BF59AC3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FDE2A-7BBC-4748-9C86-8C9145F9376F}" type="datetimeFigureOut">
              <a:rPr lang="en-US" smtClean="0"/>
              <a:t>11/02/2018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ADDB97-2E3B-407E-9539-88D3D485E9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E8668D-358C-4DEE-8D38-714E0A27C1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2177E-D31B-4D7F-8D96-9C9A0F9318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66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FF4010-8A51-4EA4-B240-81552561F3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6E9EE3-F62D-4755-9EA0-20B67EA726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0ED30-76EB-4BC6-B6FD-E5F26D863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FDE2A-7BBC-4748-9C86-8C9145F9376F}" type="datetimeFigureOut">
              <a:rPr lang="en-US" smtClean="0"/>
              <a:t>11/02/2018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5C3DA9-46A0-4270-A256-BD98F34FF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3E8566-D7C7-48FD-8FD5-5343A65A3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2177E-D31B-4D7F-8D96-9C9A0F9318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901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80AEA0-6526-4905-92A4-8EA5D2D9AE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05EBBA-FC5D-4047-BDC3-FC8796D353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5B23C2-A6F1-43C7-946E-1E1844B5B3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FDE2A-7BBC-4748-9C86-8C9145F9376F}" type="datetimeFigureOut">
              <a:rPr lang="en-US" smtClean="0"/>
              <a:t>11/02/2018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6718C7-4CCE-43A2-9F89-33A80D308C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D3B604-33EF-4562-A6B0-5426E9ACC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2177E-D31B-4D7F-8D96-9C9A0F9318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820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B90FBE-77E8-49BE-8B9F-42B13D499B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47A6E5-4939-4009-B61B-23AD5DFCE1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9F1AE5-A9D8-401F-BA5F-E2EA95282D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8DF4B6-2D0E-436D-BC4F-CB0B5BE636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FDE2A-7BBC-4748-9C86-8C9145F9376F}" type="datetimeFigureOut">
              <a:rPr lang="en-US" smtClean="0"/>
              <a:t>11/02/2018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5FCFA0-8165-4414-A25C-1EDE810E07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FDC4EC-4EF6-4DF7-BB57-EF5487E063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2177E-D31B-4D7F-8D96-9C9A0F9318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546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974EB6-677A-46A9-83E8-FD2B889D9F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413424-49F4-4914-9D9D-649A881F37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CBD413-3941-4A7A-82EC-28C79C9E4B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C4B4A4-CDEA-4470-852B-69D5624525D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F493131-2498-4C2E-A17E-B8A094F851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3888E0-486F-4CF9-8E96-7411C49095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FDE2A-7BBC-4748-9C86-8C9145F9376F}" type="datetimeFigureOut">
              <a:rPr lang="en-US" smtClean="0"/>
              <a:t>11/02/2018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2ADF66-22FF-4871-B3F3-34BC85039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B61CC05-8E4E-4C07-A265-FA4DCE507A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2177E-D31B-4D7F-8D96-9C9A0F9318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038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E9A87A-CCEA-48D6-B9BF-19037C86A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218C91-98D8-481C-B4DC-97B7A8097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FDE2A-7BBC-4748-9C86-8C9145F9376F}" type="datetimeFigureOut">
              <a:rPr lang="en-US" smtClean="0"/>
              <a:t>11/02/2018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D33188A-F973-49F7-A698-015A093A1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34F07B-38D8-4896-AA6D-40626F0E34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2177E-D31B-4D7F-8D96-9C9A0F9318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3679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6CC8160-0A2E-4707-84F7-180F96CFD0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FDE2A-7BBC-4748-9C86-8C9145F9376F}" type="datetimeFigureOut">
              <a:rPr lang="en-US" smtClean="0"/>
              <a:t>11/02/2018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CACF9A8-D283-4032-8AE2-0AA7620D1C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31F0CC-B8D3-4EAE-A4B2-D39CFD1F0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2177E-D31B-4D7F-8D96-9C9A0F9318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385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2741EA-624E-41BF-BAB1-7CEACE7F30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D7E33-236F-47BA-92D7-E0DF9BBA83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74876C-1981-4B83-B8E2-0607154591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A52AF5-09EA-4EEA-9553-29C4B4826A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FDE2A-7BBC-4748-9C86-8C9145F9376F}" type="datetimeFigureOut">
              <a:rPr lang="en-US" smtClean="0"/>
              <a:t>11/02/2018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094D91-D29E-40AD-91FD-4BC04D8FBC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94A8A0-00F5-4FCD-8D5F-E0F650F16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2177E-D31B-4D7F-8D96-9C9A0F9318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9570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3CAAEB-42B9-4EAB-93E0-2DF8725EF3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76B4D1-EB64-4BC3-93B1-3AA1F89A0E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4B535B-35DB-4AC5-8651-84FE3B79E7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03F340-9860-40E8-9C7B-7C3E265ECE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FDE2A-7BBC-4748-9C86-8C9145F9376F}" type="datetimeFigureOut">
              <a:rPr lang="en-US" smtClean="0"/>
              <a:t>11/02/2018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9EA1B3-55E8-4011-8E3F-9543D78AAF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FF1730-DCE2-4E07-849C-D7B8C90D77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62177E-D31B-4D7F-8D96-9C9A0F9318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68343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FC5B1C-3555-4B4E-8DE4-6EAA3A1782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27AF2B-95F4-4D9A-B12F-375D068908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8A5860-D8C6-4F9C-BE68-D1F65CEF8F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6FDE2A-7BBC-4748-9C86-8C9145F9376F}" type="datetimeFigureOut">
              <a:rPr lang="en-US" smtClean="0"/>
              <a:t>11/02/2018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DFBB39-6377-4D23-8345-4823FCB8CC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B7DF34-3489-443E-AFEB-D1DC5700C2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62177E-D31B-4D7F-8D96-9C9A0F9318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219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4872EE5C-A7E9-4464-9748-50AFB2261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9249" y="2114987"/>
            <a:ext cx="9213801" cy="2302142"/>
          </a:xfrm>
        </p:spPr>
        <p:txBody>
          <a:bodyPr>
            <a:normAutofit/>
          </a:bodyPr>
          <a:lstStyle/>
          <a:p>
            <a:r>
              <a:rPr lang="en-US" dirty="0"/>
              <a:t>A-MPR Tradeoff of Intra-Band EN-DC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D667629F-655F-4E95-99CA-2F576E03C4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92770" y="5228134"/>
            <a:ext cx="6400800" cy="1122642"/>
          </a:xfrm>
        </p:spPr>
        <p:txBody>
          <a:bodyPr>
            <a:normAutofit/>
          </a:bodyPr>
          <a:lstStyle/>
          <a:p>
            <a:r>
              <a:rPr lang="fi-FI" dirty="0">
                <a:solidFill>
                  <a:schemeClr val="tx1"/>
                </a:solidFill>
              </a:rPr>
              <a:t>Sprint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303700A-427C-4B09-BD6E-5F35E1B92A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86043" y="174536"/>
            <a:ext cx="186397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Aft>
                <a:spcPts val="0"/>
              </a:spcAft>
              <a:buNone/>
            </a:pPr>
            <a:r>
              <a:rPr lang="en-GB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R4-1815858</a:t>
            </a:r>
            <a:endParaRPr lang="sv-SE" sz="18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C3F594DD-D23D-47FD-A3FC-B5AF07247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74536"/>
            <a:ext cx="5355704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b="1" dirty="0">
                <a:latin typeface="Arial" panose="020B0604020202020204" pitchFamily="34" charset="0"/>
                <a:ea typeface="Arial Unicode MS" pitchFamily="50" charset="-127"/>
                <a:cs typeface="Arial" panose="020B0604020202020204" pitchFamily="34" charset="0"/>
              </a:rPr>
              <a:t>3GPP TSG RAN4 #89</a:t>
            </a:r>
          </a:p>
          <a:p>
            <a:pPr>
              <a:buNone/>
            </a:pPr>
            <a:r>
              <a:rPr lang="en-US" altLang="zh-CN" sz="1800" b="1" dirty="0">
                <a:latin typeface="Arial" panose="020B0604020202020204" pitchFamily="34" charset="0"/>
                <a:ea typeface="Arial Unicode MS" pitchFamily="50" charset="-127"/>
                <a:cs typeface="Arial" panose="020B0604020202020204" pitchFamily="34" charset="0"/>
              </a:rPr>
              <a:t>Spokane, WA, USA, November 12-16, 2018 </a:t>
            </a:r>
            <a:endParaRPr lang="zh-CN" altLang="zh-CN" sz="1800" b="1" dirty="0">
              <a:latin typeface="Arial" panose="020B0604020202020204" pitchFamily="34" charset="0"/>
              <a:ea typeface="Arial Unicode MS" pitchFamily="50" charset="-127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b="1" dirty="0">
                <a:latin typeface="Arial" panose="020B0604020202020204" pitchFamily="34" charset="0"/>
                <a:ea typeface="Arial Unicode MS" pitchFamily="50" charset="-127"/>
                <a:cs typeface="Arial" panose="020B0604020202020204" pitchFamily="34" charset="0"/>
              </a:rPr>
              <a:t>Agenda Item 9.10.2</a:t>
            </a:r>
            <a:endParaRPr lang="ja-JP" altLang="en-US" sz="1800" b="1" dirty="0">
              <a:latin typeface="Arial" panose="020B0604020202020204" pitchFamily="34" charset="0"/>
              <a:ea typeface="Arial Unicode MS" pitchFamily="50" charset="-12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29060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D2C2D2-1DB7-4AC6-99BE-B3B05A82CA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Potential Realization in TS 38.101-3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D53773-B6AF-4C42-B5CA-1072CFB6E116}"/>
              </a:ext>
            </a:extLst>
          </p:cNvPr>
          <p:cNvSpPr txBox="1"/>
          <p:nvPr/>
        </p:nvSpPr>
        <p:spPr>
          <a:xfrm>
            <a:off x="711976" y="1549593"/>
            <a:ext cx="10515600" cy="5339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Section 6.2B.3.1.2 and 6.2B.3.2.1 of TS 38.101-3 specify A-MPR for contiguous and  non-contiguous NS_04 (B41/n41)</a:t>
            </a:r>
          </a:p>
          <a:p>
            <a:endParaRPr lang="en-US" dirty="0"/>
          </a:p>
          <a:p>
            <a:r>
              <a:rPr lang="en-US" dirty="0"/>
              <a:t>The current definition, for Type 1 UEs is:</a:t>
            </a:r>
          </a:p>
          <a:p>
            <a:pPr>
              <a:spcBef>
                <a:spcPts val="600"/>
              </a:spcBef>
            </a:pP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	A-MPR</a:t>
            </a:r>
            <a:r>
              <a:rPr lang="en-GB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EN-DC 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MAX(A-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MPR</a:t>
            </a:r>
            <a:r>
              <a:rPr lang="en-GB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single,E</a:t>
            </a:r>
            <a:r>
              <a:rPr lang="en-GB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-UTRA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A-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MPR</a:t>
            </a:r>
            <a:r>
              <a:rPr lang="en-GB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single,NR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A-MPR</a:t>
            </a:r>
            <a:r>
              <a:rPr lang="en-GB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IM3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A-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MPR</a:t>
            </a:r>
            <a:r>
              <a:rPr lang="en-GB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ACLRoverlap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)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</a:pP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	A-MPR</a:t>
            </a:r>
            <a:r>
              <a:rPr lang="en-GB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E-UTRA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MAX( A-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MPR</a:t>
            </a:r>
            <a:r>
              <a:rPr lang="en-GB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single,E</a:t>
            </a:r>
            <a:r>
              <a:rPr lang="en-GB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-UTRA</a:t>
            </a:r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</a:rPr>
              <a:t>+ </a:t>
            </a:r>
            <a:r>
              <a:rPr lang="en-GB" dirty="0" err="1">
                <a:latin typeface="Times New Roman" panose="02020603050405020304" pitchFamily="18" charset="0"/>
                <a:ea typeface="SimSun" panose="02010600030101010101" pitchFamily="2" charset="-122"/>
              </a:rPr>
              <a:t>MPR</a:t>
            </a:r>
            <a:r>
              <a:rPr lang="en-GB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single,E</a:t>
            </a:r>
            <a:r>
              <a:rPr lang="en-GB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-UTRA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A-MPR</a:t>
            </a:r>
            <a:r>
              <a:rPr lang="en-GB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EN-DC 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</a:pP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	A-MPR</a:t>
            </a:r>
            <a:r>
              <a:rPr lang="en-GB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NR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MAX( A-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MPR</a:t>
            </a:r>
            <a:r>
              <a:rPr lang="en-GB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single,NR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A-MPR</a:t>
            </a:r>
            <a:r>
              <a:rPr lang="en-GB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EN-DC 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  <a:p>
            <a:r>
              <a:rPr lang="en-US" dirty="0"/>
              <a:t>This could be changed as follows:</a:t>
            </a:r>
          </a:p>
          <a:p>
            <a:pPr indent="-180340">
              <a:spcBef>
                <a:spcPts val="600"/>
              </a:spcBef>
            </a:pP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	A-MPR</a:t>
            </a:r>
            <a:r>
              <a:rPr lang="en-GB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EN-DC 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MAX(</a:t>
            </a:r>
            <a:r>
              <a:rPr lang="en-GB" strike="sngStrik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A-</a:t>
            </a:r>
            <a:r>
              <a:rPr lang="en-GB" strike="sngStrik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MPR</a:t>
            </a:r>
            <a:r>
              <a:rPr lang="en-GB" strike="sngStrike" baseline="-25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single,E</a:t>
            </a:r>
            <a:r>
              <a:rPr lang="en-GB" strike="sngStrike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-UTRA</a:t>
            </a:r>
            <a:r>
              <a:rPr lang="en-GB" strike="sngStrik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A-</a:t>
            </a:r>
            <a:r>
              <a:rPr lang="en-GB" strike="sngStrike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MPR</a:t>
            </a:r>
            <a:r>
              <a:rPr lang="en-GB" strike="sngStrike" baseline="-25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single,NR</a:t>
            </a:r>
            <a:r>
              <a:rPr lang="en-GB" strike="sngStrik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A-MPR</a:t>
            </a:r>
            <a:r>
              <a:rPr lang="en-GB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IM3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A-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MPR</a:t>
            </a:r>
            <a:r>
              <a:rPr lang="en-GB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ACLRoverlap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)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</a:pPr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</a:rPr>
              <a:t>	A-MPR</a:t>
            </a:r>
            <a:r>
              <a:rPr lang="en-GB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E-UTRA</a:t>
            </a:r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</a:rPr>
              <a:t> = </a:t>
            </a:r>
            <a:r>
              <a:rPr lang="en-GB" strike="sngStrik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MAX( </a:t>
            </a:r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</a:rPr>
              <a:t>A-</a:t>
            </a:r>
            <a:r>
              <a:rPr lang="en-GB" dirty="0" err="1">
                <a:latin typeface="Times New Roman" panose="02020603050405020304" pitchFamily="18" charset="0"/>
                <a:ea typeface="SimSun" panose="02010600030101010101" pitchFamily="2" charset="-122"/>
              </a:rPr>
              <a:t>MPR</a:t>
            </a:r>
            <a:r>
              <a:rPr lang="en-GB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single,E</a:t>
            </a:r>
            <a:r>
              <a:rPr lang="en-GB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-UTRA </a:t>
            </a:r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</a:rPr>
              <a:t>+ </a:t>
            </a:r>
            <a:r>
              <a:rPr lang="en-GB" dirty="0" err="1">
                <a:latin typeface="Times New Roman" panose="02020603050405020304" pitchFamily="18" charset="0"/>
                <a:ea typeface="SimSun" panose="02010600030101010101" pitchFamily="2" charset="-122"/>
              </a:rPr>
              <a:t>MPR</a:t>
            </a:r>
            <a:r>
              <a:rPr lang="en-GB" baseline="-250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single,E</a:t>
            </a:r>
            <a:r>
              <a:rPr lang="en-GB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-UTRA</a:t>
            </a:r>
            <a:r>
              <a:rPr lang="en-GB" strike="sngStrik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A-MPR</a:t>
            </a:r>
            <a:r>
              <a:rPr lang="en-GB" strike="sngStrike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EN-DC </a:t>
            </a:r>
            <a:r>
              <a:rPr lang="en-GB" strike="sngStrik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trike="sngStrike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R="0" indent="-180340">
              <a:spcBef>
                <a:spcPts val="600"/>
              </a:spcBef>
            </a:pPr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</a:rPr>
              <a:t>	</a:t>
            </a:r>
            <a:r>
              <a:rPr lang="en-GB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ΔA-MPR</a:t>
            </a:r>
            <a:r>
              <a:rPr lang="en-GB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E-UTRA </a:t>
            </a:r>
            <a:r>
              <a:rPr lang="en-GB" sz="14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r>
              <a:rPr lang="en-GB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= (</a:t>
            </a:r>
            <a:r>
              <a:rPr lang="en-GB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P</a:t>
            </a:r>
            <a:r>
              <a:rPr lang="en-GB" baseline="-25000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PowerClass</a:t>
            </a:r>
            <a:r>
              <a:rPr lang="en-GB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– P</a:t>
            </a:r>
            <a:r>
              <a:rPr lang="en-GB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E-</a:t>
            </a:r>
            <a:r>
              <a:rPr lang="en-GB" baseline="-25000" dirty="0" err="1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UTRA_act</a:t>
            </a:r>
            <a:r>
              <a:rPr lang="en-GB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) – A-MPR</a:t>
            </a:r>
            <a:r>
              <a:rPr lang="en-GB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IM3</a:t>
            </a:r>
            <a:endParaRPr lang="en-US" dirty="0">
              <a:solidFill>
                <a:srgbClr val="FF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marR="0" indent="-180340">
              <a:spcBef>
                <a:spcPts val="600"/>
              </a:spcBef>
            </a:pPr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</a:rPr>
              <a:t>	A-MPR</a:t>
            </a:r>
            <a:r>
              <a:rPr lang="en-GB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NR</a:t>
            </a:r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</a:rPr>
              <a:t> = 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MAX( A-</a:t>
            </a:r>
            <a:r>
              <a:rPr lang="en-GB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MPR</a:t>
            </a:r>
            <a:r>
              <a:rPr lang="en-GB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single,NR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</a:rPr>
              <a:t>A-MPR</a:t>
            </a:r>
            <a:r>
              <a:rPr lang="en-GB" baseline="-25000" dirty="0">
                <a:latin typeface="Times New Roman" panose="02020603050405020304" pitchFamily="18" charset="0"/>
                <a:ea typeface="SimSun" panose="02010600030101010101" pitchFamily="2" charset="-122"/>
              </a:rPr>
              <a:t>EN-DC </a:t>
            </a:r>
            <a:r>
              <a:rPr lang="en-GB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– ΔA-MPR</a:t>
            </a:r>
            <a:r>
              <a:rPr lang="en-GB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E-UTRA </a:t>
            </a:r>
            <a:r>
              <a:rPr lang="en-GB" dirty="0">
                <a:solidFill>
                  <a:srgbClr val="FF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* PTF</a:t>
            </a:r>
            <a:r>
              <a:rPr lang="en-GB" dirty="0">
                <a:latin typeface="Times New Roman" panose="02020603050405020304" pitchFamily="18" charset="0"/>
                <a:ea typeface="SimSun" panose="02010600030101010101" pitchFamily="2" charset="-122"/>
              </a:rPr>
              <a:t> )</a:t>
            </a:r>
            <a:endParaRPr lang="en-US" dirty="0"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endParaRPr lang="en-US" dirty="0"/>
          </a:p>
          <a:p>
            <a:r>
              <a:rPr lang="en-US" dirty="0"/>
              <a:t>Where:</a:t>
            </a:r>
          </a:p>
          <a:p>
            <a:r>
              <a:rPr lang="en-US" dirty="0"/>
              <a:t>	P</a:t>
            </a:r>
            <a:r>
              <a:rPr lang="en-US" baseline="-25000" dirty="0"/>
              <a:t>E-</a:t>
            </a:r>
            <a:r>
              <a:rPr lang="en-US" baseline="-25000" dirty="0" err="1"/>
              <a:t>UTRA_act</a:t>
            </a:r>
            <a:r>
              <a:rPr lang="en-US" baseline="-25000" dirty="0"/>
              <a:t> </a:t>
            </a:r>
            <a:r>
              <a:rPr lang="en-US" dirty="0"/>
              <a:t>is the actual power-controlled LTE power to be used, and</a:t>
            </a:r>
          </a:p>
          <a:p>
            <a:r>
              <a:rPr lang="en-US" dirty="0"/>
              <a:t>	PTF (Power Trade Factor) is defined in the tables on the following slides</a:t>
            </a:r>
          </a:p>
        </p:txBody>
      </p:sp>
    </p:spTree>
    <p:extLst>
      <p:ext uri="{BB962C8B-B14F-4D97-AF65-F5344CB8AC3E}">
        <p14:creationId xmlns:p14="http://schemas.microsoft.com/office/powerpoint/2010/main" val="27114256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1422AF-F1E6-43B3-9A20-90A4860F22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Contiguous (Using 2:1 Exchange Rate)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E87F210-C2A8-49FB-A7A8-ABA55B4691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2423898"/>
              </p:ext>
            </p:extLst>
          </p:nvPr>
        </p:nvGraphicFramePr>
        <p:xfrm>
          <a:off x="682593" y="1539240"/>
          <a:ext cx="9438627" cy="405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6023">
                  <a:extLst>
                    <a:ext uri="{9D8B030D-6E8A-4147-A177-3AD203B41FA5}">
                      <a16:colId xmlns:a16="http://schemas.microsoft.com/office/drawing/2014/main" val="2336587153"/>
                    </a:ext>
                  </a:extLst>
                </a:gridCol>
                <a:gridCol w="1730293">
                  <a:extLst>
                    <a:ext uri="{9D8B030D-6E8A-4147-A177-3AD203B41FA5}">
                      <a16:colId xmlns:a16="http://schemas.microsoft.com/office/drawing/2014/main" val="2195716271"/>
                    </a:ext>
                  </a:extLst>
                </a:gridCol>
                <a:gridCol w="1781755">
                  <a:extLst>
                    <a:ext uri="{9D8B030D-6E8A-4147-A177-3AD203B41FA5}">
                      <a16:colId xmlns:a16="http://schemas.microsoft.com/office/drawing/2014/main" val="2106043734"/>
                    </a:ext>
                  </a:extLst>
                </a:gridCol>
                <a:gridCol w="2085278">
                  <a:extLst>
                    <a:ext uri="{9D8B030D-6E8A-4147-A177-3AD203B41FA5}">
                      <a16:colId xmlns:a16="http://schemas.microsoft.com/office/drawing/2014/main" val="3422472834"/>
                    </a:ext>
                  </a:extLst>
                </a:gridCol>
                <a:gridCol w="2085278">
                  <a:extLst>
                    <a:ext uri="{9D8B030D-6E8A-4147-A177-3AD203B41FA5}">
                      <a16:colId xmlns:a16="http://schemas.microsoft.com/office/drawing/2014/main" val="12214463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Channel Configuration Case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dirty="0">
                          <a:solidFill>
                            <a:schemeClr val="tx1"/>
                          </a:solidFill>
                        </a:rPr>
                        <a:t>Δ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A-MPR</a:t>
                      </a:r>
                      <a:r>
                        <a:rPr lang="en-US" baseline="-25000" dirty="0">
                          <a:solidFill>
                            <a:schemeClr val="tx1"/>
                          </a:solidFill>
                        </a:rPr>
                        <a:t>E-UTRA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F</a:t>
                      </a:r>
                      <a:r>
                        <a:rPr lang="en-US" baseline="-25000" dirty="0">
                          <a:solidFill>
                            <a:schemeClr val="tx1"/>
                          </a:solidFill>
                        </a:rPr>
                        <a:t>C,NR 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– F</a:t>
                      </a:r>
                      <a:r>
                        <a:rPr lang="en-US" baseline="-25000" dirty="0">
                          <a:solidFill>
                            <a:schemeClr val="tx1"/>
                          </a:solidFill>
                        </a:rPr>
                        <a:t>C,E-UTRA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PTF </a:t>
                      </a:r>
                    </a:p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(NR dB / LTE dB)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Maximum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|</a:t>
                      </a:r>
                      <a:r>
                        <a:rPr lang="el-GR" dirty="0">
                          <a:solidFill>
                            <a:schemeClr val="tx1"/>
                          </a:solidFill>
                        </a:rPr>
                        <a:t>Δ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A-MPR</a:t>
                      </a:r>
                      <a:r>
                        <a:rPr lang="en-US" baseline="-25000" dirty="0">
                          <a:solidFill>
                            <a:schemeClr val="tx1"/>
                          </a:solidFill>
                        </a:rPr>
                        <a:t>E-UTRA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|</a:t>
                      </a:r>
                      <a:r>
                        <a:rPr lang="en-US" baseline="300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8935060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≥ 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N/A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TBD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863055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&lt; 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N/A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2.0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TBD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3585994"/>
                  </a:ext>
                </a:extLst>
              </a:tr>
              <a:tr h="370840">
                <a:tc rowSpan="4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≥ 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&gt; 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2.0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TBD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145762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&lt; 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TBD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6134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&lt; 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&gt; 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2.0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TBD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145473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&lt; 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TBD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5957694"/>
                  </a:ext>
                </a:extLst>
              </a:tr>
              <a:tr h="370840">
                <a:tc gridSpan="5"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NOTE 1: If |</a:t>
                      </a:r>
                      <a:r>
                        <a:rPr lang="el-GR" dirty="0">
                          <a:solidFill>
                            <a:schemeClr val="tx1"/>
                          </a:solidFill>
                        </a:rPr>
                        <a:t>Δ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A-MPR</a:t>
                      </a:r>
                      <a:r>
                        <a:rPr lang="en-US" baseline="-25000" dirty="0">
                          <a:solidFill>
                            <a:schemeClr val="tx1"/>
                          </a:solidFill>
                        </a:rPr>
                        <a:t>E-UTRA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| &gt; Maximum and </a:t>
                      </a:r>
                      <a:r>
                        <a:rPr lang="el-GR" dirty="0">
                          <a:solidFill>
                            <a:schemeClr val="tx1"/>
                          </a:solidFill>
                        </a:rPr>
                        <a:t>Δ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A-MPR</a:t>
                      </a:r>
                      <a:r>
                        <a:rPr lang="en-US" baseline="-25000" dirty="0">
                          <a:solidFill>
                            <a:schemeClr val="tx1"/>
                          </a:solidFill>
                        </a:rPr>
                        <a:t>E-UTRA 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≥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 0, then only up to the Maximum dB of E-UTRA power may be traded. 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If |</a:t>
                      </a:r>
                      <a:r>
                        <a:rPr lang="el-GR" dirty="0">
                          <a:solidFill>
                            <a:schemeClr val="tx1"/>
                          </a:solidFill>
                        </a:rPr>
                        <a:t>Δ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A-MPR</a:t>
                      </a:r>
                      <a:r>
                        <a:rPr lang="en-US" baseline="-25000" dirty="0">
                          <a:solidFill>
                            <a:schemeClr val="tx1"/>
                          </a:solidFill>
                        </a:rPr>
                        <a:t>E-UTRA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| &gt; Maximum and </a:t>
                      </a:r>
                      <a:r>
                        <a:rPr lang="el-GR" dirty="0">
                          <a:solidFill>
                            <a:schemeClr val="tx1"/>
                          </a:solidFill>
                        </a:rPr>
                        <a:t>Δ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A-MPR</a:t>
                      </a:r>
                      <a:r>
                        <a:rPr lang="en-US" baseline="-25000" dirty="0">
                          <a:solidFill>
                            <a:schemeClr val="tx1"/>
                          </a:solidFill>
                        </a:rPr>
                        <a:t>E-UTRA </a:t>
                      </a:r>
                      <a:r>
                        <a:rPr lang="en-US" baseline="0" dirty="0">
                          <a:solidFill>
                            <a:schemeClr val="tx1"/>
                          </a:solidFill>
                        </a:rPr>
                        <a:t>&lt; 0, NR transmission may be dropped.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6659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41552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1422AF-F1E6-43B3-9A20-90A4860F22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Non-Contiguous (Using 2:1 Exchange Rate)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E87F210-C2A8-49FB-A7A8-ABA55B4691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9232678"/>
              </p:ext>
            </p:extLst>
          </p:nvPr>
        </p:nvGraphicFramePr>
        <p:xfrm>
          <a:off x="340565" y="1690687"/>
          <a:ext cx="11393072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5414">
                  <a:extLst>
                    <a:ext uri="{9D8B030D-6E8A-4147-A177-3AD203B41FA5}">
                      <a16:colId xmlns:a16="http://schemas.microsoft.com/office/drawing/2014/main" val="2336587153"/>
                    </a:ext>
                  </a:extLst>
                </a:gridCol>
                <a:gridCol w="1012122">
                  <a:extLst>
                    <a:ext uri="{9D8B030D-6E8A-4147-A177-3AD203B41FA5}">
                      <a16:colId xmlns:a16="http://schemas.microsoft.com/office/drawing/2014/main" val="2899331824"/>
                    </a:ext>
                  </a:extLst>
                </a:gridCol>
                <a:gridCol w="3566858">
                  <a:extLst>
                    <a:ext uri="{9D8B030D-6E8A-4147-A177-3AD203B41FA5}">
                      <a16:colId xmlns:a16="http://schemas.microsoft.com/office/drawing/2014/main" val="374501654"/>
                    </a:ext>
                  </a:extLst>
                </a:gridCol>
                <a:gridCol w="1555842">
                  <a:extLst>
                    <a:ext uri="{9D8B030D-6E8A-4147-A177-3AD203B41FA5}">
                      <a16:colId xmlns:a16="http://schemas.microsoft.com/office/drawing/2014/main" val="4003716165"/>
                    </a:ext>
                  </a:extLst>
                </a:gridCol>
                <a:gridCol w="1705851">
                  <a:extLst>
                    <a:ext uri="{9D8B030D-6E8A-4147-A177-3AD203B41FA5}">
                      <a16:colId xmlns:a16="http://schemas.microsoft.com/office/drawing/2014/main" val="1139954559"/>
                    </a:ext>
                  </a:extLst>
                </a:gridCol>
                <a:gridCol w="2126985">
                  <a:extLst>
                    <a:ext uri="{9D8B030D-6E8A-4147-A177-3AD203B41FA5}">
                      <a16:colId xmlns:a16="http://schemas.microsoft.com/office/drawing/2014/main" val="1221446363"/>
                    </a:ext>
                  </a:extLst>
                </a:gridCol>
              </a:tblGrid>
              <a:tr h="456405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Channel Configuration Case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F</a:t>
                      </a:r>
                      <a:r>
                        <a:rPr lang="en-US" sz="1600" baseline="-25000" dirty="0">
                          <a:solidFill>
                            <a:schemeClr val="tx1"/>
                          </a:solidFill>
                        </a:rPr>
                        <a:t>C,NR 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– </a:t>
                      </a:r>
                    </a:p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F</a:t>
                      </a:r>
                      <a:r>
                        <a:rPr lang="en-US" sz="1600" baseline="-25000" dirty="0">
                          <a:solidFill>
                            <a:schemeClr val="tx1"/>
                          </a:solidFill>
                        </a:rPr>
                        <a:t>C,E-UTRA</a:t>
                      </a:r>
                    </a:p>
                    <a:p>
                      <a:pPr algn="ctr"/>
                      <a:endParaRPr lang="en-US" sz="1600" baseline="-25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Criteria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600" dirty="0">
                          <a:solidFill>
                            <a:schemeClr val="tx1"/>
                          </a:solidFill>
                        </a:rPr>
                        <a:t>Δ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A-MPR</a:t>
                      </a:r>
                      <a:r>
                        <a:rPr lang="en-US" sz="1600" baseline="-25000" dirty="0">
                          <a:solidFill>
                            <a:schemeClr val="tx1"/>
                          </a:solidFill>
                        </a:rPr>
                        <a:t>E-UTRA</a:t>
                      </a:r>
                      <a:endParaRPr lang="en-US" sz="1600" baseline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PTF (NR dB / LTE dB)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Maximum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|</a:t>
                      </a:r>
                      <a:r>
                        <a:rPr lang="el-GR" sz="1600" dirty="0">
                          <a:solidFill>
                            <a:schemeClr val="tx1"/>
                          </a:solidFill>
                        </a:rPr>
                        <a:t>Δ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A-MPR</a:t>
                      </a:r>
                      <a:r>
                        <a:rPr lang="en-US" sz="1600" baseline="-25000" dirty="0">
                          <a:solidFill>
                            <a:schemeClr val="tx1"/>
                          </a:solidFill>
                        </a:rPr>
                        <a:t>E-UTRA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|</a:t>
                      </a:r>
                      <a:r>
                        <a:rPr lang="en-US" sz="1600" baseline="30000" dirty="0">
                          <a:solidFill>
                            <a:schemeClr val="tx1"/>
                          </a:solidFill>
                        </a:rPr>
                        <a:t>1</a:t>
                      </a:r>
                    </a:p>
                    <a:p>
                      <a:pPr algn="ctr"/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8935060"/>
                  </a:ext>
                </a:extLst>
              </a:tr>
              <a:tr h="185943">
                <a:tc rowSpan="2"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N/A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N/A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TBD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8630555"/>
                  </a:ext>
                </a:extLst>
              </a:tr>
              <a:tr h="185943"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N/A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N/A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2.0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TBD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3585994"/>
                  </a:ext>
                </a:extLst>
              </a:tr>
              <a:tr h="185943">
                <a:tc rowSpan="8"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&gt; 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MAX( SEM</a:t>
                      </a:r>
                      <a:r>
                        <a:rPr lang="en-GB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-13,high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F</a:t>
                      </a:r>
                      <a:r>
                        <a:rPr lang="en-GB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IM3,high_block,low</a:t>
                      </a:r>
                      <a:r>
                        <a:rPr lang="en-GB" sz="14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) &gt;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GB" sz="14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filter,high</a:t>
                      </a:r>
                      <a:r>
                        <a:rPr lang="en-GB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&gt; 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2.0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TBD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1457625"/>
                  </a:ext>
                </a:extLst>
              </a:tr>
              <a:tr h="18594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MAX( SEM</a:t>
                      </a:r>
                      <a:r>
                        <a:rPr lang="en-GB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-13,high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F</a:t>
                      </a:r>
                      <a:r>
                        <a:rPr lang="en-GB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IM3,high_block,low</a:t>
                      </a:r>
                      <a:r>
                        <a:rPr lang="en-GB" sz="14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) ≤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GB" sz="14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filter,high</a:t>
                      </a:r>
                      <a:r>
                        <a:rPr lang="en-GB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&gt; 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TBD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54921534"/>
                  </a:ext>
                </a:extLst>
              </a:tr>
              <a:tr h="18594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&lt; 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GB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IM3,low_block,high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≥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US" sz="14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filter,low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&gt; 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2.0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TBD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3598061"/>
                  </a:ext>
                </a:extLst>
              </a:tr>
              <a:tr h="18594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GB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IM3,low_block,high 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&lt; </a:t>
                      </a:r>
                      <a:r>
                        <a:rPr lang="en-US" sz="1400" kern="1200" baseline="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US" sz="14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filter,low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&gt; 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TBD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2004839"/>
                  </a:ext>
                </a:extLst>
              </a:tr>
              <a:tr h="185943"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&gt; 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GB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IM3,low_block,high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≥</a:t>
                      </a: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US" sz="14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filter,low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&lt; 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2.0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TBD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1454738"/>
                  </a:ext>
                </a:extLst>
              </a:tr>
              <a:tr h="18594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GB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IM3,low_block,high</a:t>
                      </a:r>
                      <a:r>
                        <a:rPr lang="en-GB" sz="14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&lt; </a:t>
                      </a:r>
                      <a:r>
                        <a:rPr lang="en-US" sz="1400" kern="1200" baseline="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US" sz="14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filter,low</a:t>
                      </a:r>
                      <a:r>
                        <a:rPr lang="en-US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&lt; 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TBD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8187780"/>
                  </a:ext>
                </a:extLst>
              </a:tr>
              <a:tr h="185943">
                <a:tc v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&lt; 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MAX( SEM</a:t>
                      </a:r>
                      <a:r>
                        <a:rPr lang="en-GB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-13,high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F</a:t>
                      </a:r>
                      <a:r>
                        <a:rPr lang="en-GB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IM3,high_block,low</a:t>
                      </a:r>
                      <a:r>
                        <a:rPr lang="en-GB" sz="14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) ≤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GB" sz="14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filter,high</a:t>
                      </a:r>
                      <a:r>
                        <a:rPr lang="en-GB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&lt; 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2.0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TBD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5957694"/>
                  </a:ext>
                </a:extLst>
              </a:tr>
              <a:tr h="18594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MAX( SEM</a:t>
                      </a:r>
                      <a:r>
                        <a:rPr lang="en-GB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-13,high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F</a:t>
                      </a:r>
                      <a:r>
                        <a:rPr lang="en-GB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IM3,high_block,low</a:t>
                      </a:r>
                      <a:r>
                        <a:rPr lang="en-GB" sz="14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) &gt; 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GB" sz="14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filter,high</a:t>
                      </a:r>
                      <a:r>
                        <a:rPr lang="en-GB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&lt; 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0.5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TBD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779388"/>
                  </a:ext>
                </a:extLst>
              </a:tr>
              <a:tr h="321174">
                <a:tc gridSpan="6"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NOTE 1: If |</a:t>
                      </a:r>
                      <a:r>
                        <a:rPr lang="el-GR" sz="1600" dirty="0">
                          <a:solidFill>
                            <a:schemeClr val="tx1"/>
                          </a:solidFill>
                        </a:rPr>
                        <a:t>Δ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A-MPR</a:t>
                      </a:r>
                      <a:r>
                        <a:rPr lang="en-US" sz="1600" baseline="-25000" dirty="0">
                          <a:solidFill>
                            <a:schemeClr val="tx1"/>
                          </a:solidFill>
                        </a:rPr>
                        <a:t>E-UTRA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| &gt; Maximum and </a:t>
                      </a:r>
                      <a:r>
                        <a:rPr lang="el-GR" sz="1600" dirty="0">
                          <a:solidFill>
                            <a:schemeClr val="tx1"/>
                          </a:solidFill>
                        </a:rPr>
                        <a:t>Δ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A-MPR</a:t>
                      </a:r>
                      <a:r>
                        <a:rPr lang="en-US" sz="1600" baseline="-25000" dirty="0">
                          <a:solidFill>
                            <a:schemeClr val="tx1"/>
                          </a:solidFill>
                        </a:rPr>
                        <a:t>E-UTRA 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≥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 0, then only up to the Maximum dB of power may be traded. 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If |</a:t>
                      </a:r>
                      <a:r>
                        <a:rPr lang="el-GR" sz="1600" dirty="0">
                          <a:solidFill>
                            <a:schemeClr val="tx1"/>
                          </a:solidFill>
                        </a:rPr>
                        <a:t>Δ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A-MPR</a:t>
                      </a:r>
                      <a:r>
                        <a:rPr lang="en-US" sz="1600" baseline="-25000" dirty="0">
                          <a:solidFill>
                            <a:schemeClr val="tx1"/>
                          </a:solidFill>
                        </a:rPr>
                        <a:t>E-UTRA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| &gt; Maximum and </a:t>
                      </a:r>
                      <a:r>
                        <a:rPr lang="el-GR" sz="1600" dirty="0">
                          <a:solidFill>
                            <a:schemeClr val="tx1"/>
                          </a:solidFill>
                        </a:rPr>
                        <a:t>Δ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A-MPR</a:t>
                      </a:r>
                      <a:r>
                        <a:rPr lang="en-US" sz="1600" baseline="-25000" dirty="0">
                          <a:solidFill>
                            <a:schemeClr val="tx1"/>
                          </a:solidFill>
                        </a:rPr>
                        <a:t>E-UTRA 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&lt; 0, NR transmission may be dropped.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aseline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aseline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aseline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6659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87825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532F05-C247-4D92-BD26-823CF5BB30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86E7C7-CEFA-4492-8BFC-E3501024E0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90578"/>
            <a:ext cx="10515600" cy="4812500"/>
          </a:xfrm>
        </p:spPr>
        <p:txBody>
          <a:bodyPr>
            <a:normAutofit fontScale="85000" lnSpcReduction="20000"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en-US" dirty="0"/>
              <a:t>By using information on the arrangement of LTE and NR channels, it can be determined what trade-off exchange rates can be used for trading LTE and NR power from the baseline equal-</a:t>
            </a:r>
            <a:r>
              <a:rPr lang="en-US" dirty="0" err="1"/>
              <a:t>backoff</a:t>
            </a:r>
            <a:r>
              <a:rPr lang="en-US" dirty="0"/>
              <a:t> definition.</a:t>
            </a:r>
          </a:p>
          <a:p>
            <a:pPr>
              <a:spcBef>
                <a:spcPts val="600"/>
              </a:spcBef>
            </a:pPr>
            <a:r>
              <a:rPr lang="en-US" dirty="0"/>
              <a:t>Without this channel arrangement consideration, power must always be traded at the worst case exchange rate.</a:t>
            </a:r>
          </a:p>
          <a:p>
            <a:pPr>
              <a:spcBef>
                <a:spcPts val="600"/>
              </a:spcBef>
            </a:pPr>
            <a:endParaRPr lang="en-US" dirty="0"/>
          </a:p>
          <a:p>
            <a:pPr marL="0" indent="0">
              <a:spcBef>
                <a:spcPts val="600"/>
              </a:spcBef>
              <a:buNone/>
            </a:pPr>
            <a:r>
              <a:rPr lang="en-US" dirty="0"/>
              <a:t>Significant advantage can be taken when:</a:t>
            </a:r>
          </a:p>
          <a:p>
            <a:pPr>
              <a:spcBef>
                <a:spcPts val="600"/>
              </a:spcBef>
            </a:pPr>
            <a:r>
              <a:rPr lang="en-US" dirty="0"/>
              <a:t>Managing NR-side IM3s when LTE power is above equal-</a:t>
            </a:r>
            <a:r>
              <a:rPr lang="en-US" dirty="0" err="1"/>
              <a:t>backoff</a:t>
            </a:r>
            <a:r>
              <a:rPr lang="en-US" dirty="0"/>
              <a:t> level</a:t>
            </a:r>
          </a:p>
          <a:p>
            <a:pPr>
              <a:spcBef>
                <a:spcPts val="600"/>
              </a:spcBef>
            </a:pPr>
            <a:r>
              <a:rPr lang="en-US" dirty="0"/>
              <a:t>Managing LTE-side IM3s when LTE power is below equal-</a:t>
            </a:r>
            <a:r>
              <a:rPr lang="en-US" dirty="0" err="1"/>
              <a:t>backoff</a:t>
            </a:r>
            <a:r>
              <a:rPr lang="en-US" dirty="0"/>
              <a:t> level</a:t>
            </a:r>
          </a:p>
          <a:p>
            <a:pPr>
              <a:spcBef>
                <a:spcPts val="600"/>
              </a:spcBef>
            </a:pPr>
            <a:endParaRPr lang="en-US" dirty="0"/>
          </a:p>
          <a:p>
            <a:pPr marL="0" indent="0">
              <a:spcBef>
                <a:spcPts val="600"/>
              </a:spcBef>
              <a:buNone/>
            </a:pPr>
            <a:r>
              <a:rPr lang="en-US" dirty="0"/>
              <a:t>Approach and Table structure could be easily adapted</a:t>
            </a:r>
          </a:p>
          <a:p>
            <a:pPr>
              <a:spcBef>
                <a:spcPts val="600"/>
              </a:spcBef>
            </a:pPr>
            <a:r>
              <a:rPr lang="en-US" dirty="0"/>
              <a:t>If empirical data shows trade-off rate at something other than 2:1</a:t>
            </a:r>
          </a:p>
          <a:p>
            <a:pPr>
              <a:spcBef>
                <a:spcPts val="600"/>
              </a:spcBef>
            </a:pPr>
            <a:r>
              <a:rPr lang="en-US" dirty="0"/>
              <a:t>If a range of trade-off rates is appropriate, using worst case from range for each row of tables.</a:t>
            </a:r>
          </a:p>
        </p:txBody>
      </p:sp>
    </p:spTree>
    <p:extLst>
      <p:ext uri="{BB962C8B-B14F-4D97-AF65-F5344CB8AC3E}">
        <p14:creationId xmlns:p14="http://schemas.microsoft.com/office/powerpoint/2010/main" val="38392551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B10BF5-24D7-408C-8E6B-392275A227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Tradeoff Rules Background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4583FAB-E309-4D20-A262-01B3D4F1BAD5}"/>
              </a:ext>
            </a:extLst>
          </p:cNvPr>
          <p:cNvSpPr txBox="1"/>
          <p:nvPr/>
        </p:nvSpPr>
        <p:spPr>
          <a:xfrm>
            <a:off x="800934" y="2002336"/>
            <a:ext cx="10545635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Current EN-DC A-MPR definitions for B41/n41 and B71/n71 EN-DC apply </a:t>
            </a:r>
            <a:r>
              <a:rPr lang="en-US" dirty="0" err="1"/>
              <a:t>backoff</a:t>
            </a:r>
            <a:r>
              <a:rPr lang="en-US" dirty="0"/>
              <a:t> to both LTE and NR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Due to legacy LTE scheduling timelines, NR-aware A-MPR applied to LTE is not always possible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To allow adaption of the approved A-MPR to NR-only application, rules for LTE&lt;-&gt;NR power trading are needed.</a:t>
            </a:r>
          </a:p>
          <a:p>
            <a:endParaRPr lang="en-US" dirty="0"/>
          </a:p>
          <a:p>
            <a:r>
              <a:rPr lang="en-US" dirty="0"/>
              <a:t>Theory predicts that IMD3 powers from two transmissions are influenced by the following rules: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1 dB change in near transmission power results in 2 dB change in IMD3 power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1 dB change in far transmission power results in 1 dB change in IMD3 power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dirty="0"/>
              <a:t>Empirical measurements from some companies have suggested that real implementation may have closer to 1:1 trade ratios for both sides.</a:t>
            </a:r>
          </a:p>
          <a:p>
            <a:endParaRPr lang="en-US" dirty="0"/>
          </a:p>
          <a:p>
            <a:r>
              <a:rPr lang="en-US" dirty="0"/>
              <a:t>All data suggests that tradeoff ratio is in the range between 2:1 and 1:1, dB for </a:t>
            </a:r>
            <a:r>
              <a:rPr lang="en-US" dirty="0" err="1"/>
              <a:t>dB.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1126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2F936-929C-4423-96A3-F5FFD82221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Current Definition – Equal A-MPR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E6AD0F7-1BD6-4D0D-8039-DA83BE2EAA05}"/>
              </a:ext>
            </a:extLst>
          </p:cNvPr>
          <p:cNvSpPr/>
          <p:nvPr/>
        </p:nvSpPr>
        <p:spPr>
          <a:xfrm>
            <a:off x="2323575" y="3013513"/>
            <a:ext cx="599704" cy="139816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shade val="5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LTE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84B415F-9574-4B24-B421-9FFC1642534D}"/>
              </a:ext>
            </a:extLst>
          </p:cNvPr>
          <p:cNvSpPr/>
          <p:nvPr/>
        </p:nvSpPr>
        <p:spPr>
          <a:xfrm>
            <a:off x="3711008" y="3013507"/>
            <a:ext cx="599704" cy="139816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>
                <a:shade val="5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NR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F764C22-C086-4F9E-BC38-1AB4D0545735}"/>
              </a:ext>
            </a:extLst>
          </p:cNvPr>
          <p:cNvCxnSpPr/>
          <p:nvPr/>
        </p:nvCxnSpPr>
        <p:spPr>
          <a:xfrm>
            <a:off x="1853706" y="3013513"/>
            <a:ext cx="2861953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36C83CF-2391-44AD-8697-F1EC5D157EC5}"/>
              </a:ext>
            </a:extLst>
          </p:cNvPr>
          <p:cNvCxnSpPr/>
          <p:nvPr/>
        </p:nvCxnSpPr>
        <p:spPr>
          <a:xfrm>
            <a:off x="1853706" y="4420684"/>
            <a:ext cx="2861953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793EC67F-983A-431F-9D53-FF98E9FD7FC9}"/>
              </a:ext>
            </a:extLst>
          </p:cNvPr>
          <p:cNvSpPr/>
          <p:nvPr/>
        </p:nvSpPr>
        <p:spPr>
          <a:xfrm>
            <a:off x="5098441" y="3717538"/>
            <a:ext cx="599704" cy="694129"/>
          </a:xfrm>
          <a:prstGeom prst="rect">
            <a:avLst/>
          </a:prstGeom>
          <a:solidFill>
            <a:srgbClr val="FF0000">
              <a:alpha val="50000"/>
            </a:srgbClr>
          </a:solidFill>
          <a:ln>
            <a:solidFill>
              <a:schemeClr val="accent1">
                <a:shade val="5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IM3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90FBE16-0729-4B33-AFD3-0FF08004FF7F}"/>
              </a:ext>
            </a:extLst>
          </p:cNvPr>
          <p:cNvSpPr/>
          <p:nvPr/>
        </p:nvSpPr>
        <p:spPr>
          <a:xfrm>
            <a:off x="936142" y="3712587"/>
            <a:ext cx="599704" cy="694129"/>
          </a:xfrm>
          <a:prstGeom prst="rect">
            <a:avLst/>
          </a:prstGeom>
          <a:solidFill>
            <a:srgbClr val="FF0000">
              <a:alpha val="50000"/>
            </a:srgbClr>
          </a:solidFill>
          <a:ln>
            <a:solidFill>
              <a:schemeClr val="accent1">
                <a:shade val="5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IM3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7A6E484-BC52-490D-99DB-F2AD3ED282C9}"/>
              </a:ext>
            </a:extLst>
          </p:cNvPr>
          <p:cNvSpPr txBox="1"/>
          <p:nvPr/>
        </p:nvSpPr>
        <p:spPr>
          <a:xfrm>
            <a:off x="7308525" y="2828835"/>
            <a:ext cx="43116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Current definition is based on equal A-MPR (equal power) on LTE and NR, and is sufficient to keep IMD3s below the specified limits.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0419ED3-9625-4CB6-9E2A-CD385C0BF3D6}"/>
              </a:ext>
            </a:extLst>
          </p:cNvPr>
          <p:cNvSpPr txBox="1"/>
          <p:nvPr/>
        </p:nvSpPr>
        <p:spPr>
          <a:xfrm>
            <a:off x="435666" y="2792636"/>
            <a:ext cx="1515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Equal A-MPR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39DB2F3E-EABF-48C5-A71C-E641F1383FF8}"/>
              </a:ext>
            </a:extLst>
          </p:cNvPr>
          <p:cNvCxnSpPr>
            <a:cxnSpLocks/>
          </p:cNvCxnSpPr>
          <p:nvPr/>
        </p:nvCxnSpPr>
        <p:spPr>
          <a:xfrm>
            <a:off x="647421" y="3712587"/>
            <a:ext cx="1303345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98F47BDF-0F82-4DE0-AECA-EE6C109BE0F8}"/>
              </a:ext>
            </a:extLst>
          </p:cNvPr>
          <p:cNvSpPr txBox="1"/>
          <p:nvPr/>
        </p:nvSpPr>
        <p:spPr>
          <a:xfrm>
            <a:off x="-78065" y="3422676"/>
            <a:ext cx="1078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-25 dBm/MHz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EEDD71B7-B470-4253-B733-60EE666BFD46}"/>
              </a:ext>
            </a:extLst>
          </p:cNvPr>
          <p:cNvCxnSpPr>
            <a:cxnSpLocks/>
          </p:cNvCxnSpPr>
          <p:nvPr/>
        </p:nvCxnSpPr>
        <p:spPr>
          <a:xfrm>
            <a:off x="4825629" y="3712587"/>
            <a:ext cx="105694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319D8EC7-A9AC-408C-B18D-156359E23938}"/>
              </a:ext>
            </a:extLst>
          </p:cNvPr>
          <p:cNvSpPr txBox="1"/>
          <p:nvPr/>
        </p:nvSpPr>
        <p:spPr>
          <a:xfrm>
            <a:off x="5616275" y="3421354"/>
            <a:ext cx="1078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-25 dBm/MHz</a:t>
            </a:r>
          </a:p>
        </p:txBody>
      </p:sp>
    </p:spTree>
    <p:extLst>
      <p:ext uri="{BB962C8B-B14F-4D97-AF65-F5344CB8AC3E}">
        <p14:creationId xmlns:p14="http://schemas.microsoft.com/office/powerpoint/2010/main" val="15556913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2F936-929C-4423-96A3-F5FFD82221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 Side IM3 when LTE power is unused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C4238C2-CBB6-4601-A4F6-1914A5C25E49}"/>
              </a:ext>
            </a:extLst>
          </p:cNvPr>
          <p:cNvSpPr/>
          <p:nvPr/>
        </p:nvSpPr>
        <p:spPr>
          <a:xfrm>
            <a:off x="2323575" y="3371581"/>
            <a:ext cx="599704" cy="104009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shade val="5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LTE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315EDA8-AD71-49D3-962D-05B3E90E0006}"/>
              </a:ext>
            </a:extLst>
          </p:cNvPr>
          <p:cNvSpPr/>
          <p:nvPr/>
        </p:nvSpPr>
        <p:spPr>
          <a:xfrm>
            <a:off x="3711008" y="2799931"/>
            <a:ext cx="599704" cy="161173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>
                <a:shade val="5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NR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88E680B-4D17-47C5-9B4F-8FA11A44CD8D}"/>
              </a:ext>
            </a:extLst>
          </p:cNvPr>
          <p:cNvCxnSpPr/>
          <p:nvPr/>
        </p:nvCxnSpPr>
        <p:spPr>
          <a:xfrm>
            <a:off x="1853706" y="3013513"/>
            <a:ext cx="2861953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E04F6BA-D66E-4471-8FF5-8DB0D670C47E}"/>
              </a:ext>
            </a:extLst>
          </p:cNvPr>
          <p:cNvCxnSpPr/>
          <p:nvPr/>
        </p:nvCxnSpPr>
        <p:spPr>
          <a:xfrm>
            <a:off x="1853706" y="4420684"/>
            <a:ext cx="2861953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F0CC667F-F935-4ECA-BD6C-AD03EE261E0A}"/>
              </a:ext>
            </a:extLst>
          </p:cNvPr>
          <p:cNvSpPr/>
          <p:nvPr/>
        </p:nvSpPr>
        <p:spPr>
          <a:xfrm>
            <a:off x="5098441" y="3717538"/>
            <a:ext cx="599704" cy="694129"/>
          </a:xfrm>
          <a:prstGeom prst="rect">
            <a:avLst/>
          </a:prstGeom>
          <a:solidFill>
            <a:srgbClr val="FF0000">
              <a:alpha val="50000"/>
            </a:srgbClr>
          </a:solidFill>
          <a:ln>
            <a:solidFill>
              <a:schemeClr val="accent1">
                <a:shade val="5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IM3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5ADC5D7-F5B6-452F-8F77-28406F2B5DBB}"/>
              </a:ext>
            </a:extLst>
          </p:cNvPr>
          <p:cNvSpPr/>
          <p:nvPr/>
        </p:nvSpPr>
        <p:spPr>
          <a:xfrm>
            <a:off x="936142" y="4165838"/>
            <a:ext cx="599704" cy="240878"/>
          </a:xfrm>
          <a:prstGeom prst="rect">
            <a:avLst/>
          </a:prstGeom>
          <a:solidFill>
            <a:srgbClr val="FF0000">
              <a:alpha val="50000"/>
            </a:srgbClr>
          </a:solidFill>
          <a:ln>
            <a:solidFill>
              <a:schemeClr val="accent1">
                <a:shade val="5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IM3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A07D827-FC33-49D8-9150-58F3EDD7EE8E}"/>
              </a:ext>
            </a:extLst>
          </p:cNvPr>
          <p:cNvCxnSpPr>
            <a:cxnSpLocks/>
          </p:cNvCxnSpPr>
          <p:nvPr/>
        </p:nvCxnSpPr>
        <p:spPr>
          <a:xfrm>
            <a:off x="4825629" y="3712587"/>
            <a:ext cx="105694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BC0D3412-F649-4841-84C7-62F7F6F975B8}"/>
              </a:ext>
            </a:extLst>
          </p:cNvPr>
          <p:cNvSpPr txBox="1"/>
          <p:nvPr/>
        </p:nvSpPr>
        <p:spPr>
          <a:xfrm>
            <a:off x="7321874" y="3126949"/>
            <a:ext cx="431169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NR-side IM3 power can be maintained with 1:2 tradeoff rule.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2 dB of unused power on LTE allows 1 dB of extra NR power.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dirty="0"/>
              <a:t>Even if implementation factors mean tradeoff is really closer to 1:1, conservative assumption would still be: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2 dB of unused power on LTE allows 1 dB of extra NR power.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38D765A-EC46-46D9-B2C8-732BC8932AF4}"/>
              </a:ext>
            </a:extLst>
          </p:cNvPr>
          <p:cNvSpPr txBox="1"/>
          <p:nvPr/>
        </p:nvSpPr>
        <p:spPr>
          <a:xfrm>
            <a:off x="3711008" y="2460625"/>
            <a:ext cx="5997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+1 dB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FF92E085-1BC0-4541-B595-9D684D655ABC}"/>
              </a:ext>
            </a:extLst>
          </p:cNvPr>
          <p:cNvCxnSpPr>
            <a:cxnSpLocks/>
          </p:cNvCxnSpPr>
          <p:nvPr/>
        </p:nvCxnSpPr>
        <p:spPr>
          <a:xfrm flipV="1">
            <a:off x="4018019" y="2799932"/>
            <a:ext cx="0" cy="213581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16E3C928-94C0-4ABB-9B3D-4A0AD04BD21C}"/>
              </a:ext>
            </a:extLst>
          </p:cNvPr>
          <p:cNvCxnSpPr>
            <a:cxnSpLocks/>
          </p:cNvCxnSpPr>
          <p:nvPr/>
        </p:nvCxnSpPr>
        <p:spPr>
          <a:xfrm flipV="1">
            <a:off x="2661993" y="3013513"/>
            <a:ext cx="0" cy="358067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DDFA9F0E-905A-4775-A593-98ABC3EB7FF2}"/>
              </a:ext>
            </a:extLst>
          </p:cNvPr>
          <p:cNvSpPr txBox="1"/>
          <p:nvPr/>
        </p:nvSpPr>
        <p:spPr>
          <a:xfrm>
            <a:off x="2323576" y="2705724"/>
            <a:ext cx="5997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-2 dB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33D9D4C-0F64-45B7-8A57-EE44412CF020}"/>
              </a:ext>
            </a:extLst>
          </p:cNvPr>
          <p:cNvSpPr txBox="1"/>
          <p:nvPr/>
        </p:nvSpPr>
        <p:spPr>
          <a:xfrm>
            <a:off x="947835" y="3419337"/>
            <a:ext cx="5997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-3 dB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A087F8D-CDDB-4F5D-9FF2-FA2F7E57B2C7}"/>
              </a:ext>
            </a:extLst>
          </p:cNvPr>
          <p:cNvSpPr txBox="1"/>
          <p:nvPr/>
        </p:nvSpPr>
        <p:spPr>
          <a:xfrm>
            <a:off x="5059874" y="3419337"/>
            <a:ext cx="5997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+0 dB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5CAA9EDF-9003-4CAB-940E-B3940A66C60E}"/>
              </a:ext>
            </a:extLst>
          </p:cNvPr>
          <p:cNvCxnSpPr>
            <a:cxnSpLocks/>
            <a:stCxn id="21" idx="0"/>
          </p:cNvCxnSpPr>
          <p:nvPr/>
        </p:nvCxnSpPr>
        <p:spPr>
          <a:xfrm flipV="1">
            <a:off x="1235994" y="3706536"/>
            <a:ext cx="0" cy="459302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D7A9B00C-CBF6-4DE7-91CF-9C2624702F30}"/>
              </a:ext>
            </a:extLst>
          </p:cNvPr>
          <p:cNvSpPr txBox="1"/>
          <p:nvPr/>
        </p:nvSpPr>
        <p:spPr>
          <a:xfrm>
            <a:off x="435666" y="2792636"/>
            <a:ext cx="1515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Equal A-MPR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F05C016-64C4-4700-AB19-806B1BB118B8}"/>
              </a:ext>
            </a:extLst>
          </p:cNvPr>
          <p:cNvSpPr txBox="1"/>
          <p:nvPr/>
        </p:nvSpPr>
        <p:spPr>
          <a:xfrm>
            <a:off x="5616275" y="3421354"/>
            <a:ext cx="1078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-25 dBm/MHz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A9C8BEA0-047B-493F-93C4-0BC86A2305A2}"/>
              </a:ext>
            </a:extLst>
          </p:cNvPr>
          <p:cNvCxnSpPr>
            <a:cxnSpLocks/>
          </p:cNvCxnSpPr>
          <p:nvPr/>
        </p:nvCxnSpPr>
        <p:spPr>
          <a:xfrm>
            <a:off x="647421" y="3712587"/>
            <a:ext cx="1303345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1B739260-C78B-425A-86C3-6E68C8A919BC}"/>
              </a:ext>
            </a:extLst>
          </p:cNvPr>
          <p:cNvSpPr txBox="1"/>
          <p:nvPr/>
        </p:nvSpPr>
        <p:spPr>
          <a:xfrm>
            <a:off x="-78065" y="3422676"/>
            <a:ext cx="1078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-25 dBm/MHz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8A0C7-FFDD-44B9-95FC-A15559C3A9C1}"/>
              </a:ext>
            </a:extLst>
          </p:cNvPr>
          <p:cNvSpPr txBox="1"/>
          <p:nvPr/>
        </p:nvSpPr>
        <p:spPr>
          <a:xfrm>
            <a:off x="4584364" y="4850747"/>
            <a:ext cx="17852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(-2) + 2 x (+1) = 0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F6381F0-B191-4E25-8E0A-27B6AA6B6FA4}"/>
              </a:ext>
            </a:extLst>
          </p:cNvPr>
          <p:cNvSpPr txBox="1"/>
          <p:nvPr/>
        </p:nvSpPr>
        <p:spPr>
          <a:xfrm>
            <a:off x="406448" y="4850747"/>
            <a:ext cx="1917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(+1) + 2 x (-2) = -3</a:t>
            </a:r>
          </a:p>
        </p:txBody>
      </p:sp>
    </p:spTree>
    <p:extLst>
      <p:ext uri="{BB962C8B-B14F-4D97-AF65-F5344CB8AC3E}">
        <p14:creationId xmlns:p14="http://schemas.microsoft.com/office/powerpoint/2010/main" val="14368373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2F936-929C-4423-96A3-F5FFD82221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 Side IM3 when LTE power is excessive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C4238C2-CBB6-4601-A4F6-1914A5C25E49}"/>
              </a:ext>
            </a:extLst>
          </p:cNvPr>
          <p:cNvSpPr/>
          <p:nvPr/>
        </p:nvSpPr>
        <p:spPr>
          <a:xfrm>
            <a:off x="2323575" y="2583021"/>
            <a:ext cx="599704" cy="182865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shade val="5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LTE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315EDA8-AD71-49D3-962D-05B3E90E0006}"/>
              </a:ext>
            </a:extLst>
          </p:cNvPr>
          <p:cNvSpPr/>
          <p:nvPr/>
        </p:nvSpPr>
        <p:spPr>
          <a:xfrm>
            <a:off x="3711008" y="3198894"/>
            <a:ext cx="599704" cy="121277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>
                <a:shade val="5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NR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88E680B-4D17-47C5-9B4F-8FA11A44CD8D}"/>
              </a:ext>
            </a:extLst>
          </p:cNvPr>
          <p:cNvCxnSpPr/>
          <p:nvPr/>
        </p:nvCxnSpPr>
        <p:spPr>
          <a:xfrm>
            <a:off x="1853706" y="3013513"/>
            <a:ext cx="2861953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E04F6BA-D66E-4471-8FF5-8DB0D670C47E}"/>
              </a:ext>
            </a:extLst>
          </p:cNvPr>
          <p:cNvCxnSpPr/>
          <p:nvPr/>
        </p:nvCxnSpPr>
        <p:spPr>
          <a:xfrm>
            <a:off x="1853706" y="4420684"/>
            <a:ext cx="2861953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F0CC667F-F935-4ECA-BD6C-AD03EE261E0A}"/>
              </a:ext>
            </a:extLst>
          </p:cNvPr>
          <p:cNvSpPr/>
          <p:nvPr/>
        </p:nvSpPr>
        <p:spPr>
          <a:xfrm>
            <a:off x="5098441" y="3717538"/>
            <a:ext cx="599704" cy="694129"/>
          </a:xfrm>
          <a:prstGeom prst="rect">
            <a:avLst/>
          </a:prstGeom>
          <a:solidFill>
            <a:srgbClr val="FF0000">
              <a:alpha val="50000"/>
            </a:srgbClr>
          </a:solidFill>
          <a:ln>
            <a:solidFill>
              <a:schemeClr val="accent1">
                <a:shade val="5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IM3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5ADC5D7-F5B6-452F-8F77-28406F2B5DBB}"/>
              </a:ext>
            </a:extLst>
          </p:cNvPr>
          <p:cNvSpPr/>
          <p:nvPr/>
        </p:nvSpPr>
        <p:spPr>
          <a:xfrm>
            <a:off x="936142" y="3081155"/>
            <a:ext cx="599704" cy="1325562"/>
          </a:xfrm>
          <a:prstGeom prst="rect">
            <a:avLst/>
          </a:prstGeom>
          <a:solidFill>
            <a:srgbClr val="FF0000">
              <a:alpha val="50000"/>
            </a:srgbClr>
          </a:solidFill>
          <a:ln>
            <a:solidFill>
              <a:schemeClr val="accent1">
                <a:shade val="5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IM3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A07D827-FC33-49D8-9150-58F3EDD7EE8E}"/>
              </a:ext>
            </a:extLst>
          </p:cNvPr>
          <p:cNvCxnSpPr>
            <a:cxnSpLocks/>
          </p:cNvCxnSpPr>
          <p:nvPr/>
        </p:nvCxnSpPr>
        <p:spPr>
          <a:xfrm>
            <a:off x="4825629" y="3712587"/>
            <a:ext cx="105694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BC0D3412-F649-4841-84C7-62F7F6F975B8}"/>
              </a:ext>
            </a:extLst>
          </p:cNvPr>
          <p:cNvSpPr txBox="1"/>
          <p:nvPr/>
        </p:nvSpPr>
        <p:spPr>
          <a:xfrm>
            <a:off x="6967722" y="1365276"/>
            <a:ext cx="499956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NR-side IM3 power can be maintained with 1:2 tradeoff rule.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2 dB of excess power on LTE requires 1 dB of additional NR </a:t>
            </a:r>
            <a:r>
              <a:rPr lang="en-US" dirty="0" err="1"/>
              <a:t>backoff</a:t>
            </a:r>
            <a:r>
              <a:rPr lang="en-US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dirty="0"/>
              <a:t>Care must be taken since LTE-side IM3 will increase by 3 dB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Must still comply with -13 dBm/MHz limit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Therefore, LTE can safely exceed equal limit by only (2/3) * (25-13) = 8 </a:t>
            </a:r>
            <a:r>
              <a:rPr lang="en-US" dirty="0" err="1"/>
              <a:t>dB.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If LTE exceeds equal limit by more than 8dB, NR should be dropped.</a:t>
            </a:r>
          </a:p>
          <a:p>
            <a:endParaRPr lang="en-US" dirty="0"/>
          </a:p>
          <a:p>
            <a:r>
              <a:rPr lang="en-US" dirty="0"/>
              <a:t>If implementation factors mean tradeoff is really closer to 1:1, conservative assumption would be: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1 dB of excess power on LTE requires 1 dB of extra NR </a:t>
            </a:r>
            <a:r>
              <a:rPr lang="en-US" dirty="0" err="1"/>
              <a:t>backoff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38D765A-EC46-46D9-B2C8-732BC8932AF4}"/>
              </a:ext>
            </a:extLst>
          </p:cNvPr>
          <p:cNvSpPr txBox="1"/>
          <p:nvPr/>
        </p:nvSpPr>
        <p:spPr>
          <a:xfrm>
            <a:off x="3699316" y="2747908"/>
            <a:ext cx="5997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-1 dB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FF92E085-1BC0-4541-B595-9D684D655ABC}"/>
              </a:ext>
            </a:extLst>
          </p:cNvPr>
          <p:cNvCxnSpPr>
            <a:cxnSpLocks/>
          </p:cNvCxnSpPr>
          <p:nvPr/>
        </p:nvCxnSpPr>
        <p:spPr>
          <a:xfrm>
            <a:off x="4018019" y="3013514"/>
            <a:ext cx="0" cy="196898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16E3C928-94C0-4ABB-9B3D-4A0AD04BD21C}"/>
              </a:ext>
            </a:extLst>
          </p:cNvPr>
          <p:cNvCxnSpPr>
            <a:cxnSpLocks/>
            <a:stCxn id="15" idx="0"/>
          </p:cNvCxnSpPr>
          <p:nvPr/>
        </p:nvCxnSpPr>
        <p:spPr>
          <a:xfrm flipH="1">
            <a:off x="2615273" y="2583021"/>
            <a:ext cx="8154" cy="430492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DDFA9F0E-905A-4775-A593-98ABC3EB7FF2}"/>
              </a:ext>
            </a:extLst>
          </p:cNvPr>
          <p:cNvSpPr txBox="1"/>
          <p:nvPr/>
        </p:nvSpPr>
        <p:spPr>
          <a:xfrm>
            <a:off x="2315421" y="2314440"/>
            <a:ext cx="5997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+2 dB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33D9D4C-0F64-45B7-8A57-EE44412CF020}"/>
              </a:ext>
            </a:extLst>
          </p:cNvPr>
          <p:cNvSpPr txBox="1"/>
          <p:nvPr/>
        </p:nvSpPr>
        <p:spPr>
          <a:xfrm>
            <a:off x="954151" y="2837636"/>
            <a:ext cx="5997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+3 dB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A087F8D-CDDB-4F5D-9FF2-FA2F7E57B2C7}"/>
              </a:ext>
            </a:extLst>
          </p:cNvPr>
          <p:cNvSpPr txBox="1"/>
          <p:nvPr/>
        </p:nvSpPr>
        <p:spPr>
          <a:xfrm>
            <a:off x="5059874" y="3419337"/>
            <a:ext cx="5997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+0 dB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5CAA9EDF-9003-4CAB-940E-B3940A66C60E}"/>
              </a:ext>
            </a:extLst>
          </p:cNvPr>
          <p:cNvCxnSpPr>
            <a:cxnSpLocks/>
            <a:stCxn id="21" idx="0"/>
          </p:cNvCxnSpPr>
          <p:nvPr/>
        </p:nvCxnSpPr>
        <p:spPr>
          <a:xfrm flipH="1">
            <a:off x="1232414" y="3081155"/>
            <a:ext cx="3580" cy="597451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D7A9B00C-CBF6-4DE7-91CF-9C2624702F30}"/>
              </a:ext>
            </a:extLst>
          </p:cNvPr>
          <p:cNvSpPr txBox="1"/>
          <p:nvPr/>
        </p:nvSpPr>
        <p:spPr>
          <a:xfrm>
            <a:off x="4703460" y="2824336"/>
            <a:ext cx="1515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Equal A-MPR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F05C016-64C4-4700-AB19-806B1BB118B8}"/>
              </a:ext>
            </a:extLst>
          </p:cNvPr>
          <p:cNvSpPr txBox="1"/>
          <p:nvPr/>
        </p:nvSpPr>
        <p:spPr>
          <a:xfrm>
            <a:off x="5616275" y="3421354"/>
            <a:ext cx="1078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-25 dBm/MHz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A9C8BEA0-047B-493F-93C4-0BC86A2305A2}"/>
              </a:ext>
            </a:extLst>
          </p:cNvPr>
          <p:cNvCxnSpPr>
            <a:cxnSpLocks/>
          </p:cNvCxnSpPr>
          <p:nvPr/>
        </p:nvCxnSpPr>
        <p:spPr>
          <a:xfrm>
            <a:off x="647421" y="3712587"/>
            <a:ext cx="1303345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1B739260-C78B-425A-86C3-6E68C8A919BC}"/>
              </a:ext>
            </a:extLst>
          </p:cNvPr>
          <p:cNvSpPr txBox="1"/>
          <p:nvPr/>
        </p:nvSpPr>
        <p:spPr>
          <a:xfrm>
            <a:off x="-78065" y="3422676"/>
            <a:ext cx="1078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-25 dBm/MHz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0AA7B38-046F-40DF-8553-9C81FC7F5EF1}"/>
              </a:ext>
            </a:extLst>
          </p:cNvPr>
          <p:cNvSpPr txBox="1"/>
          <p:nvPr/>
        </p:nvSpPr>
        <p:spPr>
          <a:xfrm>
            <a:off x="4584364" y="4850747"/>
            <a:ext cx="17852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(+2) + 2 x (-1) = 0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22DEEE8-CEF4-486F-A848-9646B2BA3B77}"/>
              </a:ext>
            </a:extLst>
          </p:cNvPr>
          <p:cNvSpPr txBox="1"/>
          <p:nvPr/>
        </p:nvSpPr>
        <p:spPr>
          <a:xfrm>
            <a:off x="406448" y="4850747"/>
            <a:ext cx="1917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(-1) + 2 x (+2) = +3</a:t>
            </a:r>
          </a:p>
        </p:txBody>
      </p:sp>
    </p:spTree>
    <p:extLst>
      <p:ext uri="{BB962C8B-B14F-4D97-AF65-F5344CB8AC3E}">
        <p14:creationId xmlns:p14="http://schemas.microsoft.com/office/powerpoint/2010/main" val="7985504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2F936-929C-4423-96A3-F5FFD82221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LTE Side IM3 when LTE power is unused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C4238C2-CBB6-4601-A4F6-1914A5C25E49}"/>
              </a:ext>
            </a:extLst>
          </p:cNvPr>
          <p:cNvSpPr/>
          <p:nvPr/>
        </p:nvSpPr>
        <p:spPr>
          <a:xfrm>
            <a:off x="2323575" y="3198167"/>
            <a:ext cx="599704" cy="121350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shade val="5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LTE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315EDA8-AD71-49D3-962D-05B3E90E0006}"/>
              </a:ext>
            </a:extLst>
          </p:cNvPr>
          <p:cNvSpPr/>
          <p:nvPr/>
        </p:nvSpPr>
        <p:spPr>
          <a:xfrm>
            <a:off x="3711008" y="2616387"/>
            <a:ext cx="599704" cy="179528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>
                <a:shade val="5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NR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88E680B-4D17-47C5-9B4F-8FA11A44CD8D}"/>
              </a:ext>
            </a:extLst>
          </p:cNvPr>
          <p:cNvCxnSpPr/>
          <p:nvPr/>
        </p:nvCxnSpPr>
        <p:spPr>
          <a:xfrm>
            <a:off x="1853706" y="3013513"/>
            <a:ext cx="2861953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1236BE9F-A54B-471F-B669-B528584B59F7}"/>
              </a:ext>
            </a:extLst>
          </p:cNvPr>
          <p:cNvSpPr txBox="1"/>
          <p:nvPr/>
        </p:nvSpPr>
        <p:spPr>
          <a:xfrm>
            <a:off x="435666" y="2792636"/>
            <a:ext cx="1515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Equal A-MPR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E04F6BA-D66E-4471-8FF5-8DB0D670C47E}"/>
              </a:ext>
            </a:extLst>
          </p:cNvPr>
          <p:cNvCxnSpPr/>
          <p:nvPr/>
        </p:nvCxnSpPr>
        <p:spPr>
          <a:xfrm>
            <a:off x="1853706" y="4420684"/>
            <a:ext cx="2861953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F0CC667F-F935-4ECA-BD6C-AD03EE261E0A}"/>
              </a:ext>
            </a:extLst>
          </p:cNvPr>
          <p:cNvSpPr/>
          <p:nvPr/>
        </p:nvSpPr>
        <p:spPr>
          <a:xfrm>
            <a:off x="5098441" y="3064530"/>
            <a:ext cx="599704" cy="1347138"/>
          </a:xfrm>
          <a:prstGeom prst="rect">
            <a:avLst/>
          </a:prstGeom>
          <a:solidFill>
            <a:srgbClr val="FF0000">
              <a:alpha val="50000"/>
            </a:srgbClr>
          </a:solidFill>
          <a:ln>
            <a:solidFill>
              <a:schemeClr val="accent1">
                <a:shade val="5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IM3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5ADC5D7-F5B6-452F-8F77-28406F2B5DBB}"/>
              </a:ext>
            </a:extLst>
          </p:cNvPr>
          <p:cNvSpPr/>
          <p:nvPr/>
        </p:nvSpPr>
        <p:spPr>
          <a:xfrm>
            <a:off x="936142" y="3717538"/>
            <a:ext cx="599704" cy="689177"/>
          </a:xfrm>
          <a:prstGeom prst="rect">
            <a:avLst/>
          </a:prstGeom>
          <a:solidFill>
            <a:srgbClr val="FF0000">
              <a:alpha val="50000"/>
            </a:srgbClr>
          </a:solidFill>
          <a:ln>
            <a:solidFill>
              <a:schemeClr val="accent1">
                <a:shade val="5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IM3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A07D827-FC33-49D8-9150-58F3EDD7EE8E}"/>
              </a:ext>
            </a:extLst>
          </p:cNvPr>
          <p:cNvCxnSpPr>
            <a:cxnSpLocks/>
          </p:cNvCxnSpPr>
          <p:nvPr/>
        </p:nvCxnSpPr>
        <p:spPr>
          <a:xfrm>
            <a:off x="647421" y="3712587"/>
            <a:ext cx="1303345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F5702675-9AE5-48E4-8AB8-0B6F89655D6F}"/>
              </a:ext>
            </a:extLst>
          </p:cNvPr>
          <p:cNvSpPr txBox="1"/>
          <p:nvPr/>
        </p:nvSpPr>
        <p:spPr>
          <a:xfrm>
            <a:off x="-78065" y="3422676"/>
            <a:ext cx="1078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-25 dBm/MHz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38D765A-EC46-46D9-B2C8-732BC8932AF4}"/>
              </a:ext>
            </a:extLst>
          </p:cNvPr>
          <p:cNvSpPr txBox="1"/>
          <p:nvPr/>
        </p:nvSpPr>
        <p:spPr>
          <a:xfrm>
            <a:off x="3718168" y="2317476"/>
            <a:ext cx="5997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+2 dB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FF92E085-1BC0-4541-B595-9D684D655ABC}"/>
              </a:ext>
            </a:extLst>
          </p:cNvPr>
          <p:cNvCxnSpPr>
            <a:cxnSpLocks/>
            <a:endCxn id="16" idx="0"/>
          </p:cNvCxnSpPr>
          <p:nvPr/>
        </p:nvCxnSpPr>
        <p:spPr>
          <a:xfrm flipH="1" flipV="1">
            <a:off x="4010860" y="2616387"/>
            <a:ext cx="7160" cy="397128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16E3C928-94C0-4ABB-9B3D-4A0AD04BD21C}"/>
              </a:ext>
            </a:extLst>
          </p:cNvPr>
          <p:cNvCxnSpPr>
            <a:cxnSpLocks/>
          </p:cNvCxnSpPr>
          <p:nvPr/>
        </p:nvCxnSpPr>
        <p:spPr>
          <a:xfrm flipV="1">
            <a:off x="2661993" y="3013514"/>
            <a:ext cx="0" cy="184653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DDFA9F0E-905A-4775-A593-98ABC3EB7FF2}"/>
              </a:ext>
            </a:extLst>
          </p:cNvPr>
          <p:cNvSpPr txBox="1"/>
          <p:nvPr/>
        </p:nvSpPr>
        <p:spPr>
          <a:xfrm>
            <a:off x="2323576" y="2705724"/>
            <a:ext cx="5997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-1 dB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33D9D4C-0F64-45B7-8A57-EE44412CF020}"/>
              </a:ext>
            </a:extLst>
          </p:cNvPr>
          <p:cNvSpPr txBox="1"/>
          <p:nvPr/>
        </p:nvSpPr>
        <p:spPr>
          <a:xfrm>
            <a:off x="5070274" y="2792636"/>
            <a:ext cx="5997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+3 dB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A087F8D-CDDB-4F5D-9FF2-FA2F7E57B2C7}"/>
              </a:ext>
            </a:extLst>
          </p:cNvPr>
          <p:cNvSpPr txBox="1"/>
          <p:nvPr/>
        </p:nvSpPr>
        <p:spPr>
          <a:xfrm>
            <a:off x="936143" y="3459729"/>
            <a:ext cx="5997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+0 dB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51CAB657-1CAB-45AE-9A82-B9C2E22AD5D6}"/>
              </a:ext>
            </a:extLst>
          </p:cNvPr>
          <p:cNvCxnSpPr>
            <a:cxnSpLocks/>
          </p:cNvCxnSpPr>
          <p:nvPr/>
        </p:nvCxnSpPr>
        <p:spPr>
          <a:xfrm flipV="1">
            <a:off x="5398293" y="3064529"/>
            <a:ext cx="0" cy="549088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D0858C83-18DE-4766-A811-CC857AEEBEB7}"/>
              </a:ext>
            </a:extLst>
          </p:cNvPr>
          <p:cNvSpPr txBox="1"/>
          <p:nvPr/>
        </p:nvSpPr>
        <p:spPr>
          <a:xfrm>
            <a:off x="7374159" y="1578476"/>
            <a:ext cx="431169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LTE-side IM3 power can be maintained with 2:1 tradeoff rule.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1 dB of unused power on LTE allows 2 dB of extra NR power.</a:t>
            </a:r>
          </a:p>
          <a:p>
            <a:endParaRPr lang="en-US" dirty="0"/>
          </a:p>
          <a:p>
            <a:r>
              <a:rPr lang="en-US" dirty="0"/>
              <a:t>Care must be taken since NR-side IM3 will increase by 3 dB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Must still comply with -13 dBm/MHz limit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Therefore, NR can safely increase power by only (2/3) * (25-13) = 8 </a:t>
            </a:r>
            <a:r>
              <a:rPr lang="en-US" dirty="0" err="1"/>
              <a:t>dB.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dirty="0"/>
              <a:t>If implementation factors mean tradeoff is really closer to 1:1, conservative assumption would be: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1 dB of excess power on LTE requires 1 dB of extra NR </a:t>
            </a:r>
            <a:r>
              <a:rPr lang="en-US" dirty="0" err="1"/>
              <a:t>backoff</a:t>
            </a:r>
            <a:r>
              <a:rPr lang="en-US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1238212B-8BB2-4F0C-9DA5-8C7A77FDAF91}"/>
              </a:ext>
            </a:extLst>
          </p:cNvPr>
          <p:cNvCxnSpPr>
            <a:cxnSpLocks/>
          </p:cNvCxnSpPr>
          <p:nvPr/>
        </p:nvCxnSpPr>
        <p:spPr>
          <a:xfrm>
            <a:off x="4825629" y="3712587"/>
            <a:ext cx="105694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DC899240-0BF6-4FC3-958E-DFD56DCF5DF8}"/>
              </a:ext>
            </a:extLst>
          </p:cNvPr>
          <p:cNvSpPr txBox="1"/>
          <p:nvPr/>
        </p:nvSpPr>
        <p:spPr>
          <a:xfrm>
            <a:off x="5616275" y="3421354"/>
            <a:ext cx="1078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-25 dBm/MHz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FD4CA07-ECAE-42B3-BB2B-7642C38AC97E}"/>
              </a:ext>
            </a:extLst>
          </p:cNvPr>
          <p:cNvSpPr txBox="1"/>
          <p:nvPr/>
        </p:nvSpPr>
        <p:spPr>
          <a:xfrm>
            <a:off x="4584364" y="4850747"/>
            <a:ext cx="1917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(-1) + 2 x (+2) = +3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65AA95E-760D-40B3-8FAE-DDB265DE397C}"/>
              </a:ext>
            </a:extLst>
          </p:cNvPr>
          <p:cNvSpPr txBox="1"/>
          <p:nvPr/>
        </p:nvSpPr>
        <p:spPr>
          <a:xfrm>
            <a:off x="406448" y="4850747"/>
            <a:ext cx="1917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(+2) + 2 x (-1) = 0</a:t>
            </a:r>
          </a:p>
        </p:txBody>
      </p:sp>
    </p:spTree>
    <p:extLst>
      <p:ext uri="{BB962C8B-B14F-4D97-AF65-F5344CB8AC3E}">
        <p14:creationId xmlns:p14="http://schemas.microsoft.com/office/powerpoint/2010/main" val="17025322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2F936-929C-4423-96A3-F5FFD82221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LTE Side IM3 when LTE power is excessive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C4238C2-CBB6-4601-A4F6-1914A5C25E49}"/>
              </a:ext>
            </a:extLst>
          </p:cNvPr>
          <p:cNvSpPr/>
          <p:nvPr/>
        </p:nvSpPr>
        <p:spPr>
          <a:xfrm>
            <a:off x="2323575" y="2792637"/>
            <a:ext cx="599704" cy="16190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shade val="5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LTE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315EDA8-AD71-49D3-962D-05B3E90E0006}"/>
              </a:ext>
            </a:extLst>
          </p:cNvPr>
          <p:cNvSpPr/>
          <p:nvPr/>
        </p:nvSpPr>
        <p:spPr>
          <a:xfrm>
            <a:off x="3711008" y="3401773"/>
            <a:ext cx="599704" cy="100989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>
                <a:shade val="5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NR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88E680B-4D17-47C5-9B4F-8FA11A44CD8D}"/>
              </a:ext>
            </a:extLst>
          </p:cNvPr>
          <p:cNvCxnSpPr/>
          <p:nvPr/>
        </p:nvCxnSpPr>
        <p:spPr>
          <a:xfrm>
            <a:off x="1853706" y="3013513"/>
            <a:ext cx="2861953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1236BE9F-A54B-471F-B669-B528584B59F7}"/>
              </a:ext>
            </a:extLst>
          </p:cNvPr>
          <p:cNvSpPr txBox="1"/>
          <p:nvPr/>
        </p:nvSpPr>
        <p:spPr>
          <a:xfrm>
            <a:off x="435666" y="2792636"/>
            <a:ext cx="15151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Equal A-MPR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E04F6BA-D66E-4471-8FF5-8DB0D670C47E}"/>
              </a:ext>
            </a:extLst>
          </p:cNvPr>
          <p:cNvCxnSpPr/>
          <p:nvPr/>
        </p:nvCxnSpPr>
        <p:spPr>
          <a:xfrm>
            <a:off x="1853706" y="4420684"/>
            <a:ext cx="2861953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F0CC667F-F935-4ECA-BD6C-AD03EE261E0A}"/>
              </a:ext>
            </a:extLst>
          </p:cNvPr>
          <p:cNvSpPr/>
          <p:nvPr/>
        </p:nvSpPr>
        <p:spPr>
          <a:xfrm>
            <a:off x="5098441" y="4225790"/>
            <a:ext cx="599704" cy="185877"/>
          </a:xfrm>
          <a:prstGeom prst="rect">
            <a:avLst/>
          </a:prstGeom>
          <a:solidFill>
            <a:srgbClr val="FF0000">
              <a:alpha val="50000"/>
            </a:srgbClr>
          </a:solidFill>
          <a:ln>
            <a:solidFill>
              <a:schemeClr val="accent1">
                <a:shade val="5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IM3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5ADC5D7-F5B6-452F-8F77-28406F2B5DBB}"/>
              </a:ext>
            </a:extLst>
          </p:cNvPr>
          <p:cNvSpPr/>
          <p:nvPr/>
        </p:nvSpPr>
        <p:spPr>
          <a:xfrm>
            <a:off x="936142" y="3717538"/>
            <a:ext cx="599704" cy="689177"/>
          </a:xfrm>
          <a:prstGeom prst="rect">
            <a:avLst/>
          </a:prstGeom>
          <a:solidFill>
            <a:srgbClr val="FF0000">
              <a:alpha val="50000"/>
            </a:srgbClr>
          </a:solidFill>
          <a:ln>
            <a:solidFill>
              <a:schemeClr val="accent1">
                <a:shade val="5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IM3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A07D827-FC33-49D8-9150-58F3EDD7EE8E}"/>
              </a:ext>
            </a:extLst>
          </p:cNvPr>
          <p:cNvCxnSpPr>
            <a:cxnSpLocks/>
          </p:cNvCxnSpPr>
          <p:nvPr/>
        </p:nvCxnSpPr>
        <p:spPr>
          <a:xfrm>
            <a:off x="647421" y="3712587"/>
            <a:ext cx="1303345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F5702675-9AE5-48E4-8AB8-0B6F89655D6F}"/>
              </a:ext>
            </a:extLst>
          </p:cNvPr>
          <p:cNvSpPr txBox="1"/>
          <p:nvPr/>
        </p:nvSpPr>
        <p:spPr>
          <a:xfrm>
            <a:off x="-78065" y="3422676"/>
            <a:ext cx="1078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-25 dBm/MHz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38D765A-EC46-46D9-B2C8-732BC8932AF4}"/>
              </a:ext>
            </a:extLst>
          </p:cNvPr>
          <p:cNvSpPr txBox="1"/>
          <p:nvPr/>
        </p:nvSpPr>
        <p:spPr>
          <a:xfrm>
            <a:off x="3718168" y="2739948"/>
            <a:ext cx="5997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-2 dB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FF92E085-1BC0-4541-B595-9D684D655ABC}"/>
              </a:ext>
            </a:extLst>
          </p:cNvPr>
          <p:cNvCxnSpPr>
            <a:cxnSpLocks/>
            <a:endCxn id="16" idx="0"/>
          </p:cNvCxnSpPr>
          <p:nvPr/>
        </p:nvCxnSpPr>
        <p:spPr>
          <a:xfrm flipH="1">
            <a:off x="4010860" y="3013515"/>
            <a:ext cx="7160" cy="388258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16E3C928-94C0-4ABB-9B3D-4A0AD04BD21C}"/>
              </a:ext>
            </a:extLst>
          </p:cNvPr>
          <p:cNvCxnSpPr>
            <a:cxnSpLocks/>
          </p:cNvCxnSpPr>
          <p:nvPr/>
        </p:nvCxnSpPr>
        <p:spPr>
          <a:xfrm>
            <a:off x="2646417" y="2792636"/>
            <a:ext cx="0" cy="220877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DDFA9F0E-905A-4775-A593-98ABC3EB7FF2}"/>
              </a:ext>
            </a:extLst>
          </p:cNvPr>
          <p:cNvSpPr txBox="1"/>
          <p:nvPr/>
        </p:nvSpPr>
        <p:spPr>
          <a:xfrm>
            <a:off x="2323576" y="2503970"/>
            <a:ext cx="5997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+1 dB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33D9D4C-0F64-45B7-8A57-EE44412CF020}"/>
              </a:ext>
            </a:extLst>
          </p:cNvPr>
          <p:cNvSpPr txBox="1"/>
          <p:nvPr/>
        </p:nvSpPr>
        <p:spPr>
          <a:xfrm>
            <a:off x="5119212" y="3429000"/>
            <a:ext cx="5997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-3 dB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A087F8D-CDDB-4F5D-9FF2-FA2F7E57B2C7}"/>
              </a:ext>
            </a:extLst>
          </p:cNvPr>
          <p:cNvSpPr txBox="1"/>
          <p:nvPr/>
        </p:nvSpPr>
        <p:spPr>
          <a:xfrm>
            <a:off x="936143" y="3459729"/>
            <a:ext cx="5997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+0 dB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51CAB657-1CAB-45AE-9A82-B9C2E22AD5D6}"/>
              </a:ext>
            </a:extLst>
          </p:cNvPr>
          <p:cNvCxnSpPr>
            <a:cxnSpLocks/>
            <a:endCxn id="20" idx="0"/>
          </p:cNvCxnSpPr>
          <p:nvPr/>
        </p:nvCxnSpPr>
        <p:spPr>
          <a:xfrm>
            <a:off x="5398293" y="3712587"/>
            <a:ext cx="0" cy="513203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D0858C83-18DE-4766-A811-CC857AEEBEB7}"/>
              </a:ext>
            </a:extLst>
          </p:cNvPr>
          <p:cNvSpPr txBox="1"/>
          <p:nvPr/>
        </p:nvSpPr>
        <p:spPr>
          <a:xfrm>
            <a:off x="7321874" y="3126949"/>
            <a:ext cx="431169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LTE-side IM3 power can be maintained with 2:1 tradeoff rule.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1 dB of excess power on LTE requires 2 dB of extra NR </a:t>
            </a:r>
            <a:r>
              <a:rPr lang="en-US" dirty="0" err="1"/>
              <a:t>backoff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/>
              <a:t>Even if implementation factors mean tradeoff is really closer to 1:1, conservative assumption would still be: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1 dB of excess power on LTE requires 2 dB of extra NR </a:t>
            </a:r>
            <a:r>
              <a:rPr lang="en-US" dirty="0" err="1"/>
              <a:t>backoff</a:t>
            </a:r>
            <a:r>
              <a:rPr lang="en-US" dirty="0"/>
              <a:t>.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1238212B-8BB2-4F0C-9DA5-8C7A77FDAF91}"/>
              </a:ext>
            </a:extLst>
          </p:cNvPr>
          <p:cNvCxnSpPr>
            <a:cxnSpLocks/>
          </p:cNvCxnSpPr>
          <p:nvPr/>
        </p:nvCxnSpPr>
        <p:spPr>
          <a:xfrm>
            <a:off x="4825629" y="3712587"/>
            <a:ext cx="1056946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DC899240-0BF6-4FC3-958E-DFD56DCF5DF8}"/>
              </a:ext>
            </a:extLst>
          </p:cNvPr>
          <p:cNvSpPr txBox="1"/>
          <p:nvPr/>
        </p:nvSpPr>
        <p:spPr>
          <a:xfrm>
            <a:off x="5616275" y="3421354"/>
            <a:ext cx="10781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-25 dBm/MHz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2D39464-48EC-4250-9F4B-935C449CA27F}"/>
              </a:ext>
            </a:extLst>
          </p:cNvPr>
          <p:cNvSpPr txBox="1"/>
          <p:nvPr/>
        </p:nvSpPr>
        <p:spPr>
          <a:xfrm>
            <a:off x="4584364" y="4850747"/>
            <a:ext cx="1917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(+1) + 2 x (-2) = -3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9E740A9-4824-47E3-9ECC-273B2BD8C76F}"/>
              </a:ext>
            </a:extLst>
          </p:cNvPr>
          <p:cNvSpPr txBox="1"/>
          <p:nvPr/>
        </p:nvSpPr>
        <p:spPr>
          <a:xfrm>
            <a:off x="406448" y="4850747"/>
            <a:ext cx="1917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(-2) + 2 x (+1) = 0</a:t>
            </a:r>
          </a:p>
        </p:txBody>
      </p:sp>
    </p:spTree>
    <p:extLst>
      <p:ext uri="{BB962C8B-B14F-4D97-AF65-F5344CB8AC3E}">
        <p14:creationId xmlns:p14="http://schemas.microsoft.com/office/powerpoint/2010/main" val="11385242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C6FE12-D0BC-444B-A951-FB2864E3FA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Tradeoff Rules Summary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9E85EAE-D19C-4DEF-8756-14F17B21D2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8041077"/>
              </p:ext>
            </p:extLst>
          </p:nvPr>
        </p:nvGraphicFramePr>
        <p:xfrm>
          <a:off x="763854" y="2681955"/>
          <a:ext cx="10589945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7989">
                  <a:extLst>
                    <a:ext uri="{9D8B030D-6E8A-4147-A177-3AD203B41FA5}">
                      <a16:colId xmlns:a16="http://schemas.microsoft.com/office/drawing/2014/main" val="919139353"/>
                    </a:ext>
                  </a:extLst>
                </a:gridCol>
                <a:gridCol w="2117989">
                  <a:extLst>
                    <a:ext uri="{9D8B030D-6E8A-4147-A177-3AD203B41FA5}">
                      <a16:colId xmlns:a16="http://schemas.microsoft.com/office/drawing/2014/main" val="1880458350"/>
                    </a:ext>
                  </a:extLst>
                </a:gridCol>
                <a:gridCol w="2117989">
                  <a:extLst>
                    <a:ext uri="{9D8B030D-6E8A-4147-A177-3AD203B41FA5}">
                      <a16:colId xmlns:a16="http://schemas.microsoft.com/office/drawing/2014/main" val="2290621242"/>
                    </a:ext>
                  </a:extLst>
                </a:gridCol>
                <a:gridCol w="2117989">
                  <a:extLst>
                    <a:ext uri="{9D8B030D-6E8A-4147-A177-3AD203B41FA5}">
                      <a16:colId xmlns:a16="http://schemas.microsoft.com/office/drawing/2014/main" val="2627188396"/>
                    </a:ext>
                  </a:extLst>
                </a:gridCol>
                <a:gridCol w="2117989">
                  <a:extLst>
                    <a:ext uri="{9D8B030D-6E8A-4147-A177-3AD203B41FA5}">
                      <a16:colId xmlns:a16="http://schemas.microsoft.com/office/drawing/2014/main" val="15193395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IM3 of Concern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LTE Power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NR Power Limit</a:t>
                      </a:r>
                    </a:p>
                    <a:p>
                      <a:r>
                        <a:rPr lang="en-US" dirty="0"/>
                        <a:t>2:1 Trade (Theory)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NR Power Limit</a:t>
                      </a:r>
                    </a:p>
                    <a:p>
                      <a:r>
                        <a:rPr lang="en-US" dirty="0"/>
                        <a:t>1:1 Trade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Worst Case (Conservative)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6707601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r>
                        <a:rPr lang="en-US" dirty="0"/>
                        <a:t>NR-side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 dB Unused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+0.5 dB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+1 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+0.5 dB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093682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 dB Excessive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-0.5 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-1 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-1 dB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4405444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r>
                        <a:rPr lang="en-US" dirty="0"/>
                        <a:t>LTE-side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1dB Unused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+2 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+1 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+1 dB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833676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 dB Excessive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-2 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-1 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-2 dB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27222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31148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5AA72-E4A8-405C-8AB6-DE4FB78106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Potential Benefits of Frequency Awareness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7A8CD59-0EC4-4DE1-AB40-DB9B8537B180}"/>
              </a:ext>
            </a:extLst>
          </p:cNvPr>
          <p:cNvGraphicFramePr>
            <a:graphicFrameLocks noGrp="1"/>
          </p:cNvGraphicFramePr>
          <p:nvPr/>
        </p:nvGraphicFramePr>
        <p:xfrm>
          <a:off x="666338" y="2257521"/>
          <a:ext cx="10383652" cy="3754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9636">
                  <a:extLst>
                    <a:ext uri="{9D8B030D-6E8A-4147-A177-3AD203B41FA5}">
                      <a16:colId xmlns:a16="http://schemas.microsoft.com/office/drawing/2014/main" val="655887157"/>
                    </a:ext>
                  </a:extLst>
                </a:gridCol>
                <a:gridCol w="1466603">
                  <a:extLst>
                    <a:ext uri="{9D8B030D-6E8A-4147-A177-3AD203B41FA5}">
                      <a16:colId xmlns:a16="http://schemas.microsoft.com/office/drawing/2014/main" val="2916755825"/>
                    </a:ext>
                  </a:extLst>
                </a:gridCol>
                <a:gridCol w="1650670">
                  <a:extLst>
                    <a:ext uri="{9D8B030D-6E8A-4147-A177-3AD203B41FA5}">
                      <a16:colId xmlns:a16="http://schemas.microsoft.com/office/drawing/2014/main" val="3420604237"/>
                    </a:ext>
                  </a:extLst>
                </a:gridCol>
                <a:gridCol w="2333501">
                  <a:extLst>
                    <a:ext uri="{9D8B030D-6E8A-4147-A177-3AD203B41FA5}">
                      <a16:colId xmlns:a16="http://schemas.microsoft.com/office/drawing/2014/main" val="2905173068"/>
                    </a:ext>
                  </a:extLst>
                </a:gridCol>
                <a:gridCol w="4263242">
                  <a:extLst>
                    <a:ext uri="{9D8B030D-6E8A-4147-A177-3AD203B41FA5}">
                      <a16:colId xmlns:a16="http://schemas.microsoft.com/office/drawing/2014/main" val="186266452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Contig/Non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Curve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Criteria for Case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Potential Tradeoff Optimization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3507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dirty="0"/>
                        <a:t>Contiguous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-13 dBm/MHz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All IM3s clear of NS_04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Symmetrical.  Must use worst case 1:2 tradeoff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67765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B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-25 dBm/MHz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Lower IM3 impacted by NS_04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NR on lower channel must use 1:2</a:t>
                      </a:r>
                    </a:p>
                    <a:p>
                      <a:r>
                        <a:rPr lang="en-US" dirty="0"/>
                        <a:t>NR on higher channel could use 1:1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40261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US" dirty="0"/>
                        <a:t>Non-Contiguous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-13 dBm/MHz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All IM3s in filter rejection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Difficult – would require further assumptions on filter curve.</a:t>
                      </a:r>
                    </a:p>
                    <a:p>
                      <a:r>
                        <a:rPr lang="en-US" dirty="0"/>
                        <a:t>Should use 1:2 tradeoff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2013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D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-25 dBm/MHz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Some IM3s in passband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Could look at which IM3s are in passband.   If NR is on side where IM3 are in passband, must use 1:2</a:t>
                      </a:r>
                    </a:p>
                    <a:p>
                      <a:r>
                        <a:rPr lang="en-US" dirty="0"/>
                        <a:t>Otherwise, NR could use 1:1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73456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27110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3855</TotalTime>
  <Words>1526</Words>
  <Application>Microsoft Office PowerPoint</Application>
  <PresentationFormat>Widescreen</PresentationFormat>
  <Paragraphs>282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 Unicode MS</vt:lpstr>
      <vt:lpstr>SimSun</vt:lpstr>
      <vt:lpstr>Arial</vt:lpstr>
      <vt:lpstr>Calibri</vt:lpstr>
      <vt:lpstr>Calibri Light</vt:lpstr>
      <vt:lpstr>Times New Roman</vt:lpstr>
      <vt:lpstr>Office Theme</vt:lpstr>
      <vt:lpstr>A-MPR Tradeoff of Intra-Band EN-DC</vt:lpstr>
      <vt:lpstr>Tradeoff Rules Background</vt:lpstr>
      <vt:lpstr>Current Definition – Equal A-MPR</vt:lpstr>
      <vt:lpstr>NR Side IM3 when LTE power is unused</vt:lpstr>
      <vt:lpstr>NR Side IM3 when LTE power is excessive</vt:lpstr>
      <vt:lpstr>LTE Side IM3 when LTE power is unused</vt:lpstr>
      <vt:lpstr>LTE Side IM3 when LTE power is excessive</vt:lpstr>
      <vt:lpstr>Tradeoff Rules Summary</vt:lpstr>
      <vt:lpstr>Potential Benefits of Frequency Awareness</vt:lpstr>
      <vt:lpstr>Example Potential Realization in TS 38.101-3</vt:lpstr>
      <vt:lpstr>Contiguous (Using 2:1 Exchange Rate)</vt:lpstr>
      <vt:lpstr>Non-Contiguous (Using 2:1 Exchange Rate)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Mike Witherell</dc:creator>
  <cp:lastModifiedBy>Sprint</cp:lastModifiedBy>
  <cp:revision>59</cp:revision>
  <dcterms:created xsi:type="dcterms:W3CDTF">2018-10-30T20:21:40Z</dcterms:created>
  <dcterms:modified xsi:type="dcterms:W3CDTF">2018-11-02T21:33:14Z</dcterms:modified>
</cp:coreProperties>
</file>