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63" r:id="rId5"/>
    <p:sldId id="260" r:id="rId6"/>
    <p:sldId id="264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2018/11/2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#89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Spokane, US, 12th – 16th November 2018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FR2 RRM test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62071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R4-1815183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Background</a:t>
            </a:r>
            <a:endParaRPr lang="zh-CN" altLang="en-US" sz="28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zh-CN" sz="2000" dirty="0">
                <a:solidFill>
                  <a:prstClr val="black"/>
                </a:solidFill>
              </a:rPr>
              <a:t>Three </a:t>
            </a:r>
            <a:r>
              <a:rPr lang="en-US" altLang="zh-CN" sz="2000" dirty="0" err="1">
                <a:solidFill>
                  <a:prstClr val="black"/>
                </a:solidFill>
              </a:rPr>
              <a:t>AoA</a:t>
            </a:r>
            <a:r>
              <a:rPr lang="en-US" altLang="zh-CN" sz="2000" dirty="0">
                <a:solidFill>
                  <a:prstClr val="black"/>
                </a:solidFill>
              </a:rPr>
              <a:t> setups were </a:t>
            </a:r>
            <a:r>
              <a:rPr lang="en-US" altLang="zh-CN" sz="2000" dirty="0" smtClean="0">
                <a:solidFill>
                  <a:prstClr val="black"/>
                </a:solidFill>
              </a:rPr>
              <a:t>considered for FR2 RRM test cases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Setup </a:t>
            </a:r>
            <a:r>
              <a:rPr lang="en-US" altLang="zh-CN" sz="1600" dirty="0">
                <a:solidFill>
                  <a:prstClr val="black"/>
                </a:solidFill>
              </a:rPr>
              <a:t>#1: Single </a:t>
            </a:r>
            <a:r>
              <a:rPr lang="en-US" altLang="zh-CN" sz="1600" dirty="0" err="1">
                <a:solidFill>
                  <a:prstClr val="black"/>
                </a:solidFill>
              </a:rPr>
              <a:t>AoA</a:t>
            </a:r>
            <a:r>
              <a:rPr lang="en-US" altLang="zh-CN" sz="1600" dirty="0">
                <a:solidFill>
                  <a:prstClr val="black"/>
                </a:solidFill>
              </a:rPr>
              <a:t> setup with signal arriving in the peak direction of Rx antenna </a:t>
            </a:r>
            <a:r>
              <a:rPr lang="en-US" altLang="zh-CN" sz="1600" dirty="0" smtClean="0">
                <a:solidFill>
                  <a:prstClr val="black"/>
                </a:solidFill>
              </a:rPr>
              <a:t>beam</a:t>
            </a:r>
          </a:p>
          <a:p>
            <a:pPr lvl="1" eaLnBrk="1" hangingPunct="1"/>
            <a:r>
              <a:rPr lang="en-US" altLang="zh-CN" sz="1600" dirty="0">
                <a:solidFill>
                  <a:prstClr val="black"/>
                </a:solidFill>
              </a:rPr>
              <a:t>Setup #2: Single </a:t>
            </a:r>
            <a:r>
              <a:rPr lang="en-US" altLang="zh-CN" sz="1600" dirty="0" err="1">
                <a:solidFill>
                  <a:prstClr val="black"/>
                </a:solidFill>
              </a:rPr>
              <a:t>AoA</a:t>
            </a:r>
            <a:r>
              <a:rPr lang="en-US" altLang="zh-CN" sz="1600" dirty="0">
                <a:solidFill>
                  <a:prstClr val="black"/>
                </a:solidFill>
              </a:rPr>
              <a:t> setup with signal arriving not in the peak direction of Rx antenna beam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Setup </a:t>
            </a:r>
            <a:r>
              <a:rPr lang="en-US" altLang="zh-CN" sz="1600" dirty="0">
                <a:solidFill>
                  <a:prstClr val="black"/>
                </a:solidFill>
              </a:rPr>
              <a:t>#3: Dual </a:t>
            </a:r>
            <a:r>
              <a:rPr lang="en-US" altLang="zh-CN" sz="1600" dirty="0" err="1">
                <a:solidFill>
                  <a:prstClr val="black"/>
                </a:solidFill>
              </a:rPr>
              <a:t>AoA</a:t>
            </a:r>
            <a:r>
              <a:rPr lang="en-US" altLang="zh-CN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 smtClean="0">
                <a:solidFill>
                  <a:prstClr val="black"/>
                </a:solidFill>
              </a:rPr>
              <a:t>setup</a:t>
            </a:r>
          </a:p>
          <a:p>
            <a:pPr lvl="0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In RAN4#88bis, the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AoA</a:t>
            </a:r>
            <a:r>
              <a:rPr lang="en-US" altLang="zh-CN" sz="2000" dirty="0" smtClean="0">
                <a:solidFill>
                  <a:prstClr val="black"/>
                </a:solidFill>
              </a:rPr>
              <a:t> setup for some RRM test cases are agreed to be setup#1, but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AoA</a:t>
            </a:r>
            <a:r>
              <a:rPr lang="en-US" altLang="zh-CN" sz="2000" dirty="0" smtClean="0">
                <a:solidFill>
                  <a:prstClr val="black"/>
                </a:solidFill>
              </a:rPr>
              <a:t> setup for other test cases are TBD.</a:t>
            </a:r>
          </a:p>
          <a:p>
            <a:pPr lvl="0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In the agreed Testability WF R4-1814313, two types of RRM test cases are supported </a:t>
            </a:r>
          </a:p>
          <a:p>
            <a:pPr lvl="1" eaLnBrk="1" hangingPunct="1"/>
            <a:r>
              <a:rPr lang="en-US" altLang="zh-CN" sz="1600" dirty="0">
                <a:solidFill>
                  <a:prstClr val="black"/>
                </a:solidFill>
              </a:rPr>
              <a:t>Type 1 RRM test cases: RRM test cases are designed under assumption that UE is using “fine” UE RX beams </a:t>
            </a:r>
          </a:p>
          <a:p>
            <a:pPr lvl="1" eaLnBrk="1" hangingPunct="1"/>
            <a:r>
              <a:rPr lang="en-US" altLang="zh-CN" sz="1600" dirty="0">
                <a:solidFill>
                  <a:prstClr val="black"/>
                </a:solidFill>
              </a:rPr>
              <a:t>Type 2 RRM test cases: RRM test case are designed under assumption that UE is using “rough” UE RX beams</a:t>
            </a:r>
          </a:p>
          <a:p>
            <a:pPr lvl="1" eaLnBrk="1" hangingPunct="1"/>
            <a:r>
              <a:rPr lang="en-US" altLang="zh-CN" sz="1600" dirty="0">
                <a:solidFill>
                  <a:prstClr val="black"/>
                </a:solidFill>
              </a:rPr>
              <a:t>Note: It is up to RRM room to identify which test cases are Type 1 or 2</a:t>
            </a:r>
            <a:endParaRPr lang="en-GB" altLang="zh-CN" sz="1600" dirty="0">
              <a:solidFill>
                <a:prstClr val="black"/>
              </a:solidFill>
            </a:endParaRPr>
          </a:p>
          <a:p>
            <a:pPr lvl="0" eaLnBrk="1" hangingPunct="1"/>
            <a:r>
              <a:rPr lang="en-US" altLang="zh-CN" sz="2000" dirty="0">
                <a:solidFill>
                  <a:prstClr val="black"/>
                </a:solidFill>
              </a:rPr>
              <a:t>How to select the tested direction for </a:t>
            </a:r>
            <a:r>
              <a:rPr lang="en-US" altLang="zh-CN" sz="2000" dirty="0" smtClean="0">
                <a:solidFill>
                  <a:prstClr val="black"/>
                </a:solidFill>
              </a:rPr>
              <a:t>Setup 2 </a:t>
            </a:r>
            <a:r>
              <a:rPr lang="en-US" altLang="zh-CN" sz="2000" dirty="0">
                <a:solidFill>
                  <a:prstClr val="black"/>
                </a:solidFill>
              </a:rPr>
              <a:t>and 3 is </a:t>
            </a:r>
            <a:r>
              <a:rPr lang="en-US" altLang="zh-CN" sz="2000" dirty="0" smtClean="0">
                <a:solidFill>
                  <a:prstClr val="black"/>
                </a:solidFill>
              </a:rPr>
              <a:t>FFS</a:t>
            </a:r>
            <a:endParaRPr lang="en-US" altLang="zh-CN" sz="1600" dirty="0" smtClean="0">
              <a:solidFill>
                <a:prstClr val="black"/>
              </a:solidFill>
            </a:endParaRPr>
          </a:p>
          <a:p>
            <a:pPr lvl="0"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lvl="1" eaLnBrk="1" hangingPunct="1"/>
            <a:endParaRPr lang="en-US" altLang="zh-CN" sz="1600" dirty="0">
              <a:solidFill>
                <a:prstClr val="black"/>
              </a:solidFill>
            </a:endParaRPr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253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/>
          <a:lstStyle/>
          <a:p>
            <a:pPr eaLnBrk="1" hangingPunct="1"/>
            <a:r>
              <a:rPr lang="en-US" altLang="zh-CN" sz="2800" dirty="0" err="1" smtClean="0"/>
              <a:t>AoA</a:t>
            </a:r>
            <a:r>
              <a:rPr lang="en-US" altLang="zh-CN" sz="2800" dirty="0" smtClean="0"/>
              <a:t> setup and fine/rough beam assumption for Phase 1 test cases</a:t>
            </a:r>
            <a:endParaRPr lang="zh-CN" altLang="en-US" sz="28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642849"/>
              </p:ext>
            </p:extLst>
          </p:nvPr>
        </p:nvGraphicFramePr>
        <p:xfrm>
          <a:off x="179513" y="1340769"/>
          <a:ext cx="8424935" cy="5672285"/>
        </p:xfrm>
        <a:graphic>
          <a:graphicData uri="http://schemas.openxmlformats.org/drawingml/2006/table">
            <a:tbl>
              <a:tblPr firstRow="1" firstCol="1" bandRow="1"/>
              <a:tblGrid>
                <a:gridCol w="758047"/>
                <a:gridCol w="3336777"/>
                <a:gridCol w="3177983"/>
                <a:gridCol w="1152128"/>
              </a:tblGrid>
              <a:tr h="41448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TC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purpose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AoA</a:t>
                      </a: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setup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Rough/fine beam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cell search and L1 measurement period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 if two cells are on FR2, otherwise 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cell search and L1 measurement period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 if two cells are on FR2, otherwise 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Timing accuracy and adjustment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Timing accuracy and adjustment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TA accuracy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TA accuracy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SSB RLM for PSCell IS and OOS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SSB RLM for PCell IS and OOS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Random access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Intra-frequency RSRP accuracy for FR1 and FR2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SCell activation/deactivation delay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CSI RLM for PSCell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CSI RLM for PCell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interruptions due to DRX transition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2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interruptions due to deactivated SCell operations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025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Serving NR PSCell and target E-UTRA inter-frequency measurement with LTE PCell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2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NR Pcell with target inter-RAT E-UTRA measurement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NR inter-frequency measurement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 if two cells are on FR2, otherwise 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NR inter-frequency measurement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 if two cells are on FR2, otherwise 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Inter-frequency RSRP accuracy for FR1 and FR2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2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interruptions at UL carrier RRC reconfiguration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EN-DC interruptions due to active BWP switching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3120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/>
          <a:lstStyle/>
          <a:p>
            <a:pPr eaLnBrk="1" hangingPunct="1"/>
            <a:r>
              <a:rPr lang="en-US" altLang="zh-CN" sz="2800" dirty="0" err="1" smtClean="0"/>
              <a:t>AoA</a:t>
            </a:r>
            <a:r>
              <a:rPr lang="en-US" altLang="zh-CN" sz="2800" dirty="0" smtClean="0"/>
              <a:t> setup and fine/rough beam assumption for Phase 2 test cases</a:t>
            </a:r>
            <a:endParaRPr lang="zh-CN" altLang="en-US" sz="28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110203"/>
              </p:ext>
            </p:extLst>
          </p:nvPr>
        </p:nvGraphicFramePr>
        <p:xfrm>
          <a:off x="611560" y="1417638"/>
          <a:ext cx="8064895" cy="4937702"/>
        </p:xfrm>
        <a:graphic>
          <a:graphicData uri="http://schemas.openxmlformats.org/drawingml/2006/table">
            <a:tbl>
              <a:tblPr firstRow="1" firstCol="1" bandRow="1"/>
              <a:tblGrid>
                <a:gridCol w="725653"/>
                <a:gridCol w="3194180"/>
                <a:gridCol w="2973990"/>
                <a:gridCol w="1171072"/>
              </a:tblGrid>
              <a:tr h="205726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TC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purpose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AoA</a:t>
                      </a: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setup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Rough/fine beam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288" marR="50288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interruptions at SCell addition/release/activation/deactivation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interruptions at UL carrier RRC reconfiguration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21C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interruptions due to Active BWP switching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NR-NR Handovers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 if two cells are on FR2, otherwise 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NR handovers to other RATs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Beam management: L1-RSRP reporting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Beam management: Beam failure detection and link recovery procedure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BFD fine BFR 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Intra-freq RSRQ accuracy for FR1 and FR2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Inter-freq RSRQ accuracy for FR1 and FR2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BWP switching interruptions on E-UTRA serving cells in EN-DC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BWP switching delay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Fine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NR PSCell addition and release in EN-DC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Setup#1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UL carrier RRC reconfiguration delay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RRC_Idle/inactive cell reselection NR to NR (FR1)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 RRC Idle/inactive cell reselection NR to E-UTRAN (FR1)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341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Test directions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A </a:t>
            </a:r>
            <a:r>
              <a:rPr lang="en-US" altLang="zh-CN" sz="2000" dirty="0">
                <a:solidFill>
                  <a:prstClr val="black"/>
                </a:solidFill>
              </a:rPr>
              <a:t>separate spherical coverage map for rough beams is defined, and for test cases where UE is assumed to use rough beams, the test directions are selected based on this map. 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As </a:t>
            </a:r>
            <a:r>
              <a:rPr lang="en-US" altLang="zh-CN" sz="2000" dirty="0">
                <a:solidFill>
                  <a:prstClr val="black"/>
                </a:solidFill>
              </a:rPr>
              <a:t>a starting point, the spherical coverage for rough beam could be defined in a similar way as EIS spherical coverage but based on RSRP </a:t>
            </a:r>
            <a:r>
              <a:rPr lang="en-US" altLang="zh-CN" sz="2000" dirty="0" smtClean="0">
                <a:solidFill>
                  <a:prstClr val="black"/>
                </a:solidFill>
              </a:rPr>
              <a:t>instead </a:t>
            </a:r>
            <a:r>
              <a:rPr lang="en-US" altLang="zh-CN" sz="2000" dirty="0">
                <a:solidFill>
                  <a:prstClr val="black"/>
                </a:solidFill>
              </a:rPr>
              <a:t>of throughput</a:t>
            </a:r>
            <a:r>
              <a:rPr lang="en-US" altLang="zh-CN" sz="2000" dirty="0" smtClean="0">
                <a:solidFill>
                  <a:prstClr val="black"/>
                </a:solidFill>
              </a:rPr>
              <a:t>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should discuss how to account for the Rx beam gain difference in the two </a:t>
            </a:r>
            <a:r>
              <a:rPr lang="en-US" altLang="zh-CN" sz="2000" dirty="0" err="1">
                <a:solidFill>
                  <a:prstClr val="black"/>
                </a:solidFill>
              </a:rPr>
              <a:t>AoA</a:t>
            </a:r>
            <a:r>
              <a:rPr lang="en-US" altLang="zh-CN" sz="2000" dirty="0">
                <a:solidFill>
                  <a:prstClr val="black"/>
                </a:solidFill>
              </a:rPr>
              <a:t> directions in </a:t>
            </a:r>
            <a:r>
              <a:rPr lang="en-US" altLang="zh-CN" sz="2000" dirty="0" err="1">
                <a:solidFill>
                  <a:prstClr val="black"/>
                </a:solidFill>
              </a:rPr>
              <a:t>AoA</a:t>
            </a:r>
            <a:r>
              <a:rPr lang="en-US" altLang="zh-CN" sz="2000" dirty="0">
                <a:solidFill>
                  <a:prstClr val="black"/>
                </a:solidFill>
              </a:rPr>
              <a:t> setup #3.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should discuss how to account for the difference in the Rx beam gain and direction between fine beam peak and rough beam in </a:t>
            </a:r>
            <a:r>
              <a:rPr lang="en-US" altLang="zh-CN" sz="2000" dirty="0" err="1">
                <a:solidFill>
                  <a:prstClr val="black"/>
                </a:solidFill>
              </a:rPr>
              <a:t>AoA</a:t>
            </a:r>
            <a:r>
              <a:rPr lang="en-US" altLang="zh-CN" sz="2000" dirty="0">
                <a:solidFill>
                  <a:prstClr val="black"/>
                </a:solidFill>
              </a:rPr>
              <a:t> setup #1.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Test mode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>
                <a:solidFill>
                  <a:prstClr val="black"/>
                </a:solidFill>
              </a:rPr>
              <a:t>Use test mode 1 (TE emulates target SNR conditions) for all RRM test cases.</a:t>
            </a:r>
          </a:p>
        </p:txBody>
      </p:sp>
    </p:spTree>
    <p:extLst>
      <p:ext uri="{BB962C8B-B14F-4D97-AF65-F5344CB8AC3E}">
        <p14:creationId xmlns:p14="http://schemas.microsoft.com/office/powerpoint/2010/main" val="3343420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751</Words>
  <Application>Microsoft Office PowerPoint</Application>
  <PresentationFormat>全屏显示(4:3)</PresentationFormat>
  <Paragraphs>182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Unicode MS</vt:lpstr>
      <vt:lpstr>MS Mincho</vt:lpstr>
      <vt:lpstr>宋体</vt:lpstr>
      <vt:lpstr>Arial</vt:lpstr>
      <vt:lpstr>Calibri</vt:lpstr>
      <vt:lpstr>Times New Roman</vt:lpstr>
      <vt:lpstr>Office 主题</vt:lpstr>
      <vt:lpstr>3GPP TSG-RAN WG4 Meeting #89 Spokane, US, 12th – 16th November 2018</vt:lpstr>
      <vt:lpstr>Background</vt:lpstr>
      <vt:lpstr>AoA setup and fine/rough beam assumption for Phase 1 test cases</vt:lpstr>
      <vt:lpstr>AoA setup and fine/rough beam assumption for Phase 2 test cases</vt:lpstr>
      <vt:lpstr>Test directions</vt:lpstr>
      <vt:lpstr>Test mode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Huawei_R4-89</cp:lastModifiedBy>
  <cp:revision>95</cp:revision>
  <dcterms:created xsi:type="dcterms:W3CDTF">2016-01-12T08:39:50Z</dcterms:created>
  <dcterms:modified xsi:type="dcterms:W3CDTF">2018-11-02T12:35:34Z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(3)h9UUrkPtqiik2WD6jTYStf/sv9AWzOeXvJ7mReuGPpcLKk+Op32Vm12ioUUd1oSX5DcahJkH
LObHnoa24tvkblKN6zFxY9rfnEZoE1ddf1tQ+AJ5RebrBVKokxRFecw+vnfn252rRoNnV19b
fDj3w6+ywqzth1Ar+qyc7bMr3VeBm7yOyN8TueoN20ooBTV5GBu0Sr86dJvuBesNKQaY0eaF
Iaf+a+9ewkr+LTIiD9</vt:lpwstr>
  </property>
  <property fmtid="{D5CDD505-2E9C-101B-9397-08002B2CF9AE}" pid="3" name="_2015_ms_pID_7253431">
    <vt:lpwstr>q4dDI0qq19T9O+pj6Yq8VVRlViatioWg5lkjlbvPW9jFQMpqDINkp4
2RyEBG+MB9BizZrChxmTSBFyndf+ZwMtHz+HeX49dKlcuDg1siPyEXEPxecnPkL17aiwR+e6
ZbvmRqTYE1hfUgV7c2c6XaToH+k8o7hONpo8o3iCS+5yZJ1soxCcQ7pKz2rvQDVOU1hehQBb
7/NKFHf15bhkvVTZmenn9Xl3RwSz8PXe9jGr</vt:lpwstr>
  </property>
  <property fmtid="{D5CDD505-2E9C-101B-9397-08002B2CF9AE}" pid="4" name="_2015_ms_pID_7253432">
    <vt:lpwstr>c0eAbltyO4rDeiVCEIZvajVwJEnWxNNLmY0Y
JbtNl5a3YaONQe6/BFW6rmWKSJID56KjfWXZfmUTXPpE7p2rU+U=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