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9"/>
  </p:notesMasterIdLst>
  <p:sldIdLst>
    <p:sldId id="256" r:id="rId5"/>
    <p:sldId id="380" r:id="rId6"/>
    <p:sldId id="395" r:id="rId7"/>
    <p:sldId id="381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742" autoAdjust="0"/>
    <p:restoredTop sz="87234" autoAdjust="0"/>
  </p:normalViewPr>
  <p:slideViewPr>
    <p:cSldViewPr>
      <p:cViewPr varScale="1">
        <p:scale>
          <a:sx n="117" d="100"/>
          <a:sy n="117" d="100"/>
        </p:scale>
        <p:origin x="1142" y="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2624" y="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02.11.2018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‹Nr.›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11/2/2018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11/2/2018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11/2/2018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11/2/2018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11/2/2018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11/2/2018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11/2/2018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11/2/2018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11/2/2018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11/2/2018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11/2/2018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11/2/2018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sma.com/newsroom/wp-content/uploads/TS-24-v3-01.pdf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579120" y="2121281"/>
            <a:ext cx="7924800" cy="1963738"/>
          </a:xfrm>
        </p:spPr>
        <p:txBody>
          <a:bodyPr/>
          <a:lstStyle/>
          <a:p>
            <a:pPr eaLnBrk="1" hangingPunct="1"/>
            <a:r>
              <a:rPr lang="en-GB" dirty="0"/>
              <a:t>Updated WF on 2 Rx vehicle UE: Link  budget simulation assumptions</a:t>
            </a:r>
            <a:r>
              <a:rPr lang="en-GB" sz="4000" dirty="0"/>
              <a:t> 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48640" y="4343400"/>
            <a:ext cx="7924800" cy="410781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SAMSUNG, LG </a:t>
            </a:r>
            <a:r>
              <a:rPr lang="en-US" altLang="en-US" sz="2800" dirty="0">
                <a:solidFill>
                  <a:schemeClr val="tx1"/>
                </a:solidFill>
              </a:rPr>
              <a:t>Electronics, </a:t>
            </a:r>
            <a:r>
              <a:rPr lang="en-US" altLang="en-US" sz="2800" dirty="0" smtClean="0">
                <a:solidFill>
                  <a:schemeClr val="tx1"/>
                </a:solidFill>
              </a:rPr>
              <a:t>Volkswagens AG</a:t>
            </a:r>
            <a:endParaRPr lang="en-US" altLang="en-US" sz="2800" dirty="0">
              <a:solidFill>
                <a:srgbClr val="FF0000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501631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</a:t>
            </a:r>
            <a:r>
              <a:rPr lang="en-US" altLang="zh-CN" sz="1800" b="1" dirty="0" smtClean="0"/>
              <a:t>WG4 #89 </a:t>
            </a:r>
            <a:r>
              <a:rPr lang="en-US" altLang="zh-CN" sz="1800" b="1" dirty="0" smtClean="0"/>
              <a:t>Meeting</a:t>
            </a:r>
          </a:p>
          <a:p>
            <a:pPr>
              <a:buNone/>
            </a:pPr>
            <a:r>
              <a:rPr lang="en-GB" sz="1800" b="1" dirty="0" smtClean="0"/>
              <a:t>Spokane</a:t>
            </a:r>
            <a:r>
              <a:rPr lang="en-GB" sz="1800" b="1" dirty="0"/>
              <a:t>, Washington, U.S., 12th – 16th Nov., 2018</a:t>
            </a:r>
            <a:r>
              <a:rPr lang="it-IT" sz="1800" b="1" dirty="0" smtClean="0"/>
              <a:t/>
            </a:r>
            <a:br>
              <a:rPr lang="it-IT" sz="1800" b="1" dirty="0" smtClean="0"/>
            </a:br>
            <a:r>
              <a:rPr lang="en-US" altLang="zh-CN" sz="1800" b="1" dirty="0" smtClean="0"/>
              <a:t>Agenda Item: </a:t>
            </a:r>
            <a:r>
              <a:rPr lang="en-GB" altLang="zh-CN" sz="1800" b="1" dirty="0" smtClean="0"/>
              <a:t>10.3.2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6477000" y="323850"/>
            <a:ext cx="25685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 smtClean="0"/>
              <a:t>R4-1814775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/>
              <a:t>(Revision of </a:t>
            </a:r>
            <a:r>
              <a:rPr lang="en-GB" altLang="zh-CN" sz="1800" b="1" dirty="0" smtClean="0"/>
              <a:t>R4-1814143)</a:t>
            </a:r>
            <a:endParaRPr lang="en-GB" altLang="zh-CN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772400" cy="2533650"/>
          </a:xfrm>
        </p:spPr>
        <p:txBody>
          <a:bodyPr/>
          <a:lstStyle/>
          <a:p>
            <a:r>
              <a:rPr lang="en-US" dirty="0" smtClean="0"/>
              <a:t>Offline Discussion Results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1. Coverage analysis and </a:t>
            </a:r>
            <a:r>
              <a:rPr lang="en-GB" altLang="en-US" dirty="0" smtClean="0"/>
              <a:t>Link  </a:t>
            </a:r>
            <a:r>
              <a:rPr lang="en-GB" altLang="en-US" dirty="0"/>
              <a:t>budget simulation </a:t>
            </a:r>
            <a:r>
              <a:rPr lang="en-GB" altLang="en-US" dirty="0" smtClean="0"/>
              <a:t>assumptions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088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258762"/>
          </a:xfrm>
        </p:spPr>
        <p:txBody>
          <a:bodyPr/>
          <a:lstStyle/>
          <a:p>
            <a:r>
              <a:rPr lang="en-US" sz="2000" b="1" dirty="0" smtClean="0"/>
              <a:t>Agreement 1: WF on Parameter </a:t>
            </a:r>
            <a:r>
              <a:rPr lang="en-US" sz="2000" b="1" dirty="0"/>
              <a:t>for Link Budget </a:t>
            </a:r>
            <a:r>
              <a:rPr lang="en-US" sz="2000" b="1" dirty="0" smtClean="0"/>
              <a:t>Evaluation</a:t>
            </a:r>
            <a:endParaRPr lang="en-US" sz="2000" b="1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3203186"/>
              </p:ext>
            </p:extLst>
          </p:nvPr>
        </p:nvGraphicFramePr>
        <p:xfrm>
          <a:off x="381000" y="838200"/>
          <a:ext cx="8458200" cy="5239036"/>
        </p:xfrm>
        <a:graphic>
          <a:graphicData uri="http://schemas.openxmlformats.org/drawingml/2006/table">
            <a:tbl>
              <a:tblPr/>
              <a:tblGrid>
                <a:gridCol w="8703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78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7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875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75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875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20815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4Rx HHUE</a:t>
                      </a:r>
                      <a:b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</a:b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Outdoor browsing)</a:t>
                      </a:r>
                      <a:endParaRPr lang="en-US" sz="10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4Rx HHUE</a:t>
                      </a:r>
                      <a:b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</a:b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(Passenger </a:t>
                      </a:r>
                      <a:r>
                        <a:rPr lang="en-US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Holding browsing)</a:t>
                      </a:r>
                      <a:endParaRPr lang="en-US" sz="10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4Rx HHUE</a:t>
                      </a:r>
                      <a:b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</a:b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(Dash board)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2Rx VUE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509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Antenna 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Configuration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4Rx/2Tx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4Rx/2Tx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4Rx/2Tx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2Rx/2Tx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509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BS </a:t>
                      </a:r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Antanna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 Gain</a:t>
                      </a:r>
                      <a:r>
                        <a:rPr lang="en-US" sz="1000" b="0" i="0" u="none" strike="noStrike" baseline="300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 [</a:t>
                      </a:r>
                      <a:r>
                        <a:rPr lang="en-US" sz="1000" b="0" i="0" u="none" strike="noStrike" dirty="0" err="1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dBi</a:t>
                      </a:r>
                      <a:r>
                        <a:rPr lang="en-US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]</a:t>
                      </a:r>
                      <a:endParaRPr lang="en-US" sz="10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753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UE</a:t>
                      </a:r>
                      <a:b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</a:br>
                      <a:r>
                        <a:rPr lang="en-US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Antenna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</a:b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Gain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Antenna </a:t>
                      </a:r>
                      <a:r>
                        <a:rPr lang="en-US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system gain per element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sz="1000" b="0" i="0" u="none" strike="noStrike" baseline="30000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2,5</a:t>
                      </a:r>
                      <a:r>
                        <a:rPr lang="en-US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[</a:t>
                      </a:r>
                      <a:r>
                        <a:rPr lang="en-US" sz="1000" b="0" i="0" u="none" strike="noStrike" dirty="0" err="1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dBi</a:t>
                      </a:r>
                      <a:r>
                        <a:rPr lang="en-US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]</a:t>
                      </a:r>
                      <a:endParaRPr lang="en-US" sz="10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-7.5</a:t>
                      </a:r>
                      <a:endParaRPr lang="en-US" altLang="ko-KR" sz="10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-7.5</a:t>
                      </a:r>
                      <a:endParaRPr lang="en-US" altLang="ko-KR" sz="10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-4.5</a:t>
                      </a:r>
                      <a:endParaRPr lang="en-US" altLang="ko-KR" sz="10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1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Penetration Loss</a:t>
                      </a:r>
                      <a:r>
                        <a:rPr lang="en-US" sz="1000" b="0" i="0" u="none" strike="noStrike" baseline="300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 [dB]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823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Total [dB]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dblStrike" kern="1200" baseline="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</a:t>
                      </a:r>
                      <a:r>
                        <a:rPr lang="en-US" altLang="ko-KR" sz="1000" b="0" i="0" u="none" strike="dblStrike" kern="1200" baseline="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9.5   </a:t>
                      </a:r>
                    </a:p>
                    <a:p>
                      <a:pPr algn="ctr" fontAlgn="ctr"/>
                      <a:r>
                        <a:rPr lang="en-US" altLang="ko-KR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-7.5</a:t>
                      </a:r>
                      <a:endParaRPr lang="en-US" altLang="ko-KR" sz="10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dblStrike" kern="1200" baseline="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</a:t>
                      </a:r>
                      <a:r>
                        <a:rPr lang="en-US" altLang="ko-KR" sz="1000" b="0" i="0" u="none" strike="dblStrike" kern="1200" baseline="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18.5   </a:t>
                      </a:r>
                    </a:p>
                    <a:p>
                      <a:pPr algn="ctr" fontAlgn="ctr"/>
                      <a:r>
                        <a:rPr lang="en-US" altLang="ko-KR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-16.5</a:t>
                      </a:r>
                      <a:endParaRPr lang="en-US" altLang="ko-KR" sz="10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dblStrike" baseline="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</a:t>
                      </a:r>
                      <a:r>
                        <a:rPr lang="en-US" altLang="ko-KR" sz="1000" b="0" i="0" u="none" strike="dblStrike" baseline="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15.5   </a:t>
                      </a:r>
                    </a:p>
                    <a:p>
                      <a:pPr algn="ctr" fontAlgn="ctr"/>
                      <a:r>
                        <a:rPr lang="en-US" altLang="ko-KR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-13.5</a:t>
                      </a:r>
                      <a:endParaRPr lang="en-US" altLang="ko-KR" sz="10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</a:t>
                      </a:r>
                      <a:endParaRPr lang="en-US" altLang="ko-KR" sz="10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0990480"/>
                  </a:ext>
                </a:extLst>
              </a:tr>
              <a:tr h="25509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Fading Margin [dB]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[9]</a:t>
                      </a:r>
                      <a:endParaRPr lang="en-US" altLang="ko-KR" sz="10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[9]</a:t>
                      </a:r>
                      <a:endParaRPr lang="en-US" altLang="ko-KR" sz="10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[9]</a:t>
                      </a:r>
                      <a:endParaRPr lang="en-US" altLang="ko-KR" sz="10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[9]</a:t>
                      </a:r>
                      <a:endParaRPr lang="en-US" altLang="ko-KR" sz="10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509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Interference Margin [dB]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[3]</a:t>
                      </a:r>
                      <a:endParaRPr lang="en-US" altLang="ko-KR" sz="10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[3]</a:t>
                      </a:r>
                      <a:endParaRPr lang="en-US" altLang="ko-KR" sz="10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</a:t>
                      </a:r>
                      <a:endParaRPr lang="en-US" altLang="ko-KR" sz="10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509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BS </a:t>
                      </a:r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Tx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 Power [</a:t>
                      </a:r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dBm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]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509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UE REFSENS</a:t>
                      </a:r>
                      <a:r>
                        <a:rPr lang="en-US" sz="1000" b="0" i="0" u="none" strike="noStrike" baseline="300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 [</a:t>
                      </a:r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dBm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]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-87.4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-87.4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-87.4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-84.7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51372">
                <a:tc gridSpan="6"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Note 1.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E/// proposed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during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 AH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.</a:t>
                      </a:r>
                    </a:p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</a:b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Note 2.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Antenna system gain per element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 = (ant. efficiency + directivity) + c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able/Body Loss</a:t>
                      </a:r>
                    </a:p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</a:b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Note 3.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O2I car penetration loss is based on TR38.901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7.4.3.2</a:t>
                      </a:r>
                    </a:p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</a:b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Note 4.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 Rx REFSENS = 2 Rx REFSENS (TS38.101-1 Table 7.3.2-1) + </a:t>
                      </a:r>
                      <a:r>
                        <a:rPr lang="el-G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Δ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</a:t>
                      </a:r>
                      <a:r>
                        <a:rPr lang="en-US" sz="10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IB,4R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 (TS38.101-1 Table 7.3.2-2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)</a:t>
                      </a:r>
                    </a:p>
                    <a:p>
                      <a:pPr algn="l" fontAlgn="ctr"/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Note 5: 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To be confirmed by feedback from 5GAA on definition of the term ‘baseline’ for vehicle antenna performance 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9252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" y="609600"/>
            <a:ext cx="8229600" cy="258762"/>
          </a:xfrm>
        </p:spPr>
        <p:txBody>
          <a:bodyPr/>
          <a:lstStyle/>
          <a:p>
            <a:r>
              <a:rPr lang="en-US" sz="2000" b="1" dirty="0"/>
              <a:t>Agreement 2: </a:t>
            </a:r>
            <a:r>
              <a:rPr lang="en-US" sz="2000" b="1" dirty="0" smtClean="0"/>
              <a:t>Conclusion on parameters for Link </a:t>
            </a:r>
            <a:r>
              <a:rPr lang="en-US" sz="2000" b="1" dirty="0"/>
              <a:t>Budget Evaluation</a:t>
            </a:r>
          </a:p>
        </p:txBody>
      </p:sp>
      <p:sp>
        <p:nvSpPr>
          <p:cNvPr id="4" name="Rechteck 3"/>
          <p:cNvSpPr/>
          <p:nvPr/>
        </p:nvSpPr>
        <p:spPr>
          <a:xfrm>
            <a:off x="381000" y="1676400"/>
            <a:ext cx="8465820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In RAN 4 #88bis, -3dBi is initially used for vehicle UE antenna gain (as provided by 5GAA LS). Conclusion of RAN 4 study is subject to: </a:t>
            </a:r>
            <a:endParaRPr lang="en-US" sz="1600" b="1" dirty="0" smtClean="0">
              <a:solidFill>
                <a:srgbClr val="000000"/>
              </a:solidFill>
              <a:latin typeface="Arial" panose="020B0604020202020204" pitchFamily="34" charset="0"/>
              <a:ea typeface="맑은 고딕" panose="020B0503020000020004" pitchFamily="50" charset="-127"/>
            </a:endParaRPr>
          </a:p>
          <a:p>
            <a:pPr fontAlgn="ctr"/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맑은 고딕" panose="020B0503020000020004" pitchFamily="50" charset="-127"/>
            </a:endParaRPr>
          </a:p>
          <a:p>
            <a:pPr marL="285750" indent="-285750" eaLnBrk="1" fontAlgn="ctr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600" dirty="0" smtClean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Provision 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of antenna system gain per element by means of TRP* measurements (with no stringent time budget, if possible RAN #82, per note 2) by OEMs in 3GPP or </a:t>
            </a:r>
            <a:r>
              <a:rPr lang="en-US" sz="1600" dirty="0" smtClean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5GAA</a:t>
            </a:r>
          </a:p>
          <a:p>
            <a:pPr eaLnBrk="1" fontAlgn="ctr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solidFill>
                <a:srgbClr val="000000"/>
              </a:solidFill>
              <a:latin typeface="Arial" panose="020B0604020202020204" pitchFamily="34" charset="0"/>
              <a:ea typeface="맑은 고딕" panose="020B0503020000020004" pitchFamily="50" charset="-127"/>
            </a:endParaRPr>
          </a:p>
          <a:p>
            <a:pPr marL="285750" indent="-285750" eaLnBrk="1" fontAlgn="ctr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600" dirty="0" smtClean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TRP 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is used to infer gain of the system, although receiver link budgets are </a:t>
            </a:r>
            <a:r>
              <a:rPr lang="en-US" sz="1600" dirty="0" smtClean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discussed</a:t>
            </a:r>
          </a:p>
          <a:p>
            <a:pPr lvl="0" eaLnBrk="1" fontAlgn="ctr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solidFill>
                <a:srgbClr val="000000"/>
              </a:solidFill>
              <a:latin typeface="Arial" panose="020B0604020202020204" pitchFamily="34" charset="0"/>
              <a:ea typeface="맑은 고딕" panose="020B0503020000020004" pitchFamily="50" charset="-127"/>
            </a:endParaRPr>
          </a:p>
          <a:p>
            <a:pPr lvl="0" eaLnBrk="1" fontAlgn="ctr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smtClean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In note 2: Detailed </a:t>
            </a:r>
            <a:r>
              <a:rPr 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values for n7/n41 are based on follows</a:t>
            </a:r>
            <a:r>
              <a:rPr lang="en-US" sz="1600" b="1" dirty="0" smtClean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:</a:t>
            </a:r>
          </a:p>
          <a:p>
            <a:pPr lvl="0" eaLnBrk="1" fontAlgn="ctr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맑은 고딕" panose="020B0503020000020004" pitchFamily="50" charset="-127"/>
            </a:endParaRPr>
          </a:p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HH-UE 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: 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  <a:hlinkClick r:id="rId2"/>
              </a:rPr>
              <a:t>https://</a:t>
            </a:r>
            <a:r>
              <a:rPr lang="en-US" sz="1600" dirty="0" smtClean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  <a:hlinkClick r:id="rId2"/>
              </a:rPr>
              <a:t>www.gsma.com/newsroom/wp-content/uploads/TS-24-v3-01.pdf</a:t>
            </a:r>
            <a:endParaRPr lang="en-US" sz="1600" dirty="0" smtClean="0">
              <a:solidFill>
                <a:srgbClr val="000000"/>
              </a:solidFill>
              <a:latin typeface="Arial" panose="020B0604020202020204" pitchFamily="34" charset="0"/>
              <a:ea typeface="맑은 고딕" panose="020B0503020000020004" pitchFamily="50" charset="-127"/>
            </a:endParaRPr>
          </a:p>
          <a:p>
            <a:pPr fontAlgn="ctr"/>
            <a:endParaRPr lang="en-US" sz="1600" dirty="0" smtClean="0">
              <a:solidFill>
                <a:srgbClr val="000000"/>
              </a:solidFill>
              <a:latin typeface="Arial" panose="020B0604020202020204" pitchFamily="34" charset="0"/>
              <a:ea typeface="맑은 고딕" panose="020B0503020000020004" pitchFamily="50" charset="-127"/>
            </a:endParaRPr>
          </a:p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Vehicle UE 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: 5GAA LS (R4-1811528)</a:t>
            </a:r>
          </a:p>
          <a:p>
            <a:pPr lvl="0" eaLnBrk="1" fontAlgn="ctr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>
              <a:solidFill>
                <a:srgbClr val="000000"/>
              </a:solidFill>
              <a:latin typeface="Arial" panose="020B0604020202020204" pitchFamily="34" charset="0"/>
              <a:ea typeface="맑은 고딕" panose="020B0503020000020004" pitchFamily="50" charset="-127"/>
            </a:endParaRPr>
          </a:p>
          <a:p>
            <a:pPr lvl="0" eaLnBrk="1" fontAlgn="ctr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000000"/>
              </a:solidFill>
              <a:latin typeface="Arial" panose="020B0604020202020204" pitchFamily="34" charset="0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84002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17c5c574-4f42-45b3-8a7f-77d8e859d074"/>
    <ds:schemaRef ds:uri="http://purl.org/dc/elements/1.1/"/>
    <ds:schemaRef ds:uri="66EEDB98-F073-460B-B9B0-9643F9FE785E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308</Words>
  <Application>Microsoft Office PowerPoint</Application>
  <PresentationFormat>Bildschirmpräsentation (4:3)</PresentationFormat>
  <Paragraphs>81</Paragraphs>
  <Slides>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Office Theme</vt:lpstr>
      <vt:lpstr>Updated WF on 2 Rx vehicle UE: Link  budget simulation assumptions </vt:lpstr>
      <vt:lpstr>Offline Discussion Results  1. Coverage analysis and Link  budget simulation assumptions</vt:lpstr>
      <vt:lpstr>Agreement 1: WF on Parameter for Link Budget Evaluation</vt:lpstr>
      <vt:lpstr>Agreement 2: Conclusion on parameters for Link Budget Evaluation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2Rx vehicle NR UE</dc:title>
  <dc:creator>LG Electronics</dc:creator>
  <cp:keywords>2Rx vehicle</cp:keywords>
  <cp:lastModifiedBy>Saravanan, Visvesh</cp:lastModifiedBy>
  <cp:revision>1037</cp:revision>
  <dcterms:created xsi:type="dcterms:W3CDTF">2013-05-13T16:02:00Z</dcterms:created>
  <dcterms:modified xsi:type="dcterms:W3CDTF">2018-11-02T08:31:06Z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648246c3-0213-4edc-a844-f0c7749f2e87</vt:lpwstr>
  </property>
  <property fmtid="{D5CDD505-2E9C-101B-9397-08002B2CF9AE}" pid="7" name="CTP_TimeStamp">
    <vt:lpwstr>2018-01-24 17:32:04Z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(3)NVhkhYA/8IiLsO+Ckh9IkD6gHIoU37BTQ0mMoLKDO/Zbkq5VJjrWL2tMr4giQ+3VAzf8AgIn
6NVjflrVWdufDTK4ujxlQT9LBl2CDegUqBOUjWrEFI8iPPjiwJZUvsf8dt8sb+aMY0whEEeE
KSV8uwe1ikcIb+W9bVFBKZ7zh3s8DXdDp7Tgx/qxAjNILxQTE2IycciwF2Eqv9Cxs9uLch9Q
xpHrcd2gcb9EjLUKL0</vt:lpwstr>
  </property>
  <property fmtid="{D5CDD505-2E9C-101B-9397-08002B2CF9AE}" pid="13" name="_2015_ms_pID_7253431">
    <vt:lpwstr>szik728v5YNL9TObTNdnK9WRbWzo9sYPxktR+upvkZ/NfiowMVlbcU
jxCe52LtJ/XtMOsgQO2RE2lzgZs5t6uahYfczGKrLOMb6UkPDltC5/SLlGnuIcfAA9/rJ9/i
3mlXKTqjufjLnbWD3p/nDhPowuvnvHqLWzsfCv9Xtope22FEd9FF2GRw+BQFltbn9BMpv750
3gM6nR6wv4iYrQ8vbYqCMklgeXxjKStfQ6RU</vt:lpwstr>
  </property>
  <property fmtid="{D5CDD505-2E9C-101B-9397-08002B2CF9AE}" pid="14" name="_2015_ms_pID_7253432">
    <vt:lpwstr>BQ==</vt:lpwstr>
  </property>
  <property fmtid="{D5CDD505-2E9C-101B-9397-08002B2CF9AE}" pid="15" name="CTPClassification">
    <vt:lpwstr>CTP_NT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1523778411</vt:lpwstr>
  </property>
</Properties>
</file>