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5" r:id="rId6"/>
    <p:sldId id="266" r:id="rId7"/>
    <p:sldId id="260" r:id="rId8"/>
    <p:sldId id="264" r:id="rId9"/>
    <p:sldId id="263" r:id="rId10"/>
    <p:sldId id="267" r:id="rId11"/>
    <p:sldId id="262" r:id="rId12"/>
    <p:sldId id="268" r:id="rId13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4E1DF-8970-4B64-BBD9-526433B49F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230BE7-3B87-4C29-B1D5-B1EDE650F0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808A4-3193-4EF0-8B4D-1A51AC985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717A2B-F7AA-439A-B040-221681381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2C5809-7278-4C23-8D9A-F6B486033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12390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FAAF0-2723-43D6-AD14-4B165902B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E9C10F-886B-41A9-A100-A8030AF9AD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E5484-64E6-46AF-9E73-CCC9FA436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21001-2296-4427-A4CE-27E726D6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EB25A1-63D9-4083-B5D9-386C53D91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95928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94F446-8439-4698-9DF7-003777BCEA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AECAC4-0A20-436E-BA10-37FAC0BF77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141859-9396-4526-9D5A-4EFB484D0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D0E7E-ED85-4F8C-9E9E-0E41FB2155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9DD805-C660-4FA0-AC06-57DC85A09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861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B506B-5387-4998-9718-569509ABE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1BCDC8-7836-4BC3-A435-5776C1FEB5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E2B2E-85E5-483F-A633-592868C357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189525-8597-4F0D-B451-5831E2BA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DD3FAF-E48B-497D-8C20-207ABDBE4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20570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CFD93-21FE-4AE7-94BD-C6CF3A97F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FDEB99-D976-4782-8712-879A30E59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A345D0-BF47-48BE-B788-19CD17C0A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64C08-31D0-48F6-A7EB-9BDAD74D2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ABF64-81A2-4BB8-A806-D22DCFC0B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8615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C9E3BE-C211-4738-A37C-A5416F52C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0342D-C01C-46D3-AACD-47133A6057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0325C-0370-4B1D-966A-D645D6CA4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B32FE4-9B58-45C5-8872-C9FA23E9B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2EEF7C-3988-43C6-B839-13B561784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56323F-706C-4CE1-9393-0F7E22808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8951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04C36-22B3-444F-97E4-0F9B4AC1C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C3837-E5A9-47F0-98F1-653C1BDBA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4070C2-B83C-415F-A37D-0F34663F9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9535EC-65C5-4B5C-A059-CCF9F30A40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402CE2-6124-44AC-8C0F-7F3154AC7B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EBA1C3-D449-4843-BDD2-498A2C8A5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90591B-565D-4FDC-9260-AC82D624B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A1FE06-901A-4715-B7B0-6C920E650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78048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7F15D-BBB1-4578-A261-293D04353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5C7301-66E5-46FB-ABE5-563C3D24F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F2AA0E-6ED1-4212-A143-9C37D7B01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13327F-EAC5-4F81-BABB-57DEA4B5E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5204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50ABB0-95AA-445D-9A97-FD71C2BD8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6CF724-7FF5-4CC0-A6B1-28614A86E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52E30F-300B-4660-BD59-35E0BE39B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2428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4683D-A8D2-4523-A8D3-B3F0477E0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49879E-4A0E-407A-842E-E750DF64C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6C2668-30B2-44C2-87E9-ACB615D1B5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C6798-2924-491F-A649-07FD8C4D7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3B4678-6950-4D8E-AF8E-D387C124E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400C61-0317-4E8F-AD4B-7DB878F9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7006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CAF9-B50D-4C37-93E8-FEC7315EF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3D0C11-5454-49A0-A61C-94DBBF6015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D53E42-3BAF-47C4-9232-FF1F4F2B4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F4420A-4DEE-438F-BEAA-D39DC4FF2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E6D5B4-DB3D-4B0F-A5C5-0785632DB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E7CFF8-BD38-4033-B26D-E6B293B01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796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5D9DA3A-1671-4F76-BE56-7D9D7F6FD8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BF17E9-BD2E-4EAA-8D1C-A0D91F3759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507DD3-DE6A-425F-82C6-E2B0D0C24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0DFFC-BE5C-43E1-828C-579E645D1EFC}" type="datetimeFigureOut">
              <a:rPr lang="sv-SE" smtClean="0"/>
              <a:t>2018-10-21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B0453-8DA8-44C2-9414-B61AD7AD7E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7CC18-6E93-4163-AE85-F02E38544B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93F70-4335-4230-ABAE-F8BBF2530C3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9596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BDC34-0444-4925-8BCF-DB85F0B57D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A-MPR for intra-band EN-DC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761A0B-9B68-4642-BF90-FB0A5AFCB5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Source: Ericsson</a:t>
            </a:r>
          </a:p>
          <a:p>
            <a:r>
              <a:rPr lang="sv-SE" dirty="0"/>
              <a:t>Agenda item: 7.6.4.3.3</a:t>
            </a:r>
          </a:p>
          <a:p>
            <a:r>
              <a:rPr lang="sv-SE" dirty="0"/>
              <a:t>Document for: Approval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080CBC-39F0-4ABD-BBEB-79ED1A29E5FB}"/>
              </a:ext>
            </a:extLst>
          </p:cNvPr>
          <p:cNvSpPr/>
          <p:nvPr/>
        </p:nvSpPr>
        <p:spPr>
          <a:xfrm>
            <a:off x="634409" y="554372"/>
            <a:ext cx="108593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2637155" algn="ctr"/>
                <a:tab pos="5274310" algn="r"/>
                <a:tab pos="5941060" algn="r"/>
              </a:tabLst>
            </a:pPr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TSG-RAN Working Group 4 (Radio) meeting #89						R4-1814716</a:t>
            </a:r>
            <a:endParaRPr lang="sv-SE" sz="12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US" dirty="0">
                <a:latin typeface="Arial" panose="020B0604020202020204" pitchFamily="34" charset="0"/>
                <a:ea typeface="SimSun" panose="02010600030101010101" pitchFamily="2" charset="-122"/>
              </a:rPr>
              <a:t>Spokane, WA, USA, 12 – 16 November 2018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007804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B4A9D-36EE-440A-B529-78C4C5390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Skyworks proposal: unwanted emissions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998769-019A-4118-9DF1-1E2AFC163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837428" cy="4351338"/>
          </a:xfrm>
        </p:spPr>
        <p:txBody>
          <a:bodyPr>
            <a:normAutofit/>
          </a:bodyPr>
          <a:lstStyle/>
          <a:p>
            <a:r>
              <a:rPr lang="sv-SE" sz="2000" dirty="0"/>
              <a:t>Allows 20 PRB on LTE at 22 dBm and 50 PRB on NR at 16 dBm (previous page)</a:t>
            </a:r>
          </a:p>
          <a:p>
            <a:r>
              <a:rPr lang="sv-SE" sz="2000" dirty="0"/>
              <a:t>Simulation</a:t>
            </a:r>
            <a:r>
              <a:rPr lang="sv-SE" sz="2000" baseline="30000" dirty="0"/>
              <a:t>1</a:t>
            </a:r>
            <a:r>
              <a:rPr lang="sv-SE" sz="2000" dirty="0"/>
              <a:t> indicate the B29 limit is violated for DC_(n)71AA, back-off insufficent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3E10BE-4678-4E8B-B458-9F7425DFD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42" y="2730879"/>
            <a:ext cx="4604131" cy="37619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2670EB2-9FE3-4FCA-8A22-AF7952FB8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2331" y="5364636"/>
            <a:ext cx="3320246" cy="11282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B372A0-B28E-43BE-9171-64E82EB05F25}"/>
              </a:ext>
            </a:extLst>
          </p:cNvPr>
          <p:cNvSpPr txBox="1"/>
          <p:nvPr/>
        </p:nvSpPr>
        <p:spPr>
          <a:xfrm>
            <a:off x="4769882" y="6492875"/>
            <a:ext cx="6583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NOTE 1: simulation mistakenly with 30 PRB on LTE but would also be allowed at 22 dBm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3FA8B4-5AF0-4D0B-9D5B-5CBF8E6B5152}"/>
              </a:ext>
            </a:extLst>
          </p:cNvPr>
          <p:cNvSpPr txBox="1"/>
          <p:nvPr/>
        </p:nvSpPr>
        <p:spPr>
          <a:xfrm>
            <a:off x="5326912" y="2891452"/>
            <a:ext cx="63160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The ”equal A-MPR” BO</a:t>
            </a:r>
            <a:r>
              <a:rPr lang="sv-SE" baseline="-25000" dirty="0"/>
              <a:t>eq</a:t>
            </a:r>
            <a:r>
              <a:rPr lang="sv-SE" dirty="0"/>
              <a:t> is based on equal PSD but can allow very different CG power levels: same backoff of total signal for e.g. 1 PRB (LTE) + 50 RRB (NR) and 25 PRB (LTE) + 25 RRB (NR)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v-SE" dirty="0"/>
              <a:t>Application of </a:t>
            </a:r>
            <a:r>
              <a:rPr lang="sv-SE" dirty="0">
                <a:latin typeface="Symbol" panose="05050102010706020507" pitchFamily="18" charset="2"/>
              </a:rPr>
              <a:t>D</a:t>
            </a:r>
            <a:r>
              <a:rPr lang="sv-SE" dirty="0"/>
              <a:t>BO</a:t>
            </a:r>
            <a:r>
              <a:rPr lang="sv-SE" baseline="-25000" dirty="0"/>
              <a:t>LTE</a:t>
            </a:r>
            <a:r>
              <a:rPr lang="sv-SE" dirty="0"/>
              <a:t> (compensation for actual LTE power level) then leads to insufficient power back-off?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522100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59593-63C6-4F97-B150-9A94C73E8D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Skyworks and Ericsson proposals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D6D81-19BE-4D7B-9703-7269D818F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560" y="1804360"/>
            <a:ext cx="10878880" cy="4351338"/>
          </a:xfrm>
        </p:spPr>
        <p:txBody>
          <a:bodyPr>
            <a:normAutofit/>
          </a:bodyPr>
          <a:lstStyle/>
          <a:p>
            <a:r>
              <a:rPr lang="sv-SE" sz="2400" dirty="0"/>
              <a:t>Ericsson proposal more conservative, only based on PRB allocations</a:t>
            </a:r>
          </a:p>
          <a:p>
            <a:r>
              <a:rPr lang="sv-SE" sz="2400" dirty="0"/>
              <a:t>Skyworks’ based on actual CG power level, can allow smaller A-MPR and higher NR power</a:t>
            </a:r>
          </a:p>
          <a:p>
            <a:pPr lvl="1"/>
            <a:r>
              <a:rPr lang="sv-SE" sz="2000" dirty="0"/>
              <a:t>good for performance, but are the unwanted emissions requirements met?</a:t>
            </a:r>
            <a:endParaRPr lang="sv-SE" dirty="0"/>
          </a:p>
          <a:p>
            <a:r>
              <a:rPr lang="sv-SE" sz="2400" dirty="0"/>
              <a:t>NR dropping/scaling criterion different:</a:t>
            </a:r>
          </a:p>
          <a:p>
            <a:pPr lvl="1"/>
            <a:r>
              <a:rPr lang="sv-SE" sz="2000" dirty="0"/>
              <a:t>Ericsson based on P</a:t>
            </a:r>
            <a:r>
              <a:rPr lang="sv-SE" sz="2000" baseline="-25000" dirty="0"/>
              <a:t>EN-DC,total  </a:t>
            </a:r>
            <a:r>
              <a:rPr lang="sv-SE" sz="2000" dirty="0"/>
              <a:t>with A-MPR (BO</a:t>
            </a:r>
            <a:r>
              <a:rPr lang="sv-SE" sz="2000" baseline="-25000" dirty="0"/>
              <a:t>eq</a:t>
            </a:r>
            <a:r>
              <a:rPr lang="sv-SE" sz="2000" dirty="0"/>
              <a:t>) applied to the total signal thus reducing P</a:t>
            </a:r>
            <a:r>
              <a:rPr lang="sv-SE" sz="2000" baseline="-25000" dirty="0"/>
              <a:t>EN-DC,total</a:t>
            </a:r>
            <a:endParaRPr lang="sv-SE" sz="2000" dirty="0"/>
          </a:p>
          <a:p>
            <a:pPr lvl="1"/>
            <a:r>
              <a:rPr lang="sv-SE" sz="2000" dirty="0"/>
              <a:t>Skyworks dropping if </a:t>
            </a:r>
          </a:p>
          <a:p>
            <a:pPr lvl="2"/>
            <a:r>
              <a:rPr lang="sv-SE" sz="1800" dirty="0"/>
              <a:t>the resulting A-MPR (BO) of the NR signal (max power of NR signal)</a:t>
            </a:r>
          </a:p>
          <a:p>
            <a:pPr lvl="2"/>
            <a:r>
              <a:rPr lang="sv-SE" sz="1800" dirty="0"/>
              <a:t>or there is not enough remaining NR power after LTE allocation with the total power limited by P</a:t>
            </a:r>
            <a:r>
              <a:rPr lang="sv-SE" sz="1800" baseline="-25000" dirty="0"/>
              <a:t>EN-DC,total </a:t>
            </a:r>
            <a:r>
              <a:rPr lang="sv-SE" sz="1800" dirty="0"/>
              <a:t>= P</a:t>
            </a:r>
            <a:r>
              <a:rPr lang="sv-SE" sz="1800" baseline="-25000" dirty="0"/>
              <a:t>powerclass, EN-DC </a:t>
            </a:r>
            <a:endParaRPr lang="sv-SE" sz="1800" dirty="0"/>
          </a:p>
          <a:p>
            <a:pPr lvl="1"/>
            <a:r>
              <a:rPr lang="sv-SE" sz="2000" dirty="0"/>
              <a:t>Modify the Skyworks proposal to allow scaling when the above occurs (X</a:t>
            </a:r>
            <a:r>
              <a:rPr lang="sv-SE" sz="2000" baseline="-25000" dirty="0"/>
              <a:t>scale</a:t>
            </a:r>
            <a:r>
              <a:rPr lang="sv-SE" sz="2000" dirty="0"/>
              <a:t>)</a:t>
            </a:r>
          </a:p>
          <a:p>
            <a:pPr lvl="1"/>
            <a:endParaRPr lang="sv-SE" dirty="0"/>
          </a:p>
          <a:p>
            <a:pPr lvl="1"/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74254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D9260-B063-4D3D-BAC1-C7FEB841B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99AEAC-838D-45B9-947D-BD3AEF6922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Adopt the method on p.2 for both contiguous and non-contiguous intra-band EN-DC </a:t>
            </a:r>
          </a:p>
          <a:p>
            <a:pPr lvl="1"/>
            <a:r>
              <a:rPr lang="sv-SE" dirty="0"/>
              <a:t>a general method, A-MPR values can be modified later if beneficial</a:t>
            </a:r>
          </a:p>
          <a:p>
            <a:r>
              <a:rPr lang="sv-SE" dirty="0"/>
              <a:t>Use back-off of the total signal for Rel-15</a:t>
            </a:r>
          </a:p>
          <a:p>
            <a:pPr lvl="1"/>
            <a:r>
              <a:rPr lang="sv-SE" dirty="0"/>
              <a:t>consider modification of the A-MPR according to the Skyworks proposal as a ”modification of the NR” behaviour in the next release</a:t>
            </a:r>
          </a:p>
          <a:p>
            <a:pPr lvl="1"/>
            <a:r>
              <a:rPr lang="sv-SE" dirty="0"/>
              <a:t>can lead to reduced A-MPR for dual (simultaneous) UL</a:t>
            </a:r>
          </a:p>
        </p:txBody>
      </p:sp>
    </p:spTree>
    <p:extLst>
      <p:ext uri="{BB962C8B-B14F-4D97-AF65-F5344CB8AC3E}">
        <p14:creationId xmlns:p14="http://schemas.microsoft.com/office/powerpoint/2010/main" val="2249159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7480D-6894-48DD-958B-1B6507EE8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D50A7E-3270-40B4-AAA4-FD51A49B7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en-GB" sz="2000" dirty="0"/>
              <a:t>The LTE timeline is kept, the LTE power completely determined by the LTE (MCG) alone</a:t>
            </a:r>
          </a:p>
          <a:p>
            <a:r>
              <a:rPr lang="en-GB" sz="2000" dirty="0"/>
              <a:t>Power back-off is applied on the total transmitted signal relative to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endParaRPr lang="en-GB" sz="2000" baseline="-25000" dirty="0"/>
          </a:p>
          <a:p>
            <a:r>
              <a:rPr lang="en-GB" sz="2000" dirty="0"/>
              <a:t>Intended for both contiguous and non-contiguous intra-band EN-DC </a:t>
            </a:r>
          </a:p>
          <a:p>
            <a:endParaRPr lang="en-GB" sz="2000" dirty="0"/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A-MPR on the MCG, A-MPR</a:t>
            </a:r>
            <a:r>
              <a:rPr lang="en-GB" sz="2000" baseline="-25000" dirty="0"/>
              <a:t>E-UTRA</a:t>
            </a:r>
            <a:r>
              <a:rPr lang="en-GB" sz="2000" dirty="0"/>
              <a:t>, is determined by the PRB allocation on the MCG alone and the UE determines the </a:t>
            </a:r>
            <a:r>
              <a:rPr lang="en-GB" sz="2000" dirty="0" err="1"/>
              <a:t>P</a:t>
            </a:r>
            <a:r>
              <a:rPr lang="en-GB" sz="2000" baseline="-25000" dirty="0" err="1"/>
              <a:t>cmax,c,E</a:t>
            </a:r>
            <a:r>
              <a:rPr lang="en-GB" sz="2000" baseline="-25000" dirty="0"/>
              <a:t>-UTRA </a:t>
            </a:r>
            <a:r>
              <a:rPr lang="en-GB" sz="2000" dirty="0"/>
              <a:t>and the PHR</a:t>
            </a:r>
            <a:r>
              <a:rPr lang="en-GB" sz="2000" baseline="-25000" dirty="0"/>
              <a:t>E-UTRA </a:t>
            </a:r>
            <a:r>
              <a:rPr lang="en-GB" sz="2000" dirty="0"/>
              <a:t>accordingly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A-MPR of the total transmission power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r>
              <a:rPr lang="en-GB" sz="2000" dirty="0"/>
              <a:t>, A-</a:t>
            </a:r>
            <a:r>
              <a:rPr lang="en-GB" sz="2000" dirty="0" err="1"/>
              <a:t>MPR</a:t>
            </a:r>
            <a:r>
              <a:rPr lang="en-GB" sz="2000" baseline="-25000" dirty="0" err="1"/>
              <a:t>total</a:t>
            </a:r>
            <a:r>
              <a:rPr lang="en-GB" sz="2000" dirty="0"/>
              <a:t>, is determined by the PRB allocations on both CGs and the UE determines the resulting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r>
              <a:rPr lang="en-GB" sz="2000" baseline="-25000" dirty="0"/>
              <a:t>  </a:t>
            </a:r>
            <a:r>
              <a:rPr lang="en-GB" sz="2000" dirty="0"/>
              <a:t>used for determining if the SCG power should be reduced/dropped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The A-MPR on the SCG, A-MPR</a:t>
            </a:r>
            <a:r>
              <a:rPr lang="en-GB" sz="2000" baseline="-25000" dirty="0"/>
              <a:t>NR </a:t>
            </a:r>
            <a:r>
              <a:rPr lang="en-GB" sz="2000" dirty="0"/>
              <a:t>is set to A-</a:t>
            </a:r>
            <a:r>
              <a:rPr lang="en-GB" sz="2000" dirty="0" err="1"/>
              <a:t>MPR</a:t>
            </a:r>
            <a:r>
              <a:rPr lang="en-GB" sz="2000" baseline="-25000" dirty="0" err="1"/>
              <a:t>total</a:t>
            </a:r>
            <a:r>
              <a:rPr lang="en-GB" sz="2000" baseline="-25000" dirty="0"/>
              <a:t> </a:t>
            </a:r>
            <a:r>
              <a:rPr lang="en-GB" sz="2000" dirty="0"/>
              <a:t>(similar to UL CA for LTE) and the UE determines the </a:t>
            </a:r>
            <a:r>
              <a:rPr lang="en-GB" sz="2000" dirty="0" err="1"/>
              <a:t>P</a:t>
            </a:r>
            <a:r>
              <a:rPr lang="en-GB" sz="2000" baseline="-25000" dirty="0" err="1"/>
              <a:t>cmax,c,NR</a:t>
            </a:r>
            <a:r>
              <a:rPr lang="en-GB" sz="2000" baseline="-25000" dirty="0"/>
              <a:t> </a:t>
            </a:r>
            <a:r>
              <a:rPr lang="en-GB" sz="2000" dirty="0"/>
              <a:t>and the PHR</a:t>
            </a:r>
            <a:r>
              <a:rPr lang="en-GB" sz="2000" baseline="-25000" dirty="0"/>
              <a:t>NR </a:t>
            </a:r>
            <a:r>
              <a:rPr lang="en-GB" sz="2000" dirty="0"/>
              <a:t>accordingly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/>
              <a:t>On the SCG: given the P</a:t>
            </a:r>
            <a:r>
              <a:rPr lang="en-GB" sz="2000" baseline="-25000" dirty="0"/>
              <a:t>EN-</a:t>
            </a:r>
            <a:r>
              <a:rPr lang="en-GB" sz="2000" baseline="-25000" dirty="0" err="1"/>
              <a:t>DC,total</a:t>
            </a:r>
            <a:r>
              <a:rPr lang="en-GB" sz="2000" dirty="0"/>
              <a:t>, the actual UE powers P</a:t>
            </a:r>
            <a:r>
              <a:rPr lang="en-GB" sz="2000" baseline="-25000" dirty="0"/>
              <a:t>MCG </a:t>
            </a:r>
            <a:r>
              <a:rPr lang="en-GB" sz="2000" dirty="0"/>
              <a:t>(known) and P</a:t>
            </a:r>
            <a:r>
              <a:rPr lang="en-GB" sz="2000" baseline="-25000" dirty="0"/>
              <a:t>SCG </a:t>
            </a:r>
            <a:r>
              <a:rPr lang="en-GB" sz="2000" dirty="0"/>
              <a:t>and, the UE reduces the P</a:t>
            </a:r>
            <a:r>
              <a:rPr lang="en-GB" sz="2000" baseline="-25000" dirty="0"/>
              <a:t>SCG </a:t>
            </a:r>
            <a:r>
              <a:rPr lang="en-GB" sz="2000" dirty="0"/>
              <a:t>or drops the SCG </a:t>
            </a:r>
          </a:p>
          <a:p>
            <a:endParaRPr lang="en-GB" sz="2400" dirty="0"/>
          </a:p>
          <a:p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4091901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22517-E6A1-41F0-84BF-FB6DC96C8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Timing diagram (same numerology)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546E00-D746-4197-A02B-6638FE03AAD3}"/>
              </a:ext>
            </a:extLst>
          </p:cNvPr>
          <p:cNvSpPr/>
          <p:nvPr/>
        </p:nvSpPr>
        <p:spPr>
          <a:xfrm>
            <a:off x="2573079" y="2934586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409F10A-1827-470E-BCD1-D46063EBE1C5}"/>
              </a:ext>
            </a:extLst>
          </p:cNvPr>
          <p:cNvSpPr/>
          <p:nvPr/>
        </p:nvSpPr>
        <p:spPr>
          <a:xfrm>
            <a:off x="3987209" y="2931040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87E07BF-A8F7-4C94-A3F5-CDDC18C518AB}"/>
              </a:ext>
            </a:extLst>
          </p:cNvPr>
          <p:cNvSpPr/>
          <p:nvPr/>
        </p:nvSpPr>
        <p:spPr>
          <a:xfrm>
            <a:off x="1173120" y="3983663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9F693A-8E5F-46C5-9007-A5324DC26163}"/>
              </a:ext>
            </a:extLst>
          </p:cNvPr>
          <p:cNvSpPr/>
          <p:nvPr/>
        </p:nvSpPr>
        <p:spPr>
          <a:xfrm>
            <a:off x="5401339" y="2931040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7D0833-D4DC-4DE3-BCEE-73E805FCFCD6}"/>
              </a:ext>
            </a:extLst>
          </p:cNvPr>
          <p:cNvSpPr/>
          <p:nvPr/>
        </p:nvSpPr>
        <p:spPr>
          <a:xfrm>
            <a:off x="6815469" y="2934584"/>
            <a:ext cx="1414130" cy="31897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F0459AA-02A0-4213-801F-65F97A3E099E}"/>
              </a:ext>
            </a:extLst>
          </p:cNvPr>
          <p:cNvSpPr/>
          <p:nvPr/>
        </p:nvSpPr>
        <p:spPr>
          <a:xfrm>
            <a:off x="2587250" y="3990755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4236FF-906A-42A1-AA08-01DEBB3C6DF4}"/>
              </a:ext>
            </a:extLst>
          </p:cNvPr>
          <p:cNvSpPr/>
          <p:nvPr/>
        </p:nvSpPr>
        <p:spPr>
          <a:xfrm>
            <a:off x="4001380" y="3987209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17EC9D-DA2F-41E6-9FC6-37E57507DC3D}"/>
              </a:ext>
            </a:extLst>
          </p:cNvPr>
          <p:cNvSpPr/>
          <p:nvPr/>
        </p:nvSpPr>
        <p:spPr>
          <a:xfrm>
            <a:off x="5415510" y="3987209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26E53A5-24AE-4F7F-A65B-AA5A11618F80}"/>
              </a:ext>
            </a:extLst>
          </p:cNvPr>
          <p:cNvSpPr/>
          <p:nvPr/>
        </p:nvSpPr>
        <p:spPr>
          <a:xfrm>
            <a:off x="6829640" y="3990753"/>
            <a:ext cx="1414130" cy="3189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6BAF6B8-FBC7-47BA-AFDF-88B22E2453A1}"/>
              </a:ext>
            </a:extLst>
          </p:cNvPr>
          <p:cNvSpPr/>
          <p:nvPr/>
        </p:nvSpPr>
        <p:spPr>
          <a:xfrm>
            <a:off x="1169571" y="2931040"/>
            <a:ext cx="223284" cy="31897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highlight>
                <a:srgbClr val="FF0000"/>
              </a:highlight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D7E11A-7ED7-4CB1-AD4F-2D6383223C6F}"/>
              </a:ext>
            </a:extLst>
          </p:cNvPr>
          <p:cNvSpPr/>
          <p:nvPr/>
        </p:nvSpPr>
        <p:spPr>
          <a:xfrm>
            <a:off x="5415510" y="3987208"/>
            <a:ext cx="223284" cy="318977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 dirty="0">
              <a:highlight>
                <a:srgbClr val="FF0000"/>
              </a:highlight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959695-5910-4677-8701-36407DA45796}"/>
              </a:ext>
            </a:extLst>
          </p:cNvPr>
          <p:cNvSpPr txBox="1"/>
          <p:nvPr/>
        </p:nvSpPr>
        <p:spPr>
          <a:xfrm rot="16200000">
            <a:off x="992909" y="2494210"/>
            <a:ext cx="619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PDCCH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A79C7C-8016-4FFB-93D0-34D846B281CC}"/>
              </a:ext>
            </a:extLst>
          </p:cNvPr>
          <p:cNvSpPr txBox="1"/>
          <p:nvPr/>
        </p:nvSpPr>
        <p:spPr>
          <a:xfrm rot="16200000">
            <a:off x="5228235" y="3575556"/>
            <a:ext cx="619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200" dirty="0"/>
              <a:t>PDCCH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E7EEF6-305F-409C-BAC1-97DF38A9CC7D}"/>
              </a:ext>
            </a:extLst>
          </p:cNvPr>
          <p:cNvSpPr txBox="1"/>
          <p:nvPr/>
        </p:nvSpPr>
        <p:spPr>
          <a:xfrm>
            <a:off x="7124572" y="2905862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PUSCH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A0F76E-8820-45D8-97DB-5E6657EF6045}"/>
              </a:ext>
            </a:extLst>
          </p:cNvPr>
          <p:cNvSpPr txBox="1"/>
          <p:nvPr/>
        </p:nvSpPr>
        <p:spPr>
          <a:xfrm>
            <a:off x="7117477" y="3972670"/>
            <a:ext cx="824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PUSCH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DB5395-3DC6-4960-98BE-65974D9F5812}"/>
              </a:ext>
            </a:extLst>
          </p:cNvPr>
          <p:cNvSpPr txBox="1"/>
          <p:nvPr/>
        </p:nvSpPr>
        <p:spPr>
          <a:xfrm>
            <a:off x="1034190" y="3275194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/>
              <a:t>n-4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A182626-653F-4A7C-85AB-5DBF0AACEF2D}"/>
              </a:ext>
            </a:extLst>
          </p:cNvPr>
          <p:cNvSpPr/>
          <p:nvPr/>
        </p:nvSpPr>
        <p:spPr>
          <a:xfrm>
            <a:off x="1155392" y="2934582"/>
            <a:ext cx="1414130" cy="31897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9BA673-72B4-45A2-95D0-18442DCC8227}"/>
              </a:ext>
            </a:extLst>
          </p:cNvPr>
          <p:cNvSpPr txBox="1"/>
          <p:nvPr/>
        </p:nvSpPr>
        <p:spPr>
          <a:xfrm>
            <a:off x="5290774" y="4267577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dirty="0"/>
              <a:t>n-1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10E679-1922-40AA-A2CE-FEAB3FBFAE93}"/>
              </a:ext>
            </a:extLst>
          </p:cNvPr>
          <p:cNvSpPr txBox="1"/>
          <p:nvPr/>
        </p:nvSpPr>
        <p:spPr>
          <a:xfrm>
            <a:off x="5638794" y="4730344"/>
            <a:ext cx="403097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A-MPR calcuation (MSG and SCG UL SG)</a:t>
            </a:r>
          </a:p>
          <a:p>
            <a:r>
              <a:rPr lang="sv-SE" sz="1400" dirty="0"/>
              <a:t>SCG PHR determination</a:t>
            </a:r>
          </a:p>
          <a:p>
            <a:r>
              <a:rPr lang="sv-SE" sz="1400" dirty="0"/>
              <a:t>SCG scaling (if needed) based on computed P</a:t>
            </a:r>
            <a:r>
              <a:rPr lang="sv-SE" sz="1400" baseline="-25000" dirty="0"/>
              <a:t>EN-DC,total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4035F20-9F78-4826-B246-1B6541DE19DF}"/>
              </a:ext>
            </a:extLst>
          </p:cNvPr>
          <p:cNvCxnSpPr/>
          <p:nvPr/>
        </p:nvCxnSpPr>
        <p:spPr>
          <a:xfrm flipV="1">
            <a:off x="5879805" y="4111252"/>
            <a:ext cx="0" cy="58719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5670066-A612-4349-B667-063426C9C20A}"/>
              </a:ext>
            </a:extLst>
          </p:cNvPr>
          <p:cNvSpPr txBox="1"/>
          <p:nvPr/>
        </p:nvSpPr>
        <p:spPr>
          <a:xfrm>
            <a:off x="1392855" y="2166270"/>
            <a:ext cx="24417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A-MPR calcuation (MSG UL SG)</a:t>
            </a:r>
          </a:p>
          <a:p>
            <a:r>
              <a:rPr lang="sv-SE" sz="1400" dirty="0"/>
              <a:t>MCG PHR determination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04E9AB73-42AB-4EC5-844D-8C3E5FFC2167}"/>
              </a:ext>
            </a:extLst>
          </p:cNvPr>
          <p:cNvCxnSpPr/>
          <p:nvPr/>
        </p:nvCxnSpPr>
        <p:spPr>
          <a:xfrm>
            <a:off x="1528236" y="2684186"/>
            <a:ext cx="0" cy="4581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E1EF2B9-2219-4AFF-8519-ED67B383A81C}"/>
              </a:ext>
            </a:extLst>
          </p:cNvPr>
          <p:cNvSpPr txBox="1"/>
          <p:nvPr/>
        </p:nvSpPr>
        <p:spPr>
          <a:xfrm>
            <a:off x="494849" y="2931040"/>
            <a:ext cx="649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MCG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BF3AAC7-3C9E-421F-9BD2-AC0CA5916C7D}"/>
              </a:ext>
            </a:extLst>
          </p:cNvPr>
          <p:cNvSpPr txBox="1"/>
          <p:nvPr/>
        </p:nvSpPr>
        <p:spPr>
          <a:xfrm>
            <a:off x="516800" y="3940398"/>
            <a:ext cx="557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SCG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EAFABC9F-1841-4CFB-BEA8-A80ACFC83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925" y="5647405"/>
            <a:ext cx="10515600" cy="981202"/>
          </a:xfrm>
        </p:spPr>
        <p:txBody>
          <a:bodyPr/>
          <a:lstStyle/>
          <a:p>
            <a:r>
              <a:rPr lang="sv-SE" dirty="0"/>
              <a:t>Applies for both intra-band and inter-band EN-DC</a:t>
            </a:r>
          </a:p>
        </p:txBody>
      </p:sp>
    </p:spTree>
    <p:extLst>
      <p:ext uri="{BB962C8B-B14F-4D97-AF65-F5344CB8AC3E}">
        <p14:creationId xmlns:p14="http://schemas.microsoft.com/office/powerpoint/2010/main" val="1770077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DD63C-1DBC-431B-928F-03C0F47D8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Examples, intra-band contiguous, DC_(n)71AA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D43BD-71EE-44D6-B1E5-14DF583FA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49000" cy="4667250"/>
          </a:xfrm>
        </p:spPr>
        <p:txBody>
          <a:bodyPr>
            <a:normAutofit fontScale="92500" lnSpcReduction="10000"/>
          </a:bodyPr>
          <a:lstStyle/>
          <a:p>
            <a:r>
              <a:rPr lang="sv-SE" sz="1700" dirty="0"/>
              <a:t>P</a:t>
            </a:r>
            <a:r>
              <a:rPr lang="sv-SE" sz="1700" baseline="-25000" dirty="0"/>
              <a:t>powerclass,EN-DC </a:t>
            </a:r>
            <a:r>
              <a:rPr lang="sv-SE" sz="1700" dirty="0"/>
              <a:t>= 23 dBm, DFTS-OFDM, 10 + 10 MHz</a:t>
            </a:r>
          </a:p>
          <a:p>
            <a:r>
              <a:rPr lang="sv-SE" sz="1700" dirty="0"/>
              <a:t>Suppose PL estimate the same on both and both PC loops work out required UL power 0 dBm/PRB</a:t>
            </a:r>
          </a:p>
          <a:p>
            <a:r>
              <a:rPr lang="sv-SE" sz="1700" dirty="0"/>
              <a:t>10 PRB on LTE and 20 PRB on NR =&gt; A-MPR</a:t>
            </a:r>
            <a:r>
              <a:rPr lang="sv-SE" sz="1700" baseline="-25000" dirty="0"/>
              <a:t>total</a:t>
            </a:r>
            <a:r>
              <a:rPr lang="sv-SE" sz="1700" dirty="0"/>
              <a:t> = 7 dB (MPR = 0 dB)</a:t>
            </a:r>
          </a:p>
          <a:p>
            <a:pPr lvl="1"/>
            <a:r>
              <a:rPr lang="sv-SE" sz="1700" dirty="0"/>
              <a:t>A-MPR</a:t>
            </a:r>
            <a:r>
              <a:rPr lang="sv-SE" sz="1700" baseline="-25000" dirty="0"/>
              <a:t>LTE</a:t>
            </a:r>
            <a:r>
              <a:rPr lang="sv-SE" sz="1700" dirty="0"/>
              <a:t> = 1 dB (by 36.101 for B71), A-MPR</a:t>
            </a:r>
            <a:r>
              <a:rPr lang="sv-SE" sz="1700" baseline="-25000" dirty="0"/>
              <a:t>NR </a:t>
            </a:r>
            <a:r>
              <a:rPr lang="sv-SE" sz="1700" dirty="0"/>
              <a:t>= A-MPR</a:t>
            </a:r>
            <a:r>
              <a:rPr lang="sv-SE" sz="1700" baseline="-25000" dirty="0"/>
              <a:t>total</a:t>
            </a:r>
            <a:r>
              <a:rPr lang="sv-SE" sz="1700" dirty="0"/>
              <a:t> = 7 dB</a:t>
            </a:r>
          </a:p>
          <a:p>
            <a:pPr lvl="1"/>
            <a:r>
              <a:rPr lang="sv-SE" sz="1700" dirty="0"/>
              <a:t>P</a:t>
            </a:r>
            <a:r>
              <a:rPr lang="sv-SE" sz="1700" baseline="-25000" dirty="0"/>
              <a:t>EN-DC, total </a:t>
            </a:r>
            <a:r>
              <a:rPr lang="sv-SE" sz="1700" dirty="0"/>
              <a:t>= P</a:t>
            </a:r>
            <a:r>
              <a:rPr lang="sv-SE" sz="1700" baseline="-25000" dirty="0"/>
              <a:t>powerclass,EN-DC</a:t>
            </a:r>
            <a:r>
              <a:rPr lang="sv-SE" sz="1700" dirty="0"/>
              <a:t> - A-MPR</a:t>
            </a:r>
            <a:r>
              <a:rPr lang="sv-SE" sz="1700" baseline="-25000" dirty="0"/>
              <a:t>total</a:t>
            </a:r>
            <a:r>
              <a:rPr lang="sv-SE" sz="1700" dirty="0"/>
              <a:t> = 16dBm,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= </a:t>
            </a:r>
            <a:r>
              <a:rPr lang="sv-SE" sz="1700" dirty="0"/>
              <a:t>10 dBm,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13 dBm</a:t>
            </a:r>
          </a:p>
          <a:p>
            <a:pPr lvl="1"/>
            <a:r>
              <a:rPr lang="sv-SE" sz="1700" dirty="0"/>
              <a:t>No scaling since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+ 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14.7 dBm &lt; P</a:t>
            </a:r>
            <a:r>
              <a:rPr lang="sv-SE" sz="1700" baseline="-25000" dirty="0"/>
              <a:t>EN-DC, total </a:t>
            </a:r>
          </a:p>
          <a:p>
            <a:r>
              <a:rPr lang="sv-SE" sz="1700" dirty="0"/>
              <a:t>10 PRB on LTE and 50 PRB on NR =&gt; A-MPR</a:t>
            </a:r>
            <a:r>
              <a:rPr lang="sv-SE" sz="1700" baseline="-25000" dirty="0"/>
              <a:t>total</a:t>
            </a:r>
            <a:r>
              <a:rPr lang="sv-SE" sz="1700" dirty="0"/>
              <a:t> = 5 dB </a:t>
            </a:r>
          </a:p>
          <a:p>
            <a:pPr lvl="1"/>
            <a:r>
              <a:rPr lang="sv-SE" sz="1700" dirty="0"/>
              <a:t>A-MPR</a:t>
            </a:r>
            <a:r>
              <a:rPr lang="sv-SE" sz="1700" baseline="-25000" dirty="0"/>
              <a:t>LTE</a:t>
            </a:r>
            <a:r>
              <a:rPr lang="sv-SE" sz="1700" dirty="0"/>
              <a:t> = 1 dB (by 36.101 for B71), A-MPR</a:t>
            </a:r>
            <a:r>
              <a:rPr lang="sv-SE" sz="1700" baseline="-25000" dirty="0"/>
              <a:t>NR </a:t>
            </a:r>
            <a:r>
              <a:rPr lang="sv-SE" sz="1700" dirty="0"/>
              <a:t>= A-MPR</a:t>
            </a:r>
            <a:r>
              <a:rPr lang="sv-SE" sz="1700" baseline="-25000" dirty="0"/>
              <a:t>total</a:t>
            </a:r>
            <a:r>
              <a:rPr lang="sv-SE" sz="1700" dirty="0"/>
              <a:t> = 5 dB</a:t>
            </a:r>
          </a:p>
          <a:p>
            <a:pPr lvl="1"/>
            <a:r>
              <a:rPr lang="sv-SE" sz="1700" dirty="0"/>
              <a:t>P</a:t>
            </a:r>
            <a:r>
              <a:rPr lang="sv-SE" sz="1700" baseline="-25000" dirty="0"/>
              <a:t>EN-DC, total </a:t>
            </a:r>
            <a:r>
              <a:rPr lang="sv-SE" sz="1700" dirty="0"/>
              <a:t>= 18 dBm,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= </a:t>
            </a:r>
            <a:r>
              <a:rPr lang="sv-SE" sz="1700" dirty="0"/>
              <a:t>10 dBm,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17 dBm</a:t>
            </a:r>
          </a:p>
          <a:p>
            <a:pPr lvl="1"/>
            <a:r>
              <a:rPr lang="sv-SE" sz="1700" dirty="0"/>
              <a:t>No scaling since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+ 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17,8 dBm &lt; P</a:t>
            </a:r>
            <a:r>
              <a:rPr lang="sv-SE" sz="1700" baseline="-25000" dirty="0"/>
              <a:t>EN-DC, total </a:t>
            </a:r>
          </a:p>
          <a:p>
            <a:r>
              <a:rPr lang="sv-SE" sz="1700" dirty="0"/>
              <a:t>10 PRB on LTE and 50 PRB on NR but with 3 dBm/PRB </a:t>
            </a:r>
            <a:r>
              <a:rPr lang="sv-SE" sz="1700" u="sng" dirty="0"/>
              <a:t>on NR </a:t>
            </a:r>
            <a:r>
              <a:rPr lang="sv-SE" sz="1700" dirty="0"/>
              <a:t>=&gt; A-MPR</a:t>
            </a:r>
            <a:r>
              <a:rPr lang="sv-SE" sz="1700" baseline="-25000" dirty="0"/>
              <a:t>total</a:t>
            </a:r>
            <a:r>
              <a:rPr lang="sv-SE" sz="1700" dirty="0"/>
              <a:t> = 5 dB</a:t>
            </a:r>
          </a:p>
          <a:p>
            <a:pPr lvl="1"/>
            <a:r>
              <a:rPr lang="sv-SE" sz="1700" dirty="0"/>
              <a:t>A-MPR</a:t>
            </a:r>
            <a:r>
              <a:rPr lang="sv-SE" sz="1700" baseline="-25000" dirty="0"/>
              <a:t>LTE</a:t>
            </a:r>
            <a:r>
              <a:rPr lang="sv-SE" sz="1700" dirty="0"/>
              <a:t> = 1 dB (by 36.101 for B71), A-MPR</a:t>
            </a:r>
            <a:r>
              <a:rPr lang="sv-SE" sz="1700" baseline="-25000" dirty="0"/>
              <a:t>NR </a:t>
            </a:r>
            <a:r>
              <a:rPr lang="sv-SE" sz="1700" dirty="0"/>
              <a:t>= A-MPR</a:t>
            </a:r>
            <a:r>
              <a:rPr lang="sv-SE" sz="1700" baseline="-25000" dirty="0"/>
              <a:t>total</a:t>
            </a:r>
            <a:r>
              <a:rPr lang="sv-SE" sz="1700" dirty="0"/>
              <a:t> = 5 dB</a:t>
            </a:r>
          </a:p>
          <a:p>
            <a:pPr lvl="1"/>
            <a:r>
              <a:rPr lang="sv-SE" sz="1700" dirty="0"/>
              <a:t>P</a:t>
            </a:r>
            <a:r>
              <a:rPr lang="sv-SE" sz="1700" baseline="-25000" dirty="0"/>
              <a:t>EN-DC, total </a:t>
            </a:r>
            <a:r>
              <a:rPr lang="sv-SE" sz="1700" dirty="0"/>
              <a:t>= 18 dBm,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= 1</a:t>
            </a:r>
            <a:r>
              <a:rPr lang="sv-SE" sz="1700" dirty="0"/>
              <a:t>0 dBm,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en-GB" sz="1700" dirty="0"/>
              <a:t>= 18 dBm (23 - </a:t>
            </a:r>
            <a:r>
              <a:rPr lang="sv-SE" sz="1700" dirty="0"/>
              <a:t>A-MPR</a:t>
            </a:r>
            <a:r>
              <a:rPr lang="sv-SE" sz="1700" baseline="-25000" dirty="0"/>
              <a:t>NR</a:t>
            </a:r>
            <a:r>
              <a:rPr lang="sv-SE" sz="1700" dirty="0"/>
              <a:t> </a:t>
            </a:r>
            <a:r>
              <a:rPr lang="en-GB" sz="1700" dirty="0"/>
              <a:t>reduced from </a:t>
            </a:r>
            <a:r>
              <a:rPr lang="sv-SE" sz="1700" dirty="0"/>
              <a:t>20 dBm = 3 dBm/PRB + 17)</a:t>
            </a:r>
          </a:p>
          <a:p>
            <a:pPr lvl="1"/>
            <a:r>
              <a:rPr lang="sv-SE" sz="1700" dirty="0"/>
              <a:t>NR reduction since </a:t>
            </a:r>
            <a:r>
              <a:rPr lang="en-GB" sz="1700" dirty="0"/>
              <a:t>P</a:t>
            </a:r>
            <a:r>
              <a:rPr lang="en-GB" sz="1700" baseline="-25000" dirty="0"/>
              <a:t>MCG </a:t>
            </a:r>
            <a:r>
              <a:rPr lang="en-GB" sz="1700" dirty="0"/>
              <a:t>+ P</a:t>
            </a:r>
            <a:r>
              <a:rPr lang="en-GB" sz="1700" baseline="-25000" dirty="0"/>
              <a:t>SCG </a:t>
            </a:r>
            <a:r>
              <a:rPr lang="en-GB" sz="1700" dirty="0"/>
              <a:t>= </a:t>
            </a:r>
            <a:r>
              <a:rPr lang="sv-SE" sz="1700" dirty="0"/>
              <a:t>18.5 dBm &gt; P</a:t>
            </a:r>
            <a:r>
              <a:rPr lang="sv-SE" sz="1700" baseline="-25000" dirty="0"/>
              <a:t>EN-DC, total , </a:t>
            </a:r>
            <a:r>
              <a:rPr lang="sv-SE" sz="1700" dirty="0"/>
              <a:t>NR reduced to </a:t>
            </a:r>
            <a:r>
              <a:rPr lang="en-GB" sz="1700" dirty="0"/>
              <a:t>P</a:t>
            </a:r>
            <a:r>
              <a:rPr lang="en-GB" sz="1700" baseline="-25000" dirty="0"/>
              <a:t>SCG </a:t>
            </a:r>
            <a:r>
              <a:rPr lang="sv-SE" sz="1700" dirty="0"/>
              <a:t>= P</a:t>
            </a:r>
            <a:r>
              <a:rPr lang="sv-SE" sz="1700" baseline="-25000" dirty="0"/>
              <a:t>EN-DC, total </a:t>
            </a:r>
            <a:r>
              <a:rPr lang="en-GB" sz="1700" dirty="0"/>
              <a:t>- P</a:t>
            </a:r>
            <a:r>
              <a:rPr lang="en-GB" sz="1700" baseline="-25000" dirty="0"/>
              <a:t>MCG </a:t>
            </a:r>
            <a:r>
              <a:rPr lang="en-GB" sz="1700" dirty="0"/>
              <a:t>= 17.2 dBm </a:t>
            </a:r>
          </a:p>
          <a:p>
            <a:pPr lvl="1"/>
            <a:endParaRPr lang="en-GB" sz="1700" dirty="0"/>
          </a:p>
          <a:p>
            <a:r>
              <a:rPr lang="en-GB" sz="1700" dirty="0"/>
              <a:t>All computations above internally in the UE</a:t>
            </a:r>
            <a:endParaRPr lang="sv-SE" sz="1700" dirty="0"/>
          </a:p>
          <a:p>
            <a:endParaRPr lang="sv-SE" sz="22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endParaRPr lang="sv-SE" sz="2400" dirty="0"/>
          </a:p>
          <a:p>
            <a:endParaRPr lang="sv-SE" sz="2400" dirty="0"/>
          </a:p>
          <a:p>
            <a:endParaRPr lang="sv-S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7B451F-A38A-4037-AF76-71F4B4E84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2007" y="3429000"/>
            <a:ext cx="3915194" cy="140881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2B0E58F-C9D6-4D3B-A6C0-2346957AFDB0}"/>
              </a:ext>
            </a:extLst>
          </p:cNvPr>
          <p:cNvSpPr txBox="1"/>
          <p:nvPr/>
        </p:nvSpPr>
        <p:spPr>
          <a:xfrm>
            <a:off x="9494875" y="3121223"/>
            <a:ext cx="1324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dirty="0"/>
              <a:t>A-MPR</a:t>
            </a:r>
            <a:r>
              <a:rPr lang="sv-SE" sz="1400" baseline="-25000" dirty="0"/>
              <a:t>total</a:t>
            </a:r>
            <a:r>
              <a:rPr lang="sv-SE" sz="1400" dirty="0"/>
              <a:t> table</a:t>
            </a:r>
          </a:p>
        </p:txBody>
      </p:sp>
    </p:spTree>
    <p:extLst>
      <p:ext uri="{BB962C8B-B14F-4D97-AF65-F5344CB8AC3E}">
        <p14:creationId xmlns:p14="http://schemas.microsoft.com/office/powerpoint/2010/main" val="2755547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33AC96D-29D7-47C2-AA8C-A110B1D3EEE0}"/>
              </a:ext>
            </a:extLst>
          </p:cNvPr>
          <p:cNvSpPr txBox="1"/>
          <p:nvPr/>
        </p:nvSpPr>
        <p:spPr>
          <a:xfrm>
            <a:off x="1711842" y="3429000"/>
            <a:ext cx="89398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800" dirty="0"/>
              <a:t>Comparison to a proposal by Skyworks made at RAN4#88bis</a:t>
            </a:r>
          </a:p>
        </p:txBody>
      </p:sp>
    </p:spTree>
    <p:extLst>
      <p:ext uri="{BB962C8B-B14F-4D97-AF65-F5344CB8AC3E}">
        <p14:creationId xmlns:p14="http://schemas.microsoft.com/office/powerpoint/2010/main" val="1983491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3228F-3514-425A-9B6D-17DE71C6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Skyworks’ proposal: comparison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3F6D1-3C71-48A1-A5A6-2885FDB42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0479" y="5313105"/>
            <a:ext cx="3414824" cy="1325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sz="1800" dirty="0"/>
              <a:t>The present (”Ericsson”) proposal represented by changes in yellow highlight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CCAB42-7982-4159-AA5F-A07686377E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14" y="1779515"/>
            <a:ext cx="7406290" cy="461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917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F8F0F-EAD2-42C0-9CDB-938F2F6F8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Comparison between proposals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1A504-D551-4231-BE77-B9084264B8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6258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sv-SE" sz="1500" dirty="0"/>
              <a:t>P</a:t>
            </a:r>
            <a:r>
              <a:rPr lang="sv-SE" sz="1500" baseline="-25000" dirty="0"/>
              <a:t>powerclass,EN-DC </a:t>
            </a:r>
            <a:r>
              <a:rPr lang="sv-SE" sz="1500" dirty="0"/>
              <a:t>= 23 dBm, DFTS-OFDM, 10 + 10 MHz</a:t>
            </a:r>
          </a:p>
          <a:p>
            <a:r>
              <a:rPr lang="sv-SE" sz="1500" dirty="0"/>
              <a:t>Suppose PL estimate the same on both, PC loops work out required UL power 3 dBm/PRB</a:t>
            </a:r>
          </a:p>
          <a:p>
            <a:pPr marL="0" indent="0">
              <a:buNone/>
            </a:pPr>
            <a:r>
              <a:rPr lang="sv-SE" sz="1500" u="sng" dirty="0"/>
              <a:t>Ericsson proposal</a:t>
            </a:r>
          </a:p>
          <a:p>
            <a:r>
              <a:rPr lang="sv-SE" sz="1500" dirty="0"/>
              <a:t>10 PRB on LTE and 50 PRB on NR</a:t>
            </a:r>
            <a:r>
              <a:rPr lang="sv-SE" sz="1500" u="sng" dirty="0"/>
              <a:t> </a:t>
            </a:r>
            <a:r>
              <a:rPr lang="sv-SE" sz="1500" dirty="0"/>
              <a:t>=&gt; A-MPR</a:t>
            </a:r>
            <a:r>
              <a:rPr lang="sv-SE" sz="1500" baseline="-25000" dirty="0"/>
              <a:t>total</a:t>
            </a:r>
            <a:r>
              <a:rPr lang="sv-SE" sz="1500" dirty="0"/>
              <a:t> = 5 dB</a:t>
            </a:r>
          </a:p>
          <a:p>
            <a:r>
              <a:rPr lang="sv-SE" sz="1500" dirty="0"/>
              <a:t>A-MPR</a:t>
            </a:r>
            <a:r>
              <a:rPr lang="sv-SE" sz="1500" baseline="-25000" dirty="0"/>
              <a:t>LTE</a:t>
            </a:r>
            <a:r>
              <a:rPr lang="sv-SE" sz="1500" dirty="0"/>
              <a:t> = 1 dB (by 36.101 for B71), A-MPR</a:t>
            </a:r>
            <a:r>
              <a:rPr lang="sv-SE" sz="1500" baseline="-25000" dirty="0"/>
              <a:t>NR </a:t>
            </a:r>
            <a:r>
              <a:rPr lang="sv-SE" sz="1500" dirty="0"/>
              <a:t>= A-MPR</a:t>
            </a:r>
            <a:r>
              <a:rPr lang="sv-SE" sz="1500" baseline="-25000" dirty="0"/>
              <a:t>total</a:t>
            </a:r>
            <a:r>
              <a:rPr lang="sv-SE" sz="1500" dirty="0"/>
              <a:t> = 5 dB</a:t>
            </a:r>
          </a:p>
          <a:p>
            <a:r>
              <a:rPr lang="sv-SE" sz="1500" dirty="0"/>
              <a:t>P</a:t>
            </a:r>
            <a:r>
              <a:rPr lang="sv-SE" sz="1500" baseline="-25000" dirty="0"/>
              <a:t>EN-DC, total </a:t>
            </a:r>
            <a:r>
              <a:rPr lang="sv-SE" sz="1500" dirty="0"/>
              <a:t>= 18 dBm,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= 1</a:t>
            </a:r>
            <a:r>
              <a:rPr lang="sv-SE" sz="1500" dirty="0"/>
              <a:t>3 dBm, computed </a:t>
            </a:r>
            <a:r>
              <a:rPr lang="en-GB" sz="1500" dirty="0"/>
              <a:t>P</a:t>
            </a:r>
            <a:r>
              <a:rPr lang="en-GB" sz="1500" baseline="-25000" dirty="0"/>
              <a:t>SCG </a:t>
            </a:r>
            <a:r>
              <a:rPr lang="en-GB" sz="1500" dirty="0"/>
              <a:t>= 18 dBm (23 - </a:t>
            </a:r>
            <a:r>
              <a:rPr lang="sv-SE" sz="1500" dirty="0"/>
              <a:t>A-MPR</a:t>
            </a:r>
            <a:r>
              <a:rPr lang="sv-SE" sz="1500" baseline="-25000" dirty="0"/>
              <a:t>NR</a:t>
            </a:r>
            <a:r>
              <a:rPr lang="sv-SE" sz="1500" dirty="0"/>
              <a:t> </a:t>
            </a:r>
            <a:r>
              <a:rPr lang="en-GB" sz="1500" dirty="0"/>
              <a:t>reduced from </a:t>
            </a:r>
            <a:r>
              <a:rPr lang="sv-SE" sz="1500" dirty="0"/>
              <a:t>20 dBm = 3 dBm/PRB + 17 dB)</a:t>
            </a:r>
          </a:p>
          <a:p>
            <a:r>
              <a:rPr lang="sv-SE" sz="1500" dirty="0"/>
              <a:t>NR reduction since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+ P</a:t>
            </a:r>
            <a:r>
              <a:rPr lang="en-GB" sz="1500" baseline="-25000" dirty="0"/>
              <a:t>SCG </a:t>
            </a:r>
            <a:r>
              <a:rPr lang="en-GB" sz="1500" dirty="0"/>
              <a:t>= </a:t>
            </a:r>
            <a:r>
              <a:rPr lang="sv-SE" sz="1500" dirty="0"/>
              <a:t>19.2 dBm &gt; P</a:t>
            </a:r>
            <a:r>
              <a:rPr lang="sv-SE" sz="1500" baseline="-25000" dirty="0"/>
              <a:t>EN-DC, total , </a:t>
            </a:r>
            <a:r>
              <a:rPr lang="sv-SE" sz="1500" dirty="0"/>
              <a:t>NR reduced to </a:t>
            </a:r>
            <a:r>
              <a:rPr lang="en-GB" sz="1500" dirty="0"/>
              <a:t>P</a:t>
            </a:r>
            <a:r>
              <a:rPr lang="en-GB" sz="1500" baseline="-25000" dirty="0"/>
              <a:t>SCG </a:t>
            </a:r>
            <a:r>
              <a:rPr lang="sv-SE" sz="1500" dirty="0"/>
              <a:t>= P</a:t>
            </a:r>
            <a:r>
              <a:rPr lang="sv-SE" sz="1500" baseline="-25000" dirty="0"/>
              <a:t>EN-DC, total </a:t>
            </a:r>
            <a:r>
              <a:rPr lang="en-GB" sz="1500" dirty="0"/>
              <a:t>- P</a:t>
            </a:r>
            <a:r>
              <a:rPr lang="en-GB" sz="1500" baseline="-25000" dirty="0"/>
              <a:t>MCG </a:t>
            </a:r>
            <a:r>
              <a:rPr lang="en-GB" sz="1500" dirty="0"/>
              <a:t>= 16.3 dBm</a:t>
            </a:r>
          </a:p>
          <a:p>
            <a:r>
              <a:rPr lang="sv-SE" sz="1500" dirty="0"/>
              <a:t>Total power =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+ P</a:t>
            </a:r>
            <a:r>
              <a:rPr lang="en-GB" sz="1500" baseline="-25000" dirty="0"/>
              <a:t>SCG </a:t>
            </a:r>
            <a:r>
              <a:rPr lang="en-GB" sz="1500" dirty="0"/>
              <a:t>= </a:t>
            </a:r>
            <a:r>
              <a:rPr lang="sv-SE" sz="1500" dirty="0"/>
              <a:t>P</a:t>
            </a:r>
            <a:r>
              <a:rPr lang="sv-SE" sz="1500" baseline="-25000" dirty="0"/>
              <a:t>EN-DC, total </a:t>
            </a:r>
            <a:r>
              <a:rPr lang="sv-SE" sz="1500" dirty="0"/>
              <a:t>= 18 dBm,</a:t>
            </a:r>
            <a:endParaRPr lang="en-GB" sz="1500" dirty="0"/>
          </a:p>
          <a:p>
            <a:pPr marL="0" indent="0">
              <a:buNone/>
            </a:pPr>
            <a:r>
              <a:rPr lang="en-GB" sz="1500" u="sng" dirty="0"/>
              <a:t>Skyworks proposal</a:t>
            </a:r>
          </a:p>
          <a:p>
            <a:r>
              <a:rPr lang="sv-SE" sz="1500" dirty="0"/>
              <a:t>10 PRB on LTE and 50 PRB on NR</a:t>
            </a:r>
            <a:r>
              <a:rPr lang="sv-SE" sz="1500" u="sng" dirty="0"/>
              <a:t> </a:t>
            </a:r>
            <a:r>
              <a:rPr lang="sv-SE" sz="1500" dirty="0"/>
              <a:t>=&gt; BO</a:t>
            </a:r>
            <a:r>
              <a:rPr lang="sv-SE" sz="1500" baseline="-25000" dirty="0"/>
              <a:t>eq</a:t>
            </a:r>
            <a:r>
              <a:rPr lang="sv-SE" sz="1500" dirty="0"/>
              <a:t> = A-MPR</a:t>
            </a:r>
            <a:r>
              <a:rPr lang="sv-SE" sz="1500" baseline="-25000" dirty="0"/>
              <a:t>total</a:t>
            </a:r>
            <a:r>
              <a:rPr lang="sv-SE" sz="1500" dirty="0"/>
              <a:t> = 5 dB (P</a:t>
            </a:r>
            <a:r>
              <a:rPr lang="sv-SE" sz="1500" baseline="-25000" dirty="0"/>
              <a:t>EN-DC, total </a:t>
            </a:r>
            <a:r>
              <a:rPr lang="sv-SE" sz="1500" dirty="0"/>
              <a:t>= 23 dBm in this proposal)</a:t>
            </a:r>
          </a:p>
          <a:p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= </a:t>
            </a:r>
            <a:r>
              <a:rPr lang="sv-SE" sz="1500" dirty="0"/>
              <a:t>P</a:t>
            </a:r>
            <a:r>
              <a:rPr lang="sv-SE" sz="1500" baseline="-25000" dirty="0"/>
              <a:t>LTE_act </a:t>
            </a:r>
            <a:r>
              <a:rPr lang="sv-SE" sz="1500" dirty="0"/>
              <a:t>= 13 dBm, </a:t>
            </a:r>
            <a:r>
              <a:rPr lang="sv-SE" sz="1500" dirty="0">
                <a:latin typeface="Symbol" panose="05050102010706020507" pitchFamily="18" charset="2"/>
              </a:rPr>
              <a:t>D</a:t>
            </a:r>
            <a:r>
              <a:rPr lang="sv-SE" sz="1500" dirty="0"/>
              <a:t>BO</a:t>
            </a:r>
            <a:r>
              <a:rPr lang="sv-SE" sz="1500" baseline="-25000" dirty="0"/>
              <a:t>LTE</a:t>
            </a:r>
            <a:r>
              <a:rPr lang="sv-SE" sz="1500" dirty="0"/>
              <a:t> = 5 - (22-13) = -4 dB. If IMD3 then BO</a:t>
            </a:r>
            <a:r>
              <a:rPr lang="sv-SE" sz="1500" baseline="-25000" dirty="0"/>
              <a:t>NR</a:t>
            </a:r>
            <a:r>
              <a:rPr lang="sv-SE" sz="1500" dirty="0"/>
              <a:t> = 3 dB. </a:t>
            </a:r>
            <a:r>
              <a:rPr lang="en-GB" sz="1500" dirty="0" err="1"/>
              <a:t>P</a:t>
            </a:r>
            <a:r>
              <a:rPr lang="en-GB" sz="1500" baseline="-25000" dirty="0" err="1"/>
              <a:t>NR_req</a:t>
            </a:r>
            <a:r>
              <a:rPr lang="en-GB" sz="1500" baseline="-25000" dirty="0"/>
              <a:t> </a:t>
            </a:r>
            <a:r>
              <a:rPr lang="sv-SE" sz="1500" dirty="0"/>
              <a:t>= 20 dBm (3 dBm/PRB + 17 dB), P</a:t>
            </a:r>
            <a:r>
              <a:rPr lang="sv-SE" sz="1500" baseline="-25000" dirty="0"/>
              <a:t>max_NRampr </a:t>
            </a:r>
            <a:r>
              <a:rPr lang="sv-SE" sz="1500" dirty="0"/>
              <a:t>= 22 – 3 = 19 dBm, P</a:t>
            </a:r>
            <a:r>
              <a:rPr lang="sv-SE" sz="1500" baseline="-25000" dirty="0"/>
              <a:t>max_NRscale </a:t>
            </a:r>
            <a:r>
              <a:rPr lang="sv-SE" sz="1500" dirty="0"/>
              <a:t>= 23 dBm, P</a:t>
            </a:r>
            <a:r>
              <a:rPr lang="sv-SE" sz="1500" baseline="-25000" dirty="0"/>
              <a:t>SCG </a:t>
            </a:r>
            <a:r>
              <a:rPr lang="sv-SE" sz="1500" dirty="0"/>
              <a:t>= dropped since </a:t>
            </a:r>
            <a:r>
              <a:rPr lang="en-GB" sz="1500" dirty="0" err="1"/>
              <a:t>P</a:t>
            </a:r>
            <a:r>
              <a:rPr lang="en-GB" sz="1500" baseline="-25000" dirty="0" err="1"/>
              <a:t>NR_req</a:t>
            </a:r>
            <a:r>
              <a:rPr lang="en-GB" sz="1500" baseline="-25000" dirty="0"/>
              <a:t> </a:t>
            </a:r>
            <a:r>
              <a:rPr lang="sv-SE" sz="1500" dirty="0"/>
              <a:t> &gt; P</a:t>
            </a:r>
            <a:r>
              <a:rPr lang="sv-SE" sz="1500" baseline="-25000" dirty="0"/>
              <a:t>max_NR </a:t>
            </a:r>
            <a:r>
              <a:rPr lang="sv-SE" sz="1500" dirty="0"/>
              <a:t>= 19 dBm, </a:t>
            </a:r>
          </a:p>
          <a:p>
            <a:r>
              <a:rPr lang="sv-SE" sz="1500" dirty="0"/>
              <a:t>Reducing NR to P</a:t>
            </a:r>
            <a:r>
              <a:rPr lang="sv-SE" sz="1500" baseline="-25000" dirty="0"/>
              <a:t>max_NR </a:t>
            </a:r>
            <a:r>
              <a:rPr lang="en-GB" sz="1500" dirty="0"/>
              <a:t>then P</a:t>
            </a:r>
            <a:r>
              <a:rPr lang="en-GB" sz="1500" baseline="-25000" dirty="0"/>
              <a:t>SCG </a:t>
            </a:r>
            <a:r>
              <a:rPr lang="sv-SE" sz="1500" dirty="0"/>
              <a:t>= 19 dBm (modified proposal),</a:t>
            </a:r>
            <a:r>
              <a:rPr lang="en-GB" sz="1500" dirty="0"/>
              <a:t> </a:t>
            </a:r>
            <a:r>
              <a:rPr lang="sv-SE" sz="1500" dirty="0"/>
              <a:t>total power =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+ P</a:t>
            </a:r>
            <a:r>
              <a:rPr lang="en-GB" sz="1500" baseline="-25000" dirty="0"/>
              <a:t>SCG </a:t>
            </a:r>
            <a:r>
              <a:rPr lang="en-GB" sz="1500" dirty="0"/>
              <a:t>= </a:t>
            </a:r>
            <a:r>
              <a:rPr lang="sv-SE" sz="1500" dirty="0"/>
              <a:t>20 dBm, 2 dB higher than in the Ericsson proposal</a:t>
            </a:r>
          </a:p>
          <a:p>
            <a:pPr lvl="1"/>
            <a:r>
              <a:rPr lang="sv-SE" sz="1500" dirty="0"/>
              <a:t>Unwanted emissions may still be met for the power difference between LTE and NR is large (6 dB)</a:t>
            </a:r>
          </a:p>
          <a:p>
            <a:endParaRPr lang="sv-SE" sz="1800" dirty="0"/>
          </a:p>
          <a:p>
            <a:endParaRPr lang="en-GB" sz="1800" dirty="0"/>
          </a:p>
          <a:p>
            <a:endParaRPr lang="en-GB" sz="18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39254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EAEC8-515A-4026-AB98-D972EEB21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Comparison: case of dropping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35752D4-349A-4AC3-8EFF-DB6BE39CBA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6258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sv-SE" sz="1500" dirty="0"/>
              <a:t>P</a:t>
            </a:r>
            <a:r>
              <a:rPr lang="sv-SE" sz="1500" baseline="-25000" dirty="0"/>
              <a:t>powerclass,EN-DC </a:t>
            </a:r>
            <a:r>
              <a:rPr lang="sv-SE" sz="1500" dirty="0"/>
              <a:t>= 23 dBm, DFTS-OFDM, 10 + 10 MHz</a:t>
            </a:r>
          </a:p>
          <a:p>
            <a:r>
              <a:rPr lang="sv-SE" sz="1500" dirty="0"/>
              <a:t>Suppose PL estimate the same on both, PC loops work out required UL power 3 dBm/PRB</a:t>
            </a:r>
          </a:p>
          <a:p>
            <a:pPr marL="0" indent="0">
              <a:buNone/>
            </a:pPr>
            <a:r>
              <a:rPr lang="sv-SE" sz="1500" u="sng" dirty="0"/>
              <a:t>Ericsson proposal</a:t>
            </a:r>
          </a:p>
          <a:p>
            <a:r>
              <a:rPr lang="sv-SE" sz="1500" dirty="0"/>
              <a:t>30 PRB on LTE and 50 PRB on NR</a:t>
            </a:r>
            <a:r>
              <a:rPr lang="sv-SE" sz="1500" u="sng" dirty="0"/>
              <a:t> </a:t>
            </a:r>
            <a:r>
              <a:rPr lang="sv-SE" sz="1500" dirty="0"/>
              <a:t>=&gt; A-MPR</a:t>
            </a:r>
            <a:r>
              <a:rPr lang="sv-SE" sz="1500" baseline="-25000" dirty="0"/>
              <a:t>total</a:t>
            </a:r>
            <a:r>
              <a:rPr lang="sv-SE" sz="1500" dirty="0"/>
              <a:t> = 5 dB</a:t>
            </a:r>
          </a:p>
          <a:p>
            <a:r>
              <a:rPr lang="sv-SE" sz="1500" dirty="0"/>
              <a:t>A-MPR</a:t>
            </a:r>
            <a:r>
              <a:rPr lang="sv-SE" sz="1500" baseline="-25000" dirty="0"/>
              <a:t>LTE</a:t>
            </a:r>
            <a:r>
              <a:rPr lang="sv-SE" sz="1500" dirty="0"/>
              <a:t> = 1 dB (by 36.101 for B71), A-MPR</a:t>
            </a:r>
            <a:r>
              <a:rPr lang="sv-SE" sz="1500" baseline="-25000" dirty="0"/>
              <a:t>NR </a:t>
            </a:r>
            <a:r>
              <a:rPr lang="sv-SE" sz="1500" dirty="0"/>
              <a:t>= A-MPR</a:t>
            </a:r>
            <a:r>
              <a:rPr lang="sv-SE" sz="1500" baseline="-25000" dirty="0"/>
              <a:t>total</a:t>
            </a:r>
            <a:r>
              <a:rPr lang="sv-SE" sz="1500" dirty="0"/>
              <a:t> = 5 dB</a:t>
            </a:r>
          </a:p>
          <a:p>
            <a:r>
              <a:rPr lang="sv-SE" sz="1500" dirty="0"/>
              <a:t>P</a:t>
            </a:r>
            <a:r>
              <a:rPr lang="sv-SE" sz="1500" baseline="-25000" dirty="0"/>
              <a:t>EN-DC, total </a:t>
            </a:r>
            <a:r>
              <a:rPr lang="sv-SE" sz="1500" dirty="0"/>
              <a:t>= 18 dBm,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= 18</a:t>
            </a:r>
            <a:r>
              <a:rPr lang="sv-SE" sz="1500" dirty="0"/>
              <a:t> dBm, computed </a:t>
            </a:r>
            <a:r>
              <a:rPr lang="en-GB" sz="1500" dirty="0"/>
              <a:t>P</a:t>
            </a:r>
            <a:r>
              <a:rPr lang="en-GB" sz="1500" baseline="-25000" dirty="0"/>
              <a:t>SCG </a:t>
            </a:r>
            <a:r>
              <a:rPr lang="en-GB" sz="1500" dirty="0"/>
              <a:t>= 18 dBm (23 - </a:t>
            </a:r>
            <a:r>
              <a:rPr lang="sv-SE" sz="1500" dirty="0"/>
              <a:t>A-MPR</a:t>
            </a:r>
            <a:r>
              <a:rPr lang="sv-SE" sz="1500" baseline="-25000" dirty="0"/>
              <a:t>NR</a:t>
            </a:r>
            <a:r>
              <a:rPr lang="sv-SE" sz="1500" dirty="0"/>
              <a:t> </a:t>
            </a:r>
            <a:r>
              <a:rPr lang="en-GB" sz="1500" dirty="0"/>
              <a:t>reduced from </a:t>
            </a:r>
            <a:r>
              <a:rPr lang="sv-SE" sz="1500" dirty="0"/>
              <a:t>20 dBm = 3 dBm/PRB + 17 dB)</a:t>
            </a:r>
          </a:p>
          <a:p>
            <a:r>
              <a:rPr lang="sv-SE" sz="1500" dirty="0"/>
              <a:t>NR dropped since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sv-SE" sz="1500" dirty="0"/>
              <a:t>= P</a:t>
            </a:r>
            <a:r>
              <a:rPr lang="sv-SE" sz="1500" baseline="-25000" dirty="0"/>
              <a:t>EN-DC, total </a:t>
            </a:r>
          </a:p>
          <a:p>
            <a:r>
              <a:rPr lang="sv-SE" sz="1500" dirty="0"/>
              <a:t>Total power =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sv-SE" sz="1500" dirty="0"/>
              <a:t>= P</a:t>
            </a:r>
            <a:r>
              <a:rPr lang="sv-SE" sz="1500" baseline="-25000" dirty="0"/>
              <a:t>EN-DC, total </a:t>
            </a:r>
            <a:r>
              <a:rPr lang="sv-SE" sz="1500" dirty="0"/>
              <a:t>= 18 dBm (LTE allocated the required power)</a:t>
            </a:r>
            <a:endParaRPr lang="en-GB" sz="1500" dirty="0"/>
          </a:p>
          <a:p>
            <a:pPr marL="0" indent="0">
              <a:buNone/>
            </a:pPr>
            <a:r>
              <a:rPr lang="en-GB" sz="1500" u="sng" dirty="0"/>
              <a:t>Skyworks proposal</a:t>
            </a:r>
          </a:p>
          <a:p>
            <a:r>
              <a:rPr lang="sv-SE" sz="1500" dirty="0"/>
              <a:t>30 PRB on LTE and 50 PRB on NR</a:t>
            </a:r>
            <a:r>
              <a:rPr lang="sv-SE" sz="1500" u="sng" dirty="0"/>
              <a:t> </a:t>
            </a:r>
            <a:r>
              <a:rPr lang="sv-SE" sz="1500" dirty="0"/>
              <a:t>=&gt; BO</a:t>
            </a:r>
            <a:r>
              <a:rPr lang="sv-SE" sz="1500" baseline="-25000" dirty="0"/>
              <a:t>eq</a:t>
            </a:r>
            <a:r>
              <a:rPr lang="sv-SE" sz="1500" dirty="0"/>
              <a:t> = A-MPR</a:t>
            </a:r>
            <a:r>
              <a:rPr lang="sv-SE" sz="1500" baseline="-25000" dirty="0"/>
              <a:t>total</a:t>
            </a:r>
            <a:r>
              <a:rPr lang="sv-SE" sz="1500" dirty="0"/>
              <a:t> = 5 dB (P</a:t>
            </a:r>
            <a:r>
              <a:rPr lang="sv-SE" sz="1500" baseline="-25000" dirty="0"/>
              <a:t>EN-DC, total </a:t>
            </a:r>
            <a:r>
              <a:rPr lang="sv-SE" sz="1500" dirty="0"/>
              <a:t>= 23 dBm in this proposal)</a:t>
            </a:r>
          </a:p>
          <a:p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= </a:t>
            </a:r>
            <a:r>
              <a:rPr lang="sv-SE" sz="1500" dirty="0"/>
              <a:t>P</a:t>
            </a:r>
            <a:r>
              <a:rPr lang="sv-SE" sz="1500" baseline="-25000" dirty="0"/>
              <a:t>LTE_act </a:t>
            </a:r>
            <a:r>
              <a:rPr lang="sv-SE" sz="1500" dirty="0"/>
              <a:t>= 18 dBm, </a:t>
            </a:r>
            <a:r>
              <a:rPr lang="sv-SE" sz="1500" dirty="0">
                <a:latin typeface="Symbol" panose="05050102010706020507" pitchFamily="18" charset="2"/>
              </a:rPr>
              <a:t>D</a:t>
            </a:r>
            <a:r>
              <a:rPr lang="sv-SE" sz="1500" dirty="0"/>
              <a:t>BO</a:t>
            </a:r>
            <a:r>
              <a:rPr lang="sv-SE" sz="1500" baseline="-25000" dirty="0"/>
              <a:t>LTE</a:t>
            </a:r>
            <a:r>
              <a:rPr lang="sv-SE" sz="1500" dirty="0"/>
              <a:t> = 5 - (22-18) = 1 dB. If IMD3 then BO</a:t>
            </a:r>
            <a:r>
              <a:rPr lang="sv-SE" sz="1500" baseline="-25000" dirty="0"/>
              <a:t>NR</a:t>
            </a:r>
            <a:r>
              <a:rPr lang="sv-SE" sz="1500" dirty="0"/>
              <a:t> = 5 + 1 dB. </a:t>
            </a:r>
            <a:r>
              <a:rPr lang="en-GB" sz="1500" dirty="0" err="1"/>
              <a:t>P</a:t>
            </a:r>
            <a:r>
              <a:rPr lang="en-GB" sz="1500" baseline="-25000" dirty="0" err="1"/>
              <a:t>NR_req</a:t>
            </a:r>
            <a:r>
              <a:rPr lang="en-GB" sz="1500" baseline="-25000" dirty="0"/>
              <a:t> </a:t>
            </a:r>
            <a:r>
              <a:rPr lang="sv-SE" sz="1500" dirty="0"/>
              <a:t>= 20 dBm (3 dBm/PRB + 17 dB), P</a:t>
            </a:r>
            <a:r>
              <a:rPr lang="sv-SE" sz="1500" baseline="-25000" dirty="0"/>
              <a:t>max_NRampr </a:t>
            </a:r>
            <a:r>
              <a:rPr lang="sv-SE" sz="1500" dirty="0"/>
              <a:t>= 22 – 6 = 16 dBm, P</a:t>
            </a:r>
            <a:r>
              <a:rPr lang="sv-SE" sz="1500" baseline="-25000" dirty="0"/>
              <a:t>max_NRscale </a:t>
            </a:r>
            <a:r>
              <a:rPr lang="sv-SE" sz="1500" dirty="0"/>
              <a:t>= 21.4 dBm</a:t>
            </a:r>
          </a:p>
          <a:p>
            <a:r>
              <a:rPr lang="sv-SE" sz="1500" dirty="0"/>
              <a:t>NR dropped since </a:t>
            </a:r>
            <a:r>
              <a:rPr lang="en-GB" sz="1500" dirty="0" err="1"/>
              <a:t>P</a:t>
            </a:r>
            <a:r>
              <a:rPr lang="en-GB" sz="1500" baseline="-25000" dirty="0" err="1"/>
              <a:t>NR_req</a:t>
            </a:r>
            <a:r>
              <a:rPr lang="en-GB" sz="1500" baseline="-25000" dirty="0"/>
              <a:t> </a:t>
            </a:r>
            <a:r>
              <a:rPr lang="sv-SE" sz="1500" dirty="0"/>
              <a:t> &gt; P</a:t>
            </a:r>
            <a:r>
              <a:rPr lang="sv-SE" sz="1500" baseline="-25000" dirty="0"/>
              <a:t>max_NR </a:t>
            </a:r>
            <a:r>
              <a:rPr lang="sv-SE" sz="1500" dirty="0"/>
              <a:t>= 16 dBm, </a:t>
            </a:r>
          </a:p>
          <a:p>
            <a:r>
              <a:rPr lang="sv-SE" sz="1500" dirty="0"/>
              <a:t>Reducing NR to P</a:t>
            </a:r>
            <a:r>
              <a:rPr lang="sv-SE" sz="1500" baseline="-25000" dirty="0"/>
              <a:t>max_NR </a:t>
            </a:r>
            <a:r>
              <a:rPr lang="en-GB" sz="1500" dirty="0"/>
              <a:t>then P</a:t>
            </a:r>
            <a:r>
              <a:rPr lang="en-GB" sz="1500" baseline="-25000" dirty="0"/>
              <a:t>SCG </a:t>
            </a:r>
            <a:r>
              <a:rPr lang="sv-SE" sz="1500" dirty="0"/>
              <a:t>= 16 dBm (modified proposal),</a:t>
            </a:r>
            <a:r>
              <a:rPr lang="en-GB" sz="1500" dirty="0"/>
              <a:t> </a:t>
            </a:r>
            <a:r>
              <a:rPr lang="sv-SE" sz="1500" dirty="0"/>
              <a:t>total power = </a:t>
            </a:r>
            <a:r>
              <a:rPr lang="en-GB" sz="1500" dirty="0"/>
              <a:t>P</a:t>
            </a:r>
            <a:r>
              <a:rPr lang="en-GB" sz="1500" baseline="-25000" dirty="0"/>
              <a:t>MCG </a:t>
            </a:r>
            <a:r>
              <a:rPr lang="en-GB" sz="1500" dirty="0"/>
              <a:t>+ P</a:t>
            </a:r>
            <a:r>
              <a:rPr lang="en-GB" sz="1500" baseline="-25000" dirty="0"/>
              <a:t>SCG </a:t>
            </a:r>
            <a:r>
              <a:rPr lang="en-GB" sz="1500" dirty="0"/>
              <a:t>= </a:t>
            </a:r>
            <a:r>
              <a:rPr lang="sv-SE" sz="1500" dirty="0"/>
              <a:t>20,1 dBm</a:t>
            </a:r>
          </a:p>
          <a:p>
            <a:pPr lvl="1"/>
            <a:r>
              <a:rPr lang="sv-SE" sz="1500" dirty="0"/>
              <a:t>Unwanted emissions met with total back-off around 3 dB? (cf. BO</a:t>
            </a:r>
            <a:r>
              <a:rPr lang="sv-SE" sz="1500" baseline="-25000" dirty="0"/>
              <a:t>eq</a:t>
            </a:r>
            <a:r>
              <a:rPr lang="sv-SE" sz="1500" dirty="0"/>
              <a:t> = 5 dB) </a:t>
            </a:r>
          </a:p>
          <a:p>
            <a:endParaRPr lang="sv-SE" sz="1800" dirty="0"/>
          </a:p>
          <a:p>
            <a:endParaRPr lang="en-GB" sz="1800" dirty="0"/>
          </a:p>
          <a:p>
            <a:endParaRPr lang="en-GB" sz="18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07264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00C43-6490-4D4C-AF08-C3F0FBABF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Comparison: ”conformance test”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335E0A-4199-4077-8936-49C91C22A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sv-SE" sz="1600" dirty="0"/>
              <a:t>P</a:t>
            </a:r>
            <a:r>
              <a:rPr lang="sv-SE" sz="1600" baseline="-25000" dirty="0"/>
              <a:t>powerclass,EN-DC </a:t>
            </a:r>
            <a:r>
              <a:rPr lang="sv-SE" sz="1600" dirty="0"/>
              <a:t>= 23 dBm, DFTS-OFDM, 10 + 10 MHz</a:t>
            </a:r>
          </a:p>
          <a:p>
            <a:r>
              <a:rPr lang="sv-SE" sz="1600" dirty="0"/>
              <a:t>Suppose the UE uses the maximum A-MPR when operated standalone, UP commands sent on both CGs</a:t>
            </a:r>
          </a:p>
          <a:p>
            <a:pPr marL="0" indent="0">
              <a:buNone/>
            </a:pPr>
            <a:r>
              <a:rPr lang="sv-SE" sz="1600" u="sng" dirty="0"/>
              <a:t>Ericsson proposal</a:t>
            </a:r>
          </a:p>
          <a:p>
            <a:r>
              <a:rPr lang="sv-SE" sz="1600" dirty="0"/>
              <a:t>20 PRB on LTE and 50 PRB on NR</a:t>
            </a:r>
            <a:r>
              <a:rPr lang="sv-SE" sz="1600" u="sng" dirty="0"/>
              <a:t> </a:t>
            </a:r>
            <a:r>
              <a:rPr lang="sv-SE" sz="1600" dirty="0"/>
              <a:t>=&gt; A-MPR</a:t>
            </a:r>
            <a:r>
              <a:rPr lang="sv-SE" sz="1600" baseline="-25000" dirty="0"/>
              <a:t>total</a:t>
            </a:r>
            <a:r>
              <a:rPr lang="sv-SE" sz="1600" dirty="0"/>
              <a:t> = 5 dB</a:t>
            </a:r>
          </a:p>
          <a:p>
            <a:r>
              <a:rPr lang="sv-SE" sz="1600" dirty="0"/>
              <a:t>A-MPR</a:t>
            </a:r>
            <a:r>
              <a:rPr lang="sv-SE" sz="1600" baseline="-25000" dirty="0"/>
              <a:t>LTE</a:t>
            </a:r>
            <a:r>
              <a:rPr lang="sv-SE" sz="1600" dirty="0"/>
              <a:t> = 1 dB (by 36.101 for B71), A-MPR</a:t>
            </a:r>
            <a:r>
              <a:rPr lang="sv-SE" sz="1600" baseline="-25000" dirty="0"/>
              <a:t>NR </a:t>
            </a:r>
            <a:r>
              <a:rPr lang="sv-SE" sz="1600" dirty="0"/>
              <a:t>= A-MPR</a:t>
            </a:r>
            <a:r>
              <a:rPr lang="sv-SE" sz="1600" baseline="-25000" dirty="0"/>
              <a:t>total</a:t>
            </a:r>
            <a:r>
              <a:rPr lang="sv-SE" sz="1600" dirty="0"/>
              <a:t> = 5 dB</a:t>
            </a:r>
          </a:p>
          <a:p>
            <a:r>
              <a:rPr lang="sv-SE" sz="1600" dirty="0"/>
              <a:t>P</a:t>
            </a:r>
            <a:r>
              <a:rPr lang="sv-SE" sz="1600" baseline="-25000" dirty="0"/>
              <a:t>EN-DC, total </a:t>
            </a:r>
            <a:r>
              <a:rPr lang="sv-SE" sz="1600" dirty="0"/>
              <a:t>= 18 dBm, </a:t>
            </a:r>
            <a:r>
              <a:rPr lang="en-GB" sz="1600" dirty="0"/>
              <a:t>P</a:t>
            </a:r>
            <a:r>
              <a:rPr lang="en-GB" sz="1600" baseline="-25000" dirty="0"/>
              <a:t>MCG </a:t>
            </a:r>
            <a:r>
              <a:rPr lang="en-GB" sz="1600" dirty="0"/>
              <a:t>= 22</a:t>
            </a:r>
            <a:r>
              <a:rPr lang="sv-SE" sz="1600" dirty="0"/>
              <a:t> dBm (23 dBm – A-MPR</a:t>
            </a:r>
            <a:r>
              <a:rPr lang="sv-SE" sz="1600" baseline="-25000" dirty="0"/>
              <a:t>LTE</a:t>
            </a:r>
            <a:r>
              <a:rPr lang="sv-SE" sz="1600" dirty="0"/>
              <a:t>), </a:t>
            </a:r>
            <a:r>
              <a:rPr lang="en-GB" sz="1600" dirty="0"/>
              <a:t>P</a:t>
            </a:r>
            <a:r>
              <a:rPr lang="en-GB" sz="1600" baseline="-25000" dirty="0"/>
              <a:t>SCG </a:t>
            </a:r>
            <a:r>
              <a:rPr lang="en-GB" sz="1600" dirty="0"/>
              <a:t>dropped, nothing left for power reduction</a:t>
            </a:r>
            <a:endParaRPr lang="sv-SE" sz="1600" dirty="0"/>
          </a:p>
          <a:p>
            <a:r>
              <a:rPr lang="sv-SE" sz="1600" dirty="0"/>
              <a:t>NR dropped since </a:t>
            </a:r>
            <a:r>
              <a:rPr lang="en-GB" sz="1600" dirty="0"/>
              <a:t>P</a:t>
            </a:r>
            <a:r>
              <a:rPr lang="en-GB" sz="1600" baseline="-25000" dirty="0"/>
              <a:t>MCG</a:t>
            </a:r>
            <a:r>
              <a:rPr lang="sv-SE" sz="1600" dirty="0"/>
              <a:t> &gt; P</a:t>
            </a:r>
            <a:r>
              <a:rPr lang="sv-SE" sz="1600" baseline="-25000" dirty="0"/>
              <a:t>EN-DC, total</a:t>
            </a:r>
            <a:endParaRPr lang="en-GB" sz="1600" dirty="0"/>
          </a:p>
          <a:p>
            <a:pPr marL="0" indent="0">
              <a:buNone/>
            </a:pPr>
            <a:r>
              <a:rPr lang="en-GB" sz="1600" u="sng" dirty="0"/>
              <a:t>Skyworks proposal</a:t>
            </a:r>
          </a:p>
          <a:p>
            <a:r>
              <a:rPr lang="sv-SE" sz="1600" dirty="0"/>
              <a:t>20 PRB on LTE and 50 PRB on NR</a:t>
            </a:r>
            <a:r>
              <a:rPr lang="sv-SE" sz="1600" u="sng" dirty="0"/>
              <a:t> </a:t>
            </a:r>
            <a:r>
              <a:rPr lang="sv-SE" sz="1600" dirty="0"/>
              <a:t>=&gt; BO</a:t>
            </a:r>
            <a:r>
              <a:rPr lang="sv-SE" sz="1600" baseline="-25000" dirty="0"/>
              <a:t>eq</a:t>
            </a:r>
            <a:r>
              <a:rPr lang="sv-SE" sz="1600" dirty="0"/>
              <a:t> = A-MPR</a:t>
            </a:r>
            <a:r>
              <a:rPr lang="sv-SE" sz="1600" baseline="-25000" dirty="0"/>
              <a:t>total</a:t>
            </a:r>
            <a:r>
              <a:rPr lang="sv-SE" sz="1600" dirty="0"/>
              <a:t> = 5 dB (P</a:t>
            </a:r>
            <a:r>
              <a:rPr lang="sv-SE" sz="1600" baseline="-25000" dirty="0"/>
              <a:t>EN-DC, total </a:t>
            </a:r>
            <a:r>
              <a:rPr lang="sv-SE" sz="1600" dirty="0"/>
              <a:t>23 dBm in this proposal)</a:t>
            </a:r>
          </a:p>
          <a:p>
            <a:r>
              <a:rPr lang="en-GB" sz="1600" dirty="0"/>
              <a:t>P</a:t>
            </a:r>
            <a:r>
              <a:rPr lang="en-GB" sz="1600" baseline="-25000" dirty="0"/>
              <a:t>MCG </a:t>
            </a:r>
            <a:r>
              <a:rPr lang="en-GB" sz="1600" dirty="0"/>
              <a:t>= </a:t>
            </a:r>
            <a:r>
              <a:rPr lang="sv-SE" sz="1600" dirty="0"/>
              <a:t>P</a:t>
            </a:r>
            <a:r>
              <a:rPr lang="sv-SE" sz="1600" baseline="-25000" dirty="0"/>
              <a:t>LTE_act </a:t>
            </a:r>
            <a:r>
              <a:rPr lang="sv-SE" sz="1600" dirty="0"/>
              <a:t>= 22 dBm, </a:t>
            </a:r>
            <a:r>
              <a:rPr lang="sv-SE" sz="1600" dirty="0">
                <a:latin typeface="Symbol" panose="05050102010706020507" pitchFamily="18" charset="2"/>
              </a:rPr>
              <a:t>D</a:t>
            </a:r>
            <a:r>
              <a:rPr lang="sv-SE" sz="1600" dirty="0"/>
              <a:t>BO</a:t>
            </a:r>
            <a:r>
              <a:rPr lang="sv-SE" sz="1600" baseline="-25000" dirty="0"/>
              <a:t>LTE</a:t>
            </a:r>
            <a:r>
              <a:rPr lang="sv-SE" sz="1600" dirty="0"/>
              <a:t> = 5 + (22-22) = 0 dB. If IMD3 then BO</a:t>
            </a:r>
            <a:r>
              <a:rPr lang="sv-SE" sz="1600" baseline="-25000" dirty="0"/>
              <a:t>NR</a:t>
            </a:r>
            <a:r>
              <a:rPr lang="sv-SE" sz="1600" dirty="0"/>
              <a:t> = BO</a:t>
            </a:r>
            <a:r>
              <a:rPr lang="sv-SE" sz="1600" baseline="-25000" dirty="0"/>
              <a:t>eq</a:t>
            </a:r>
            <a:r>
              <a:rPr lang="sv-SE" sz="1600" dirty="0"/>
              <a:t> = 5 dB. P</a:t>
            </a:r>
            <a:r>
              <a:rPr lang="sv-SE" sz="1600" baseline="-25000" dirty="0"/>
              <a:t>NR_req </a:t>
            </a:r>
            <a:r>
              <a:rPr lang="sv-SE" sz="1600" dirty="0"/>
              <a:t>= 22 dBm,  P</a:t>
            </a:r>
            <a:r>
              <a:rPr lang="sv-SE" sz="1600" baseline="-25000" dirty="0"/>
              <a:t>max_NRampr </a:t>
            </a:r>
            <a:r>
              <a:rPr lang="sv-SE" sz="1600" dirty="0"/>
              <a:t>= (22 dBm - BO</a:t>
            </a:r>
            <a:r>
              <a:rPr lang="sv-SE" sz="1600" baseline="-25000" dirty="0"/>
              <a:t>NR</a:t>
            </a:r>
            <a:r>
              <a:rPr lang="sv-SE" sz="1600" dirty="0"/>
              <a:t>) = 17 dBm, </a:t>
            </a:r>
            <a:r>
              <a:rPr lang="en-GB" sz="1600" dirty="0"/>
              <a:t>P</a:t>
            </a:r>
            <a:r>
              <a:rPr lang="en-GB" sz="1600" baseline="-25000" dirty="0"/>
              <a:t>SCG </a:t>
            </a:r>
            <a:r>
              <a:rPr lang="sv-SE" sz="1600" dirty="0"/>
              <a:t> dropped if not scaled (P</a:t>
            </a:r>
            <a:r>
              <a:rPr lang="sv-SE" sz="1600" baseline="-25000" dirty="0"/>
              <a:t>max_NR </a:t>
            </a:r>
            <a:r>
              <a:rPr lang="sv-SE" sz="1600" dirty="0"/>
              <a:t>= P</a:t>
            </a:r>
            <a:r>
              <a:rPr lang="sv-SE" sz="1600" baseline="-25000" dirty="0"/>
              <a:t>max_NRscale </a:t>
            </a:r>
            <a:r>
              <a:rPr lang="sv-SE" sz="1600" dirty="0"/>
              <a:t>= 16 dBm)</a:t>
            </a:r>
          </a:p>
          <a:p>
            <a:r>
              <a:rPr lang="sv-SE" sz="1600" dirty="0"/>
              <a:t>NR dropped since P</a:t>
            </a:r>
            <a:r>
              <a:rPr lang="sv-SE" sz="1600" baseline="-25000" dirty="0"/>
              <a:t>NR_req</a:t>
            </a:r>
            <a:r>
              <a:rPr lang="sv-SE" sz="1600" dirty="0"/>
              <a:t> &gt; P</a:t>
            </a:r>
            <a:r>
              <a:rPr lang="sv-SE" sz="1600" baseline="-25000" dirty="0"/>
              <a:t>max_NR</a:t>
            </a:r>
          </a:p>
          <a:p>
            <a:r>
              <a:rPr lang="sv-SE" sz="1600" dirty="0"/>
              <a:t>Reducing NR to P</a:t>
            </a:r>
            <a:r>
              <a:rPr lang="sv-SE" sz="1600" baseline="-25000" dirty="0"/>
              <a:t>max_NR </a:t>
            </a:r>
            <a:r>
              <a:rPr lang="en-GB" sz="1600" dirty="0"/>
              <a:t>then P</a:t>
            </a:r>
            <a:r>
              <a:rPr lang="en-GB" sz="1600" baseline="-25000" dirty="0"/>
              <a:t>SCG </a:t>
            </a:r>
            <a:r>
              <a:rPr lang="sv-SE" sz="1600" dirty="0"/>
              <a:t>= 16 dBm (modified proposal),</a:t>
            </a:r>
            <a:r>
              <a:rPr lang="en-GB" sz="1600" dirty="0"/>
              <a:t> </a:t>
            </a:r>
            <a:r>
              <a:rPr lang="sv-SE" sz="1600" dirty="0"/>
              <a:t>total power = </a:t>
            </a:r>
            <a:r>
              <a:rPr lang="en-GB" sz="1600" dirty="0"/>
              <a:t>P</a:t>
            </a:r>
            <a:r>
              <a:rPr lang="en-GB" sz="1600" baseline="-25000" dirty="0"/>
              <a:t>MCG </a:t>
            </a:r>
            <a:r>
              <a:rPr lang="en-GB" sz="1600" dirty="0"/>
              <a:t>+ P</a:t>
            </a:r>
            <a:r>
              <a:rPr lang="en-GB" sz="1600" baseline="-25000" dirty="0"/>
              <a:t>SCG </a:t>
            </a:r>
            <a:r>
              <a:rPr lang="en-GB" sz="1600" dirty="0"/>
              <a:t>= </a:t>
            </a:r>
            <a:r>
              <a:rPr lang="sv-SE" sz="1600" dirty="0"/>
              <a:t>23 dBm</a:t>
            </a:r>
          </a:p>
          <a:p>
            <a:pPr lvl="1"/>
            <a:r>
              <a:rPr lang="sv-SE" sz="1400" dirty="0"/>
              <a:t>Unwanted emissions met with no back-off of total signal (cf. BO</a:t>
            </a:r>
            <a:r>
              <a:rPr lang="sv-SE" sz="1400" baseline="-25000" dirty="0"/>
              <a:t>eq</a:t>
            </a:r>
            <a:r>
              <a:rPr lang="sv-SE" sz="1400" dirty="0"/>
              <a:t> = 5 dB)? </a:t>
            </a:r>
          </a:p>
          <a:p>
            <a:endParaRPr lang="sv-SE" sz="1600" dirty="0"/>
          </a:p>
          <a:p>
            <a:endParaRPr lang="en-GB" sz="1600" dirty="0"/>
          </a:p>
          <a:p>
            <a:endParaRPr lang="en-GB" sz="1800" dirty="0"/>
          </a:p>
          <a:p>
            <a:endParaRPr lang="en-GB" sz="1800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023222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18022</TotalTime>
  <Words>1720</Words>
  <Application>Microsoft Office PowerPoint</Application>
  <PresentationFormat>Widescreen</PresentationFormat>
  <Paragraphs>129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SimSun</vt:lpstr>
      <vt:lpstr>Arial</vt:lpstr>
      <vt:lpstr>Calibri</vt:lpstr>
      <vt:lpstr>Calibri Light</vt:lpstr>
      <vt:lpstr>Symbol</vt:lpstr>
      <vt:lpstr>Times New Roman</vt:lpstr>
      <vt:lpstr>Office Theme</vt:lpstr>
      <vt:lpstr>A-MPR for intra-band EN-DC</vt:lpstr>
      <vt:lpstr>Proposed method</vt:lpstr>
      <vt:lpstr>Timing diagram (same numerology)</vt:lpstr>
      <vt:lpstr>Examples, intra-band contiguous, DC_(n)71AA</vt:lpstr>
      <vt:lpstr>PowerPoint Presentation</vt:lpstr>
      <vt:lpstr>Skyworks’ proposal: comparison</vt:lpstr>
      <vt:lpstr>Comparison between proposals </vt:lpstr>
      <vt:lpstr>Comparison: case of dropping</vt:lpstr>
      <vt:lpstr>Comparison: ”conformance test”</vt:lpstr>
      <vt:lpstr>Skyworks proposal: unwanted emissions</vt:lpstr>
      <vt:lpstr>Skyworks and Ericsson proposals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Ericsson</dc:creator>
  <cp:lastModifiedBy>Ericsson</cp:lastModifiedBy>
  <cp:revision>266</cp:revision>
  <dcterms:created xsi:type="dcterms:W3CDTF">2018-08-09T11:54:16Z</dcterms:created>
  <dcterms:modified xsi:type="dcterms:W3CDTF">2018-11-02T21:24:58Z</dcterms:modified>
</cp:coreProperties>
</file>