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60" r:id="rId2"/>
    <p:sldId id="267" r:id="rId3"/>
    <p:sldId id="274" r:id="rId4"/>
    <p:sldId id="275" r:id="rId5"/>
    <p:sldId id="273" r:id="rId6"/>
    <p:sldId id="276" r:id="rId7"/>
    <p:sldId id="277" r:id="rId8"/>
    <p:sldId id="278" r:id="rId9"/>
    <p:sldId id="279" r:id="rId10"/>
  </p:sldIdLst>
  <p:sldSz cx="9144000" cy="6858000" type="screen4x3"/>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24" autoAdjust="0"/>
  </p:normalViewPr>
  <p:slideViewPr>
    <p:cSldViewPr>
      <p:cViewPr varScale="1">
        <p:scale>
          <a:sx n="110" d="100"/>
          <a:sy n="110" d="100"/>
        </p:scale>
        <p:origin x="744" y="102"/>
      </p:cViewPr>
      <p:guideLst>
        <p:guide orient="horz" pos="2160"/>
        <p:guide pos="2880"/>
      </p:guideLst>
    </p:cSldViewPr>
  </p:slideViewPr>
  <p:outlineViewPr>
    <p:cViewPr>
      <p:scale>
        <a:sx n="33" d="100"/>
        <a:sy n="33" d="100"/>
      </p:scale>
      <p:origin x="0" y="3216"/>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zuyoshi Uesaka" userId="aeaeab76-c689-4b76-9153-89f795eadfdb" providerId="ADAL" clId="{194BC2A2-1857-4041-9B9F-A3F8581D10C6}"/>
    <pc:docChg chg="modSld">
      <pc:chgData name="Kazuyoshi Uesaka" userId="aeaeab76-c689-4b76-9153-89f795eadfdb" providerId="ADAL" clId="{194BC2A2-1857-4041-9B9F-A3F8581D10C6}" dt="2018-10-10T23:31:06.820" v="10" actId="207"/>
      <pc:docMkLst>
        <pc:docMk/>
      </pc:docMkLst>
      <pc:sldChg chg="modSp">
        <pc:chgData name="Kazuyoshi Uesaka" userId="aeaeab76-c689-4b76-9153-89f795eadfdb" providerId="ADAL" clId="{194BC2A2-1857-4041-9B9F-A3F8581D10C6}" dt="2018-10-10T23:26:02.132" v="4" actId="207"/>
        <pc:sldMkLst>
          <pc:docMk/>
          <pc:sldMk cId="1252234673" sldId="273"/>
        </pc:sldMkLst>
        <pc:spChg chg="mod">
          <ac:chgData name="Kazuyoshi Uesaka" userId="aeaeab76-c689-4b76-9153-89f795eadfdb" providerId="ADAL" clId="{194BC2A2-1857-4041-9B9F-A3F8581D10C6}" dt="2018-10-10T23:26:02.132" v="4" actId="207"/>
          <ac:spMkLst>
            <pc:docMk/>
            <pc:sldMk cId="1252234673" sldId="273"/>
            <ac:spMk id="27" creationId="{00000000-0000-0000-0000-000000000000}"/>
          </ac:spMkLst>
        </pc:spChg>
      </pc:sldChg>
      <pc:sldChg chg="modSp">
        <pc:chgData name="Kazuyoshi Uesaka" userId="aeaeab76-c689-4b76-9153-89f795eadfdb" providerId="ADAL" clId="{194BC2A2-1857-4041-9B9F-A3F8581D10C6}" dt="2018-10-10T23:31:06.820" v="10" actId="207"/>
        <pc:sldMkLst>
          <pc:docMk/>
          <pc:sldMk cId="419182631" sldId="275"/>
        </pc:sldMkLst>
        <pc:spChg chg="mod">
          <ac:chgData name="Kazuyoshi Uesaka" userId="aeaeab76-c689-4b76-9153-89f795eadfdb" providerId="ADAL" clId="{194BC2A2-1857-4041-9B9F-A3F8581D10C6}" dt="2018-10-10T23:31:06.820" v="10" actId="207"/>
          <ac:spMkLst>
            <pc:docMk/>
            <pc:sldMk cId="419182631" sldId="275"/>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v-SE"/>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56874F-3006-46C6-B2B6-F74DCA5FC970}" type="datetimeFigureOut">
              <a:rPr lang="sv-SE" smtClean="0"/>
              <a:pPr/>
              <a:t>2018-10-11</a:t>
            </a:fld>
            <a:endParaRPr lang="sv-SE"/>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v-SE"/>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v-SE"/>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CB3D43-ADD5-4B43-A839-9786DF9C72D5}" type="slidenum">
              <a:rPr lang="sv-SE" smtClean="0"/>
              <a:pPr/>
              <a:t>‹#›</a:t>
            </a:fld>
            <a:endParaRPr lang="sv-SE"/>
          </a:p>
        </p:txBody>
      </p:sp>
    </p:spTree>
    <p:extLst>
      <p:ext uri="{BB962C8B-B14F-4D97-AF65-F5344CB8AC3E}">
        <p14:creationId xmlns:p14="http://schemas.microsoft.com/office/powerpoint/2010/main" val="33056164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51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fld id="{EF5FA2CB-1826-4DD8-B639-98E6C445C497}" type="slidenum">
              <a:rPr lang="zh-CN" altLang="en-US">
                <a:latin typeface="Calibri" pitchFamily="34" charset="0"/>
              </a:rPr>
              <a:pPr/>
              <a:t>1</a:t>
            </a:fld>
            <a:endParaRPr lang="en-US" altLang="zh-CN">
              <a:latin typeface="Calibri" pitchFamily="34" charset="0"/>
            </a:endParaRPr>
          </a:p>
        </p:txBody>
      </p:sp>
    </p:spTree>
    <p:extLst>
      <p:ext uri="{BB962C8B-B14F-4D97-AF65-F5344CB8AC3E}">
        <p14:creationId xmlns:p14="http://schemas.microsoft.com/office/powerpoint/2010/main" val="39620479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sv-SE"/>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sv-SE"/>
          </a:p>
        </p:txBody>
      </p:sp>
      <p:sp>
        <p:nvSpPr>
          <p:cNvPr id="4" name="Date Placeholder 3"/>
          <p:cNvSpPr>
            <a:spLocks noGrp="1"/>
          </p:cNvSpPr>
          <p:nvPr>
            <p:ph type="dt" sz="half" idx="10"/>
          </p:nvPr>
        </p:nvSpPr>
        <p:spPr/>
        <p:txBody>
          <a:bodyPr/>
          <a:lstStyle/>
          <a:p>
            <a:fld id="{561D0A37-D2B6-43F9-867D-711785C97D95}" type="datetime1">
              <a:rPr lang="sv-SE" smtClean="0"/>
              <a:pPr/>
              <a:t>2018-10-11</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39EA998-4A88-4C30-A8E4-CFBCB0DF6625}" type="slidenum">
              <a:rPr lang="sv-SE" smtClean="0"/>
              <a:pPr/>
              <a:t>‹#›</a:t>
            </a:fld>
            <a:endParaRPr lang="sv-SE"/>
          </a:p>
        </p:txBody>
      </p:sp>
    </p:spTree>
    <p:extLst>
      <p:ext uri="{BB962C8B-B14F-4D97-AF65-F5344CB8AC3E}">
        <p14:creationId xmlns:p14="http://schemas.microsoft.com/office/powerpoint/2010/main" val="39459124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524C44B8-2AD2-4B39-A6BF-F2D0AF9C8363}" type="datetime1">
              <a:rPr lang="sv-SE" smtClean="0"/>
              <a:pPr/>
              <a:t>2018-10-11</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39EA998-4A88-4C30-A8E4-CFBCB0DF6625}" type="slidenum">
              <a:rPr lang="sv-SE" smtClean="0"/>
              <a:pPr/>
              <a:t>‹#›</a:t>
            </a:fld>
            <a:endParaRPr lang="sv-SE"/>
          </a:p>
        </p:txBody>
      </p:sp>
    </p:spTree>
    <p:extLst>
      <p:ext uri="{BB962C8B-B14F-4D97-AF65-F5344CB8AC3E}">
        <p14:creationId xmlns:p14="http://schemas.microsoft.com/office/powerpoint/2010/main" val="30849851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sv-SE"/>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700E849D-8128-488C-8EB6-4DFCED82FB83}" type="datetime1">
              <a:rPr lang="sv-SE" smtClean="0"/>
              <a:pPr/>
              <a:t>2018-10-11</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39EA998-4A88-4C30-A8E4-CFBCB0DF6625}" type="slidenum">
              <a:rPr lang="sv-SE" smtClean="0"/>
              <a:pPr/>
              <a:t>‹#›</a:t>
            </a:fld>
            <a:endParaRPr lang="sv-SE"/>
          </a:p>
        </p:txBody>
      </p:sp>
    </p:spTree>
    <p:extLst>
      <p:ext uri="{BB962C8B-B14F-4D97-AF65-F5344CB8AC3E}">
        <p14:creationId xmlns:p14="http://schemas.microsoft.com/office/powerpoint/2010/main" val="31755598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34F6DF66-1496-4BF6-873F-D635345A0704}" type="datetime1">
              <a:rPr lang="sv-SE" smtClean="0"/>
              <a:pPr/>
              <a:t>2018-10-11</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39EA998-4A88-4C30-A8E4-CFBCB0DF6625}" type="slidenum">
              <a:rPr lang="sv-SE" smtClean="0"/>
              <a:pPr/>
              <a:t>‹#›</a:t>
            </a:fld>
            <a:endParaRPr lang="sv-SE"/>
          </a:p>
        </p:txBody>
      </p:sp>
    </p:spTree>
    <p:extLst>
      <p:ext uri="{BB962C8B-B14F-4D97-AF65-F5344CB8AC3E}">
        <p14:creationId xmlns:p14="http://schemas.microsoft.com/office/powerpoint/2010/main" val="18089431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sv-S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79724DA-94CD-4052-A81B-D8824A147C4C}" type="datetime1">
              <a:rPr lang="sv-SE" smtClean="0"/>
              <a:pPr/>
              <a:t>2018-10-11</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39EA998-4A88-4C30-A8E4-CFBCB0DF6625}" type="slidenum">
              <a:rPr lang="sv-SE" smtClean="0"/>
              <a:pPr/>
              <a:t>‹#›</a:t>
            </a:fld>
            <a:endParaRPr lang="sv-SE"/>
          </a:p>
        </p:txBody>
      </p:sp>
    </p:spTree>
    <p:extLst>
      <p:ext uri="{BB962C8B-B14F-4D97-AF65-F5344CB8AC3E}">
        <p14:creationId xmlns:p14="http://schemas.microsoft.com/office/powerpoint/2010/main" val="14850495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p:cNvSpPr>
            <a:spLocks noGrp="1"/>
          </p:cNvSpPr>
          <p:nvPr>
            <p:ph type="dt" sz="half" idx="10"/>
          </p:nvPr>
        </p:nvSpPr>
        <p:spPr/>
        <p:txBody>
          <a:bodyPr/>
          <a:lstStyle/>
          <a:p>
            <a:fld id="{79D24577-74D7-4BCA-B549-608761DC8AFA}" type="datetime1">
              <a:rPr lang="sv-SE" smtClean="0"/>
              <a:pPr/>
              <a:t>2018-10-11</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B39EA998-4A88-4C30-A8E4-CFBCB0DF6625}" type="slidenum">
              <a:rPr lang="sv-SE" smtClean="0"/>
              <a:pPr/>
              <a:t>‹#›</a:t>
            </a:fld>
            <a:endParaRPr lang="sv-SE"/>
          </a:p>
        </p:txBody>
      </p:sp>
    </p:spTree>
    <p:extLst>
      <p:ext uri="{BB962C8B-B14F-4D97-AF65-F5344CB8AC3E}">
        <p14:creationId xmlns:p14="http://schemas.microsoft.com/office/powerpoint/2010/main" val="1044363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sv-S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p:cNvSpPr>
            <a:spLocks noGrp="1"/>
          </p:cNvSpPr>
          <p:nvPr>
            <p:ph type="dt" sz="half" idx="10"/>
          </p:nvPr>
        </p:nvSpPr>
        <p:spPr/>
        <p:txBody>
          <a:bodyPr/>
          <a:lstStyle/>
          <a:p>
            <a:fld id="{FC33CC54-7E3E-488F-B365-A809112459A8}" type="datetime1">
              <a:rPr lang="sv-SE" smtClean="0"/>
              <a:pPr/>
              <a:t>2018-10-11</a:t>
            </a:fld>
            <a:endParaRPr lang="sv-SE"/>
          </a:p>
        </p:txBody>
      </p:sp>
      <p:sp>
        <p:nvSpPr>
          <p:cNvPr id="8" name="Footer Placeholder 7"/>
          <p:cNvSpPr>
            <a:spLocks noGrp="1"/>
          </p:cNvSpPr>
          <p:nvPr>
            <p:ph type="ftr" sz="quarter" idx="11"/>
          </p:nvPr>
        </p:nvSpPr>
        <p:spPr/>
        <p:txBody>
          <a:bodyPr/>
          <a:lstStyle/>
          <a:p>
            <a:endParaRPr lang="sv-SE"/>
          </a:p>
        </p:txBody>
      </p:sp>
      <p:sp>
        <p:nvSpPr>
          <p:cNvPr id="9" name="Slide Number Placeholder 8"/>
          <p:cNvSpPr>
            <a:spLocks noGrp="1"/>
          </p:cNvSpPr>
          <p:nvPr>
            <p:ph type="sldNum" sz="quarter" idx="12"/>
          </p:nvPr>
        </p:nvSpPr>
        <p:spPr/>
        <p:txBody>
          <a:bodyPr/>
          <a:lstStyle/>
          <a:p>
            <a:fld id="{B39EA998-4A88-4C30-A8E4-CFBCB0DF6625}" type="slidenum">
              <a:rPr lang="sv-SE" smtClean="0"/>
              <a:pPr/>
              <a:t>‹#›</a:t>
            </a:fld>
            <a:endParaRPr lang="sv-SE"/>
          </a:p>
        </p:txBody>
      </p:sp>
    </p:spTree>
    <p:extLst>
      <p:ext uri="{BB962C8B-B14F-4D97-AF65-F5344CB8AC3E}">
        <p14:creationId xmlns:p14="http://schemas.microsoft.com/office/powerpoint/2010/main" val="38469529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Date Placeholder 2"/>
          <p:cNvSpPr>
            <a:spLocks noGrp="1"/>
          </p:cNvSpPr>
          <p:nvPr>
            <p:ph type="dt" sz="half" idx="10"/>
          </p:nvPr>
        </p:nvSpPr>
        <p:spPr/>
        <p:txBody>
          <a:bodyPr/>
          <a:lstStyle/>
          <a:p>
            <a:fld id="{CDE42664-E0A6-4DAF-8989-6D868A06AD41}" type="datetime1">
              <a:rPr lang="sv-SE" smtClean="0"/>
              <a:pPr/>
              <a:t>2018-10-11</a:t>
            </a:fld>
            <a:endParaRPr lang="sv-SE"/>
          </a:p>
        </p:txBody>
      </p:sp>
      <p:sp>
        <p:nvSpPr>
          <p:cNvPr id="4" name="Footer Placeholder 3"/>
          <p:cNvSpPr>
            <a:spLocks noGrp="1"/>
          </p:cNvSpPr>
          <p:nvPr>
            <p:ph type="ftr" sz="quarter" idx="11"/>
          </p:nvPr>
        </p:nvSpPr>
        <p:spPr/>
        <p:txBody>
          <a:bodyPr/>
          <a:lstStyle/>
          <a:p>
            <a:endParaRPr lang="sv-SE"/>
          </a:p>
        </p:txBody>
      </p:sp>
      <p:sp>
        <p:nvSpPr>
          <p:cNvPr id="5" name="Slide Number Placeholder 4"/>
          <p:cNvSpPr>
            <a:spLocks noGrp="1"/>
          </p:cNvSpPr>
          <p:nvPr>
            <p:ph type="sldNum" sz="quarter" idx="12"/>
          </p:nvPr>
        </p:nvSpPr>
        <p:spPr/>
        <p:txBody>
          <a:bodyPr/>
          <a:lstStyle/>
          <a:p>
            <a:fld id="{B39EA998-4A88-4C30-A8E4-CFBCB0DF6625}" type="slidenum">
              <a:rPr lang="sv-SE" smtClean="0"/>
              <a:pPr/>
              <a:t>‹#›</a:t>
            </a:fld>
            <a:endParaRPr lang="sv-SE"/>
          </a:p>
        </p:txBody>
      </p:sp>
    </p:spTree>
    <p:extLst>
      <p:ext uri="{BB962C8B-B14F-4D97-AF65-F5344CB8AC3E}">
        <p14:creationId xmlns:p14="http://schemas.microsoft.com/office/powerpoint/2010/main" val="41587583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46CE887-8AA4-4AC5-AED6-E8D51413F96F}" type="datetime1">
              <a:rPr lang="sv-SE" smtClean="0"/>
              <a:pPr/>
              <a:t>2018-10-11</a:t>
            </a:fld>
            <a:endParaRPr lang="sv-SE"/>
          </a:p>
        </p:txBody>
      </p:sp>
      <p:sp>
        <p:nvSpPr>
          <p:cNvPr id="3" name="Footer Placeholder 2"/>
          <p:cNvSpPr>
            <a:spLocks noGrp="1"/>
          </p:cNvSpPr>
          <p:nvPr>
            <p:ph type="ftr" sz="quarter" idx="11"/>
          </p:nvPr>
        </p:nvSpPr>
        <p:spPr/>
        <p:txBody>
          <a:bodyPr/>
          <a:lstStyle/>
          <a:p>
            <a:endParaRPr lang="sv-SE"/>
          </a:p>
        </p:txBody>
      </p:sp>
      <p:sp>
        <p:nvSpPr>
          <p:cNvPr id="4" name="Slide Number Placeholder 3"/>
          <p:cNvSpPr>
            <a:spLocks noGrp="1"/>
          </p:cNvSpPr>
          <p:nvPr>
            <p:ph type="sldNum" sz="quarter" idx="12"/>
          </p:nvPr>
        </p:nvSpPr>
        <p:spPr/>
        <p:txBody>
          <a:bodyPr/>
          <a:lstStyle/>
          <a:p>
            <a:fld id="{B39EA998-4A88-4C30-A8E4-CFBCB0DF6625}" type="slidenum">
              <a:rPr lang="sv-SE" smtClean="0"/>
              <a:pPr/>
              <a:t>‹#›</a:t>
            </a:fld>
            <a:endParaRPr lang="sv-SE"/>
          </a:p>
        </p:txBody>
      </p:sp>
    </p:spTree>
    <p:extLst>
      <p:ext uri="{BB962C8B-B14F-4D97-AF65-F5344CB8AC3E}">
        <p14:creationId xmlns:p14="http://schemas.microsoft.com/office/powerpoint/2010/main" val="39414837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sv-S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A536472-FAD4-4334-95DD-B543B1795591}" type="datetime1">
              <a:rPr lang="sv-SE" smtClean="0"/>
              <a:pPr/>
              <a:t>2018-10-11</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B39EA998-4A88-4C30-A8E4-CFBCB0DF6625}" type="slidenum">
              <a:rPr lang="sv-SE" smtClean="0"/>
              <a:pPr/>
              <a:t>‹#›</a:t>
            </a:fld>
            <a:endParaRPr lang="sv-SE"/>
          </a:p>
        </p:txBody>
      </p:sp>
    </p:spTree>
    <p:extLst>
      <p:ext uri="{BB962C8B-B14F-4D97-AF65-F5344CB8AC3E}">
        <p14:creationId xmlns:p14="http://schemas.microsoft.com/office/powerpoint/2010/main" val="3604697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sv-S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32DB76A-A55B-4F8F-BA3F-DC23BF37E301}" type="datetime1">
              <a:rPr lang="sv-SE" smtClean="0"/>
              <a:pPr/>
              <a:t>2018-10-11</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B39EA998-4A88-4C30-A8E4-CFBCB0DF6625}" type="slidenum">
              <a:rPr lang="sv-SE" smtClean="0"/>
              <a:pPr/>
              <a:t>‹#›</a:t>
            </a:fld>
            <a:endParaRPr lang="sv-SE"/>
          </a:p>
        </p:txBody>
      </p:sp>
    </p:spTree>
    <p:extLst>
      <p:ext uri="{BB962C8B-B14F-4D97-AF65-F5344CB8AC3E}">
        <p14:creationId xmlns:p14="http://schemas.microsoft.com/office/powerpoint/2010/main" val="38164247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1AA750-8BA4-4750-94AD-E0FB14C3C07B}" type="datetime1">
              <a:rPr lang="sv-SE" smtClean="0"/>
              <a:pPr/>
              <a:t>2018-10-11</a:t>
            </a:fld>
            <a:endParaRPr lang="sv-SE"/>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9EA998-4A88-4C30-A8E4-CFBCB0DF6625}" type="slidenum">
              <a:rPr lang="sv-SE" smtClean="0"/>
              <a:pPr/>
              <a:t>‹#›</a:t>
            </a:fld>
            <a:endParaRPr lang="sv-SE"/>
          </a:p>
        </p:txBody>
      </p:sp>
    </p:spTree>
    <p:extLst>
      <p:ext uri="{BB962C8B-B14F-4D97-AF65-F5344CB8AC3E}">
        <p14:creationId xmlns:p14="http://schemas.microsoft.com/office/powerpoint/2010/main" val="352849845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685800" y="2435225"/>
            <a:ext cx="7772400" cy="1470025"/>
          </a:xfrm>
        </p:spPr>
        <p:txBody>
          <a:bodyPr>
            <a:normAutofit/>
          </a:bodyPr>
          <a:lstStyle/>
          <a:p>
            <a:r>
              <a:rPr lang="en-US" altLang="zh-CN" dirty="0"/>
              <a:t>Way Forward on simplified TDL channel model</a:t>
            </a:r>
          </a:p>
        </p:txBody>
      </p:sp>
      <p:sp>
        <p:nvSpPr>
          <p:cNvPr id="2051" name="Subtitle 2"/>
          <p:cNvSpPr>
            <a:spLocks noGrp="1"/>
          </p:cNvSpPr>
          <p:nvPr>
            <p:ph type="subTitle" idx="1"/>
          </p:nvPr>
        </p:nvSpPr>
        <p:spPr>
          <a:xfrm>
            <a:off x="914400" y="4267200"/>
            <a:ext cx="7467600" cy="1981200"/>
          </a:xfrm>
        </p:spPr>
        <p:txBody>
          <a:bodyPr>
            <a:normAutofit/>
          </a:bodyPr>
          <a:lstStyle/>
          <a:p>
            <a:r>
              <a:rPr lang="en-US" altLang="zh-CN" sz="2800" dirty="0">
                <a:solidFill>
                  <a:schemeClr val="tx1"/>
                </a:solidFill>
              </a:rPr>
              <a:t>Huawei, HiSilicon, </a:t>
            </a:r>
            <a:r>
              <a:rPr lang="en-US" altLang="zh-CN" sz="2800" dirty="0" smtClean="0">
                <a:solidFill>
                  <a:schemeClr val="tx1"/>
                </a:solidFill>
              </a:rPr>
              <a:t>Spirent, </a:t>
            </a:r>
            <a:r>
              <a:rPr lang="en-US" altLang="zh-CN" sz="2800" dirty="0" err="1" smtClean="0">
                <a:solidFill>
                  <a:schemeClr val="tx1"/>
                </a:solidFill>
              </a:rPr>
              <a:t>Rohde&amp;Schwarz</a:t>
            </a:r>
            <a:r>
              <a:rPr lang="en-US" altLang="zh-CN" sz="2800" dirty="0" smtClean="0">
                <a:solidFill>
                  <a:schemeClr val="tx1"/>
                </a:solidFill>
              </a:rPr>
              <a:t>, </a:t>
            </a:r>
            <a:r>
              <a:rPr lang="en-US" altLang="zh-CN" sz="2800" dirty="0" err="1" smtClean="0">
                <a:solidFill>
                  <a:schemeClr val="tx1"/>
                </a:solidFill>
              </a:rPr>
              <a:t>Keysight</a:t>
            </a:r>
            <a:r>
              <a:rPr lang="en-US" altLang="zh-CN" sz="2800" dirty="0" smtClean="0">
                <a:solidFill>
                  <a:schemeClr val="tx1"/>
                </a:solidFill>
              </a:rPr>
              <a:t>, Ericsson, Intel</a:t>
            </a:r>
            <a:endParaRPr lang="zh-CN" altLang="en-US" sz="2800" dirty="0">
              <a:solidFill>
                <a:srgbClr val="FF0000"/>
              </a:solidFill>
            </a:endParaRPr>
          </a:p>
        </p:txBody>
      </p:sp>
      <p:sp>
        <p:nvSpPr>
          <p:cNvPr id="2052" name="Rectangle 4"/>
          <p:cNvSpPr>
            <a:spLocks noChangeArrowheads="1"/>
          </p:cNvSpPr>
          <p:nvPr/>
        </p:nvSpPr>
        <p:spPr bwMode="auto">
          <a:xfrm>
            <a:off x="0" y="79266"/>
            <a:ext cx="91440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US" altLang="ko-KR" sz="1800" b="1" dirty="0"/>
              <a:t>3GPP TSG-RAN WG4 Meeting #88-bis					     R1-1813735</a:t>
            </a:r>
          </a:p>
          <a:p>
            <a:pPr>
              <a:spcBef>
                <a:spcPct val="0"/>
              </a:spcBef>
              <a:buFontTx/>
              <a:buNone/>
            </a:pPr>
            <a:r>
              <a:rPr lang="en-US" altLang="ko-KR" sz="1800" b="1" dirty="0"/>
              <a:t>Chengdu, China, 8 – 12 October 2018</a:t>
            </a:r>
          </a:p>
        </p:txBody>
      </p:sp>
      <p:sp>
        <p:nvSpPr>
          <p:cNvPr id="2053" name="TextBox 4"/>
          <p:cNvSpPr txBox="1">
            <a:spLocks noChangeArrowheads="1"/>
          </p:cNvSpPr>
          <p:nvPr/>
        </p:nvSpPr>
        <p:spPr bwMode="auto">
          <a:xfrm>
            <a:off x="381000" y="1600200"/>
            <a:ext cx="22481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r>
              <a:rPr lang="en-US" altLang="ko-KR" sz="1800" dirty="0"/>
              <a:t>Agenda item: 7.13.1.5</a:t>
            </a:r>
            <a:endParaRPr lang="ko-KR" altLang="en-US" sz="1800" dirty="0"/>
          </a:p>
        </p:txBody>
      </p:sp>
      <p:sp>
        <p:nvSpPr>
          <p:cNvPr id="6" name="Slide Number Placeholder 5"/>
          <p:cNvSpPr>
            <a:spLocks noGrp="1"/>
          </p:cNvSpPr>
          <p:nvPr>
            <p:ph type="sldNum" sz="quarter" idx="12"/>
          </p:nvPr>
        </p:nvSpPr>
        <p:spPr/>
        <p:txBody>
          <a:bodyPr/>
          <a:lstStyle/>
          <a:p>
            <a:fld id="{B39EA998-4A88-4C30-A8E4-CFBCB0DF6625}" type="slidenum">
              <a:rPr lang="sv-SE" smtClean="0"/>
              <a:pPr/>
              <a:t>1</a:t>
            </a:fld>
            <a:endParaRPr lang="sv-SE"/>
          </a:p>
        </p:txBody>
      </p:sp>
    </p:spTree>
    <p:extLst>
      <p:ext uri="{BB962C8B-B14F-4D97-AF65-F5344CB8AC3E}">
        <p14:creationId xmlns:p14="http://schemas.microsoft.com/office/powerpoint/2010/main" val="28885417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ltLang="zh-CN" dirty="0"/>
              <a:t>Background</a:t>
            </a:r>
            <a:endParaRPr lang="zh-CN" altLang="en-US" dirty="0"/>
          </a:p>
        </p:txBody>
      </p:sp>
      <p:sp>
        <p:nvSpPr>
          <p:cNvPr id="3" name="Content Placeholder 2"/>
          <p:cNvSpPr>
            <a:spLocks noGrp="1"/>
          </p:cNvSpPr>
          <p:nvPr>
            <p:ph idx="1"/>
          </p:nvPr>
        </p:nvSpPr>
        <p:spPr/>
        <p:txBody>
          <a:bodyPr>
            <a:normAutofit/>
          </a:bodyPr>
          <a:lstStyle/>
          <a:p>
            <a:r>
              <a:rPr lang="sv-SE" altLang="zh-CN" dirty="0"/>
              <a:t>During the online meeting on UE demodulation on Wednesday morning 10th October, it was agreed to make a joint way forward on TDL model simplification procedure and the proposed final models.</a:t>
            </a:r>
            <a:endParaRPr lang="zh-CN" altLang="en-US" dirty="0"/>
          </a:p>
        </p:txBody>
      </p:sp>
    </p:spTree>
    <p:extLst>
      <p:ext uri="{BB962C8B-B14F-4D97-AF65-F5344CB8AC3E}">
        <p14:creationId xmlns:p14="http://schemas.microsoft.com/office/powerpoint/2010/main" val="257495812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ltLang="zh-CN" dirty="0"/>
              <a:t>Procedure (1/2)</a:t>
            </a:r>
            <a:endParaRPr lang="zh-CN" altLang="en-US" dirty="0"/>
          </a:p>
        </p:txBody>
      </p:sp>
      <p:sp>
        <p:nvSpPr>
          <p:cNvPr id="3" name="Content Placeholder 2"/>
          <p:cNvSpPr>
            <a:spLocks noGrp="1"/>
          </p:cNvSpPr>
          <p:nvPr>
            <p:ph idx="1"/>
          </p:nvPr>
        </p:nvSpPr>
        <p:spPr/>
        <p:txBody>
          <a:bodyPr>
            <a:normAutofit fontScale="92500" lnSpcReduction="20000"/>
          </a:bodyPr>
          <a:lstStyle/>
          <a:p>
            <a:r>
              <a:rPr lang="sv-SE" altLang="zh-CN" dirty="0"/>
              <a:t>Step 1: Use the original TDL model from TR38.901.</a:t>
            </a:r>
          </a:p>
          <a:p>
            <a:r>
              <a:rPr lang="sv-SE" altLang="zh-CN" dirty="0"/>
              <a:t>Step 2: Re-order the taps in ascending delays</a:t>
            </a:r>
          </a:p>
          <a:p>
            <a:r>
              <a:rPr lang="sv-SE" altLang="zh-CN" dirty="0"/>
              <a:t>Step 3: Perform delay scaling according to the procedure described in section 7.7.3 in TR38.901.</a:t>
            </a:r>
          </a:p>
          <a:p>
            <a:r>
              <a:rPr lang="sv-SE" altLang="zh-CN" dirty="0"/>
              <a:t>Step 4: Apply the quantization to the </a:t>
            </a:r>
            <a:r>
              <a:rPr lang="sv-SE" altLang="zh-CN" dirty="0" smtClean="0"/>
              <a:t>agreed </a:t>
            </a:r>
            <a:r>
              <a:rPr lang="sv-SE" altLang="zh-CN" dirty="0"/>
              <a:t>delay </a:t>
            </a:r>
            <a:r>
              <a:rPr lang="sv-SE" altLang="zh-CN" dirty="0" smtClean="0"/>
              <a:t>resolution (5 ns for Rel-15). </a:t>
            </a:r>
            <a:r>
              <a:rPr lang="sv-SE" altLang="zh-CN" dirty="0"/>
              <a:t>This is done simply by rounding the tap delays to the nearest multiple of the delay resolution. </a:t>
            </a:r>
          </a:p>
          <a:p>
            <a:r>
              <a:rPr lang="sv-SE" altLang="zh-CN" dirty="0"/>
              <a:t>Step 5: If multiple taps are rounded to the same delay bin, merge them by calculating their linear power sum.</a:t>
            </a:r>
            <a:endParaRPr lang="zh-CN" altLang="en-US" dirty="0"/>
          </a:p>
        </p:txBody>
      </p:sp>
      <p:sp>
        <p:nvSpPr>
          <p:cNvPr id="4" name="Slide Number Placeholder 3"/>
          <p:cNvSpPr>
            <a:spLocks noGrp="1"/>
          </p:cNvSpPr>
          <p:nvPr>
            <p:ph type="sldNum" sz="quarter" idx="12"/>
          </p:nvPr>
        </p:nvSpPr>
        <p:spPr/>
        <p:txBody>
          <a:bodyPr/>
          <a:lstStyle/>
          <a:p>
            <a:fld id="{B39EA998-4A88-4C30-A8E4-CFBCB0DF6625}" type="slidenum">
              <a:rPr lang="sv-SE" smtClean="0"/>
              <a:pPr/>
              <a:t>3</a:t>
            </a:fld>
            <a:endParaRPr lang="sv-SE"/>
          </a:p>
        </p:txBody>
      </p:sp>
    </p:spTree>
    <p:extLst>
      <p:ext uri="{BB962C8B-B14F-4D97-AF65-F5344CB8AC3E}">
        <p14:creationId xmlns:p14="http://schemas.microsoft.com/office/powerpoint/2010/main" val="18596984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ltLang="zh-CN" dirty="0"/>
              <a:t>Procedure (2/2)</a:t>
            </a:r>
            <a:endParaRPr lang="zh-CN" altLang="en-US" dirty="0"/>
          </a:p>
        </p:txBody>
      </p:sp>
      <p:sp>
        <p:nvSpPr>
          <p:cNvPr id="3" name="Content Placeholder 2"/>
          <p:cNvSpPr>
            <a:spLocks noGrp="1"/>
          </p:cNvSpPr>
          <p:nvPr>
            <p:ph idx="1"/>
          </p:nvPr>
        </p:nvSpPr>
        <p:spPr/>
        <p:txBody>
          <a:bodyPr>
            <a:normAutofit fontScale="62500" lnSpcReduction="20000"/>
          </a:bodyPr>
          <a:lstStyle/>
          <a:p>
            <a:r>
              <a:rPr lang="sv-SE" altLang="zh-CN" dirty="0"/>
              <a:t>Step </a:t>
            </a:r>
            <a:r>
              <a:rPr lang="sv-SE" altLang="zh-CN" dirty="0" smtClean="0"/>
              <a:t>6: </a:t>
            </a:r>
            <a:r>
              <a:rPr lang="sv-SE" altLang="zh-CN" dirty="0"/>
              <a:t>If there are more than 12 taps in the quantized model, merge the taps as follows</a:t>
            </a:r>
          </a:p>
          <a:p>
            <a:pPr lvl="1"/>
            <a:r>
              <a:rPr lang="sv-SE" altLang="zh-CN" dirty="0"/>
              <a:t>Keep first tap </a:t>
            </a:r>
            <a:r>
              <a:rPr lang="sv-SE" altLang="zh-CN" dirty="0" smtClean="0">
                <a:solidFill>
                  <a:schemeClr val="accent6"/>
                </a:solidFill>
              </a:rPr>
              <a:t>[and the last tap*]</a:t>
            </a:r>
            <a:r>
              <a:rPr lang="sv-SE" altLang="zh-CN" dirty="0" smtClean="0"/>
              <a:t> as </a:t>
            </a:r>
            <a:r>
              <a:rPr lang="sv-SE" altLang="zh-CN" dirty="0"/>
              <a:t>such</a:t>
            </a:r>
          </a:p>
          <a:p>
            <a:pPr lvl="1"/>
            <a:r>
              <a:rPr lang="sv-SE" altLang="zh-CN" dirty="0"/>
              <a:t>Merge two parallel taps with different delays (average delay, sum power) starting from the weakest ones. If the average delay is not in the sampling grid, round </a:t>
            </a:r>
            <a:r>
              <a:rPr lang="sv-SE" altLang="zh-CN" dirty="0" smtClean="0"/>
              <a:t>up/down </a:t>
            </a:r>
            <a:r>
              <a:rPr lang="sv-SE" altLang="zh-CN" dirty="0"/>
              <a:t>it </a:t>
            </a:r>
            <a:r>
              <a:rPr lang="sv-SE" altLang="zh-CN" dirty="0" smtClean="0"/>
              <a:t>towards </a:t>
            </a:r>
            <a:r>
              <a:rPr lang="sv-SE" altLang="zh-CN" dirty="0"/>
              <a:t>the </a:t>
            </a:r>
            <a:r>
              <a:rPr lang="sv-SE" altLang="zh-CN" dirty="0" smtClean="0"/>
              <a:t>direction of the higher power original tap (</a:t>
            </a:r>
            <a:r>
              <a:rPr lang="sv-SE" altLang="zh-CN" dirty="0"/>
              <a:t>e.g. 10 ns &amp; 20 ns </a:t>
            </a:r>
            <a:r>
              <a:rPr lang="sv-SE" altLang="zh-CN" dirty="0">
                <a:sym typeface="Wingdings" panose="05000000000000000000" pitchFamily="2" charset="2"/>
              </a:rPr>
              <a:t> 15 ns, </a:t>
            </a:r>
            <a:r>
              <a:rPr lang="sv-SE" altLang="zh-CN" dirty="0" smtClean="0">
                <a:sym typeface="Wingdings" panose="05000000000000000000" pitchFamily="2" charset="2"/>
              </a:rPr>
              <a:t>10 </a:t>
            </a:r>
            <a:r>
              <a:rPr lang="sv-SE" altLang="zh-CN" dirty="0">
                <a:sym typeface="Wingdings" panose="05000000000000000000" pitchFamily="2" charset="2"/>
              </a:rPr>
              <a:t>ns &amp; </a:t>
            </a:r>
            <a:r>
              <a:rPr lang="sv-SE" altLang="zh-CN" dirty="0" smtClean="0">
                <a:sym typeface="Wingdings" panose="05000000000000000000" pitchFamily="2" charset="2"/>
              </a:rPr>
              <a:t>25 </a:t>
            </a:r>
            <a:r>
              <a:rPr lang="sv-SE" altLang="zh-CN" dirty="0">
                <a:sym typeface="Wingdings" panose="05000000000000000000" pitchFamily="2" charset="2"/>
              </a:rPr>
              <a:t>ns  20 </a:t>
            </a:r>
            <a:r>
              <a:rPr lang="sv-SE" altLang="zh-CN" dirty="0" smtClean="0">
                <a:sym typeface="Wingdings" panose="05000000000000000000" pitchFamily="2" charset="2"/>
              </a:rPr>
              <a:t>ns, if 25 ns had higher </a:t>
            </a:r>
            <a:r>
              <a:rPr lang="sv-SE" altLang="zh-CN" u="sng" dirty="0" smtClean="0">
                <a:sym typeface="Wingdings" panose="05000000000000000000" pitchFamily="2" charset="2"/>
              </a:rPr>
              <a:t>or equal </a:t>
            </a:r>
            <a:r>
              <a:rPr lang="sv-SE" altLang="zh-CN" dirty="0" smtClean="0">
                <a:sym typeface="Wingdings" panose="05000000000000000000" pitchFamily="2" charset="2"/>
              </a:rPr>
              <a:t>power; 15 ns, if 10 ns had higher power)</a:t>
            </a:r>
            <a:endParaRPr lang="sv-SE" altLang="zh-CN" dirty="0"/>
          </a:p>
          <a:p>
            <a:pPr lvl="1"/>
            <a:r>
              <a:rPr lang="sv-SE" altLang="zh-CN" dirty="0"/>
              <a:t>Continue as long as the final number of taps is 12.</a:t>
            </a:r>
          </a:p>
          <a:p>
            <a:r>
              <a:rPr lang="sv-SE" altLang="zh-CN" dirty="0" smtClean="0"/>
              <a:t>Step 7: round the amplitudes of taps to one decimal (e.g. -8.78 dB </a:t>
            </a:r>
            <a:r>
              <a:rPr lang="sv-SE" altLang="zh-CN" dirty="0" smtClean="0">
                <a:sym typeface="Wingdings" panose="05000000000000000000" pitchFamily="2" charset="2"/>
              </a:rPr>
              <a:t> -8.8 dB)</a:t>
            </a:r>
            <a:r>
              <a:rPr lang="sv-SE" altLang="zh-CN" dirty="0"/>
              <a:t> Note that the delay spread may have slightly changed due to the tap merge. Adjust the final delay spread by increasing or decreasing the power of the last tap so that the delay spread</a:t>
            </a:r>
            <a:r>
              <a:rPr lang="zh-CN" altLang="en-US" dirty="0"/>
              <a:t> </a:t>
            </a:r>
            <a:r>
              <a:rPr lang="sv-SE" altLang="zh-CN" dirty="0"/>
              <a:t>is corrected.</a:t>
            </a:r>
          </a:p>
          <a:p>
            <a:r>
              <a:rPr lang="sv-SE" altLang="zh-CN" dirty="0" smtClean="0"/>
              <a:t>Step 8: </a:t>
            </a:r>
            <a:r>
              <a:rPr lang="sv-SE" altLang="zh-CN" dirty="0"/>
              <a:t>Round the amplitudes of taps to one decimal (e.g. -8.78 dB </a:t>
            </a:r>
            <a:r>
              <a:rPr lang="sv-SE" altLang="zh-CN" dirty="0">
                <a:sym typeface="Wingdings" panose="05000000000000000000" pitchFamily="2" charset="2"/>
              </a:rPr>
              <a:t> -8.8 dB</a:t>
            </a:r>
            <a:r>
              <a:rPr lang="sv-SE" altLang="zh-CN" dirty="0" smtClean="0">
                <a:sym typeface="Wingdings" panose="05000000000000000000" pitchFamily="2" charset="2"/>
              </a:rPr>
              <a:t>)</a:t>
            </a:r>
          </a:p>
          <a:p>
            <a:r>
              <a:rPr lang="sv-SE" altLang="zh-CN" dirty="0" smtClean="0">
                <a:sym typeface="Wingdings" panose="05000000000000000000" pitchFamily="2" charset="2"/>
              </a:rPr>
              <a:t>Step 9: Re-normalize the highest tap to 0 dB.</a:t>
            </a:r>
            <a:endParaRPr lang="sv-SE" altLang="zh-CN" dirty="0"/>
          </a:p>
        </p:txBody>
      </p:sp>
      <p:sp>
        <p:nvSpPr>
          <p:cNvPr id="4" name="Slide Number Placeholder 3"/>
          <p:cNvSpPr>
            <a:spLocks noGrp="1"/>
          </p:cNvSpPr>
          <p:nvPr>
            <p:ph type="sldNum" sz="quarter" idx="12"/>
          </p:nvPr>
        </p:nvSpPr>
        <p:spPr/>
        <p:txBody>
          <a:bodyPr/>
          <a:lstStyle/>
          <a:p>
            <a:fld id="{B39EA998-4A88-4C30-A8E4-CFBCB0DF6625}" type="slidenum">
              <a:rPr lang="sv-SE" smtClean="0"/>
              <a:pPr/>
              <a:t>4</a:t>
            </a:fld>
            <a:endParaRPr lang="sv-SE"/>
          </a:p>
        </p:txBody>
      </p:sp>
      <p:sp>
        <p:nvSpPr>
          <p:cNvPr id="5" name="TextBox 4"/>
          <p:cNvSpPr txBox="1"/>
          <p:nvPr/>
        </p:nvSpPr>
        <p:spPr>
          <a:xfrm>
            <a:off x="477863" y="6056591"/>
            <a:ext cx="6099875" cy="646331"/>
          </a:xfrm>
          <a:prstGeom prst="rect">
            <a:avLst/>
          </a:prstGeom>
          <a:noFill/>
        </p:spPr>
        <p:txBody>
          <a:bodyPr wrap="none" rtlCol="0">
            <a:spAutoFit/>
          </a:bodyPr>
          <a:lstStyle/>
          <a:p>
            <a:r>
              <a:rPr lang="sv-SE" altLang="zh-CN" dirty="0" smtClean="0">
                <a:solidFill>
                  <a:schemeClr val="accent6"/>
                </a:solidFill>
              </a:rPr>
              <a:t>*keeping the last tap would ensure that maximum excess delay</a:t>
            </a:r>
          </a:p>
          <a:p>
            <a:r>
              <a:rPr lang="sv-SE" altLang="zh-CN" dirty="0" smtClean="0">
                <a:solidFill>
                  <a:schemeClr val="accent6"/>
                </a:solidFill>
              </a:rPr>
              <a:t>is similar to the original model.</a:t>
            </a:r>
            <a:endParaRPr lang="zh-CN" altLang="en-US" dirty="0">
              <a:solidFill>
                <a:schemeClr val="accent6"/>
              </a:solidFill>
            </a:endParaRPr>
          </a:p>
        </p:txBody>
      </p:sp>
    </p:spTree>
    <p:extLst>
      <p:ext uri="{BB962C8B-B14F-4D97-AF65-F5344CB8AC3E}">
        <p14:creationId xmlns:p14="http://schemas.microsoft.com/office/powerpoint/2010/main" val="4191826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3752"/>
            <a:ext cx="2171665" cy="1143000"/>
          </a:xfrm>
        </p:spPr>
        <p:txBody>
          <a:bodyPr/>
          <a:lstStyle/>
          <a:p>
            <a:r>
              <a:rPr lang="sv-SE" altLang="zh-CN" dirty="0"/>
              <a:t>Example</a:t>
            </a:r>
            <a:endParaRPr lang="zh-CN" altLang="en-US" dirty="0"/>
          </a:p>
        </p:txBody>
      </p:sp>
      <p:sp>
        <p:nvSpPr>
          <p:cNvPr id="4" name="Slide Number Placeholder 3"/>
          <p:cNvSpPr>
            <a:spLocks noGrp="1"/>
          </p:cNvSpPr>
          <p:nvPr>
            <p:ph type="sldNum" sz="quarter" idx="12"/>
          </p:nvPr>
        </p:nvSpPr>
        <p:spPr>
          <a:xfrm>
            <a:off x="5481941" y="6455742"/>
            <a:ext cx="2133600" cy="365125"/>
          </a:xfrm>
        </p:spPr>
        <p:txBody>
          <a:bodyPr/>
          <a:lstStyle/>
          <a:p>
            <a:fld id="{B39EA998-4A88-4C30-A8E4-CFBCB0DF6625}" type="slidenum">
              <a:rPr lang="sv-SE" smtClean="0"/>
              <a:pPr/>
              <a:t>5</a:t>
            </a:fld>
            <a:endParaRPr lang="sv-SE"/>
          </a:p>
        </p:txBody>
      </p:sp>
      <p:pic>
        <p:nvPicPr>
          <p:cNvPr id="5" name="Picture 4"/>
          <p:cNvPicPr>
            <a:picLocks noChangeAspect="1"/>
          </p:cNvPicPr>
          <p:nvPr/>
        </p:nvPicPr>
        <p:blipFill>
          <a:blip r:embed="rId2"/>
          <a:stretch>
            <a:fillRect/>
          </a:stretch>
        </p:blipFill>
        <p:spPr>
          <a:xfrm>
            <a:off x="2132589" y="99392"/>
            <a:ext cx="5596252" cy="6858000"/>
          </a:xfrm>
          <a:prstGeom prst="rect">
            <a:avLst/>
          </a:prstGeom>
        </p:spPr>
      </p:pic>
      <p:sp>
        <p:nvSpPr>
          <p:cNvPr id="6" name="Rounded Rectangle 5"/>
          <p:cNvSpPr/>
          <p:nvPr/>
        </p:nvSpPr>
        <p:spPr>
          <a:xfrm>
            <a:off x="3641703" y="1008112"/>
            <a:ext cx="4035502" cy="28803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695363" y="926812"/>
            <a:ext cx="583621" cy="338554"/>
          </a:xfrm>
          <a:prstGeom prst="rect">
            <a:avLst/>
          </a:prstGeom>
          <a:noFill/>
        </p:spPr>
        <p:txBody>
          <a:bodyPr wrap="none" rtlCol="0">
            <a:spAutoFit/>
          </a:bodyPr>
          <a:lstStyle/>
          <a:p>
            <a:r>
              <a:rPr lang="sv-SE" altLang="zh-CN" sz="1600" dirty="0">
                <a:solidFill>
                  <a:srgbClr val="00B050"/>
                </a:solidFill>
              </a:rPr>
              <a:t>keep</a:t>
            </a:r>
            <a:endParaRPr lang="zh-CN" altLang="en-US" sz="1600" dirty="0">
              <a:solidFill>
                <a:srgbClr val="00B050"/>
              </a:solidFill>
            </a:endParaRPr>
          </a:p>
        </p:txBody>
      </p:sp>
      <p:sp>
        <p:nvSpPr>
          <p:cNvPr id="8" name="Rounded Rectangle 7"/>
          <p:cNvSpPr/>
          <p:nvPr/>
        </p:nvSpPr>
        <p:spPr>
          <a:xfrm>
            <a:off x="3641703" y="1296144"/>
            <a:ext cx="4035502" cy="47667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7702256" y="1196752"/>
            <a:ext cx="1243674" cy="584775"/>
          </a:xfrm>
          <a:prstGeom prst="rect">
            <a:avLst/>
          </a:prstGeom>
          <a:noFill/>
        </p:spPr>
        <p:txBody>
          <a:bodyPr wrap="none" rtlCol="0">
            <a:spAutoFit/>
          </a:bodyPr>
          <a:lstStyle/>
          <a:p>
            <a:r>
              <a:rPr lang="sv-SE" altLang="zh-CN" sz="1600" dirty="0">
                <a:solidFill>
                  <a:srgbClr val="00B050"/>
                </a:solidFill>
              </a:rPr>
              <a:t>merge </a:t>
            </a:r>
            <a:br>
              <a:rPr lang="sv-SE" altLang="zh-CN" sz="1600" dirty="0">
                <a:solidFill>
                  <a:srgbClr val="00B050"/>
                </a:solidFill>
              </a:rPr>
            </a:br>
            <a:r>
              <a:rPr lang="sv-SE" altLang="zh-CN" sz="1600" dirty="0">
                <a:solidFill>
                  <a:srgbClr val="00B050"/>
                </a:solidFill>
              </a:rPr>
              <a:t>(same delay)</a:t>
            </a:r>
            <a:endParaRPr lang="zh-CN" altLang="en-US" sz="1600" dirty="0">
              <a:solidFill>
                <a:srgbClr val="00B050"/>
              </a:solidFill>
            </a:endParaRPr>
          </a:p>
        </p:txBody>
      </p:sp>
      <p:sp>
        <p:nvSpPr>
          <p:cNvPr id="10" name="Rounded Rectangle 9"/>
          <p:cNvSpPr/>
          <p:nvPr/>
        </p:nvSpPr>
        <p:spPr>
          <a:xfrm>
            <a:off x="3641703" y="1759830"/>
            <a:ext cx="4035502" cy="733065"/>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Rounded Rectangle 10"/>
          <p:cNvSpPr/>
          <p:nvPr/>
        </p:nvSpPr>
        <p:spPr>
          <a:xfrm>
            <a:off x="3641703" y="2513671"/>
            <a:ext cx="4013486" cy="47667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7695363" y="1826815"/>
            <a:ext cx="1243674" cy="584775"/>
          </a:xfrm>
          <a:prstGeom prst="rect">
            <a:avLst/>
          </a:prstGeom>
          <a:noFill/>
        </p:spPr>
        <p:txBody>
          <a:bodyPr wrap="none" rtlCol="0">
            <a:spAutoFit/>
          </a:bodyPr>
          <a:lstStyle/>
          <a:p>
            <a:r>
              <a:rPr lang="sv-SE" altLang="zh-CN" sz="1600" dirty="0">
                <a:solidFill>
                  <a:srgbClr val="00B050"/>
                </a:solidFill>
              </a:rPr>
              <a:t>merge </a:t>
            </a:r>
            <a:br>
              <a:rPr lang="sv-SE" altLang="zh-CN" sz="1600" dirty="0">
                <a:solidFill>
                  <a:srgbClr val="00B050"/>
                </a:solidFill>
              </a:rPr>
            </a:br>
            <a:r>
              <a:rPr lang="sv-SE" altLang="zh-CN" sz="1600" dirty="0">
                <a:solidFill>
                  <a:srgbClr val="00B050"/>
                </a:solidFill>
              </a:rPr>
              <a:t>(same delay)</a:t>
            </a:r>
            <a:endParaRPr lang="zh-CN" altLang="en-US" sz="1600" dirty="0">
              <a:solidFill>
                <a:srgbClr val="00B050"/>
              </a:solidFill>
            </a:endParaRPr>
          </a:p>
        </p:txBody>
      </p:sp>
      <p:sp>
        <p:nvSpPr>
          <p:cNvPr id="15" name="TextBox 14"/>
          <p:cNvSpPr txBox="1"/>
          <p:nvPr/>
        </p:nvSpPr>
        <p:spPr>
          <a:xfrm>
            <a:off x="7673347" y="2411590"/>
            <a:ext cx="1243674" cy="584775"/>
          </a:xfrm>
          <a:prstGeom prst="rect">
            <a:avLst/>
          </a:prstGeom>
          <a:noFill/>
        </p:spPr>
        <p:txBody>
          <a:bodyPr wrap="none" rtlCol="0">
            <a:spAutoFit/>
          </a:bodyPr>
          <a:lstStyle/>
          <a:p>
            <a:r>
              <a:rPr lang="sv-SE" altLang="zh-CN" sz="1600" dirty="0">
                <a:solidFill>
                  <a:srgbClr val="00B050"/>
                </a:solidFill>
              </a:rPr>
              <a:t>merge </a:t>
            </a:r>
            <a:br>
              <a:rPr lang="sv-SE" altLang="zh-CN" sz="1600" dirty="0">
                <a:solidFill>
                  <a:srgbClr val="00B050"/>
                </a:solidFill>
              </a:rPr>
            </a:br>
            <a:r>
              <a:rPr lang="sv-SE" altLang="zh-CN" sz="1600" dirty="0">
                <a:solidFill>
                  <a:srgbClr val="00B050"/>
                </a:solidFill>
              </a:rPr>
              <a:t>(same delay)</a:t>
            </a:r>
            <a:endParaRPr lang="zh-CN" altLang="en-US" sz="1600" dirty="0">
              <a:solidFill>
                <a:srgbClr val="00B050"/>
              </a:solidFill>
            </a:endParaRPr>
          </a:p>
        </p:txBody>
      </p:sp>
      <p:sp>
        <p:nvSpPr>
          <p:cNvPr id="16" name="Rounded Rectangle 15"/>
          <p:cNvSpPr/>
          <p:nvPr/>
        </p:nvSpPr>
        <p:spPr>
          <a:xfrm>
            <a:off x="3641703" y="3748922"/>
            <a:ext cx="4035502" cy="47667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Rounded Rectangle 16"/>
          <p:cNvSpPr/>
          <p:nvPr/>
        </p:nvSpPr>
        <p:spPr>
          <a:xfrm>
            <a:off x="3632261" y="4231913"/>
            <a:ext cx="4039066" cy="47667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17"/>
          <p:cNvSpPr txBox="1"/>
          <p:nvPr/>
        </p:nvSpPr>
        <p:spPr>
          <a:xfrm>
            <a:off x="7716291" y="3673407"/>
            <a:ext cx="1243674" cy="584775"/>
          </a:xfrm>
          <a:prstGeom prst="rect">
            <a:avLst/>
          </a:prstGeom>
          <a:noFill/>
        </p:spPr>
        <p:txBody>
          <a:bodyPr wrap="none" rtlCol="0">
            <a:spAutoFit/>
          </a:bodyPr>
          <a:lstStyle/>
          <a:p>
            <a:r>
              <a:rPr lang="sv-SE" altLang="zh-CN" sz="1600" dirty="0">
                <a:solidFill>
                  <a:srgbClr val="00B050"/>
                </a:solidFill>
              </a:rPr>
              <a:t>merge </a:t>
            </a:r>
            <a:br>
              <a:rPr lang="sv-SE" altLang="zh-CN" sz="1600" dirty="0">
                <a:solidFill>
                  <a:srgbClr val="00B050"/>
                </a:solidFill>
              </a:rPr>
            </a:br>
            <a:r>
              <a:rPr lang="sv-SE" altLang="zh-CN" sz="1600" dirty="0">
                <a:solidFill>
                  <a:srgbClr val="00B050"/>
                </a:solidFill>
              </a:rPr>
              <a:t>(same delay)</a:t>
            </a:r>
            <a:endParaRPr lang="zh-CN" altLang="en-US" sz="1600" dirty="0">
              <a:solidFill>
                <a:srgbClr val="00B050"/>
              </a:solidFill>
            </a:endParaRPr>
          </a:p>
        </p:txBody>
      </p:sp>
      <p:sp>
        <p:nvSpPr>
          <p:cNvPr id="19" name="TextBox 18"/>
          <p:cNvSpPr txBox="1"/>
          <p:nvPr/>
        </p:nvSpPr>
        <p:spPr>
          <a:xfrm>
            <a:off x="7710413" y="4177861"/>
            <a:ext cx="1243674" cy="584775"/>
          </a:xfrm>
          <a:prstGeom prst="rect">
            <a:avLst/>
          </a:prstGeom>
          <a:noFill/>
        </p:spPr>
        <p:txBody>
          <a:bodyPr wrap="none" rtlCol="0">
            <a:spAutoFit/>
          </a:bodyPr>
          <a:lstStyle/>
          <a:p>
            <a:r>
              <a:rPr lang="sv-SE" altLang="zh-CN" sz="1600" dirty="0">
                <a:solidFill>
                  <a:srgbClr val="00B050"/>
                </a:solidFill>
              </a:rPr>
              <a:t>merge </a:t>
            </a:r>
            <a:br>
              <a:rPr lang="sv-SE" altLang="zh-CN" sz="1600" dirty="0">
                <a:solidFill>
                  <a:srgbClr val="00B050"/>
                </a:solidFill>
              </a:rPr>
            </a:br>
            <a:r>
              <a:rPr lang="sv-SE" altLang="zh-CN" sz="1600" dirty="0">
                <a:solidFill>
                  <a:srgbClr val="00B050"/>
                </a:solidFill>
              </a:rPr>
              <a:t>(same delay)</a:t>
            </a:r>
            <a:endParaRPr lang="zh-CN" altLang="en-US" sz="1600" dirty="0">
              <a:solidFill>
                <a:srgbClr val="00B050"/>
              </a:solidFill>
            </a:endParaRPr>
          </a:p>
        </p:txBody>
      </p:sp>
      <p:sp>
        <p:nvSpPr>
          <p:cNvPr id="20" name="Rounded Rectangle 19"/>
          <p:cNvSpPr/>
          <p:nvPr/>
        </p:nvSpPr>
        <p:spPr>
          <a:xfrm>
            <a:off x="3637981" y="4725144"/>
            <a:ext cx="4039066" cy="47667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Rounded Rectangle 20"/>
          <p:cNvSpPr/>
          <p:nvPr/>
        </p:nvSpPr>
        <p:spPr>
          <a:xfrm>
            <a:off x="3650031" y="5218484"/>
            <a:ext cx="4039066" cy="47667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Rounded Rectangle 21"/>
          <p:cNvSpPr/>
          <p:nvPr/>
        </p:nvSpPr>
        <p:spPr>
          <a:xfrm>
            <a:off x="3637981" y="5688632"/>
            <a:ext cx="4039066" cy="47667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Rounded Rectangle 22"/>
          <p:cNvSpPr/>
          <p:nvPr/>
        </p:nvSpPr>
        <p:spPr>
          <a:xfrm>
            <a:off x="3642411" y="6178212"/>
            <a:ext cx="4039066" cy="47667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ounded Rectangle 23"/>
          <p:cNvSpPr/>
          <p:nvPr/>
        </p:nvSpPr>
        <p:spPr>
          <a:xfrm>
            <a:off x="3650031" y="3218014"/>
            <a:ext cx="4039066" cy="476672"/>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24"/>
          <p:cNvSpPr txBox="1"/>
          <p:nvPr/>
        </p:nvSpPr>
        <p:spPr>
          <a:xfrm>
            <a:off x="7677581" y="3135029"/>
            <a:ext cx="1520481" cy="584775"/>
          </a:xfrm>
          <a:prstGeom prst="rect">
            <a:avLst/>
          </a:prstGeom>
          <a:noFill/>
        </p:spPr>
        <p:txBody>
          <a:bodyPr wrap="none" rtlCol="0">
            <a:spAutoFit/>
          </a:bodyPr>
          <a:lstStyle/>
          <a:p>
            <a:r>
              <a:rPr lang="sv-SE" altLang="zh-CN" sz="1600" dirty="0">
                <a:solidFill>
                  <a:srgbClr val="00B050"/>
                </a:solidFill>
              </a:rPr>
              <a:t>merge </a:t>
            </a:r>
            <a:br>
              <a:rPr lang="sv-SE" altLang="zh-CN" sz="1600" dirty="0">
                <a:solidFill>
                  <a:srgbClr val="00B050"/>
                </a:solidFill>
              </a:rPr>
            </a:br>
            <a:r>
              <a:rPr lang="sv-SE" altLang="zh-CN" sz="1600" dirty="0">
                <a:solidFill>
                  <a:srgbClr val="00B050"/>
                </a:solidFill>
              </a:rPr>
              <a:t>(different delay)</a:t>
            </a:r>
            <a:endParaRPr lang="zh-CN" altLang="en-US" sz="1600" dirty="0">
              <a:solidFill>
                <a:srgbClr val="00B050"/>
              </a:solidFill>
            </a:endParaRPr>
          </a:p>
        </p:txBody>
      </p:sp>
      <p:sp>
        <p:nvSpPr>
          <p:cNvPr id="26" name="TextBox 25"/>
          <p:cNvSpPr txBox="1"/>
          <p:nvPr/>
        </p:nvSpPr>
        <p:spPr>
          <a:xfrm>
            <a:off x="7708032" y="4701729"/>
            <a:ext cx="1520481" cy="584775"/>
          </a:xfrm>
          <a:prstGeom prst="rect">
            <a:avLst/>
          </a:prstGeom>
          <a:noFill/>
        </p:spPr>
        <p:txBody>
          <a:bodyPr wrap="none" rtlCol="0">
            <a:spAutoFit/>
          </a:bodyPr>
          <a:lstStyle/>
          <a:p>
            <a:r>
              <a:rPr lang="sv-SE" altLang="zh-CN" sz="1600" dirty="0">
                <a:solidFill>
                  <a:srgbClr val="00B050"/>
                </a:solidFill>
              </a:rPr>
              <a:t>merge </a:t>
            </a:r>
            <a:br>
              <a:rPr lang="sv-SE" altLang="zh-CN" sz="1600" dirty="0">
                <a:solidFill>
                  <a:srgbClr val="00B050"/>
                </a:solidFill>
              </a:rPr>
            </a:br>
            <a:r>
              <a:rPr lang="sv-SE" altLang="zh-CN" sz="1600" dirty="0">
                <a:solidFill>
                  <a:srgbClr val="00B050"/>
                </a:solidFill>
              </a:rPr>
              <a:t>(different delay)</a:t>
            </a:r>
            <a:endParaRPr lang="zh-CN" altLang="en-US" sz="1600" dirty="0">
              <a:solidFill>
                <a:srgbClr val="00B050"/>
              </a:solidFill>
            </a:endParaRPr>
          </a:p>
        </p:txBody>
      </p:sp>
      <p:sp>
        <p:nvSpPr>
          <p:cNvPr id="27" name="TextBox 26"/>
          <p:cNvSpPr txBox="1"/>
          <p:nvPr/>
        </p:nvSpPr>
        <p:spPr>
          <a:xfrm>
            <a:off x="7725466" y="5179364"/>
            <a:ext cx="1243674" cy="584775"/>
          </a:xfrm>
          <a:prstGeom prst="rect">
            <a:avLst/>
          </a:prstGeom>
          <a:noFill/>
        </p:spPr>
        <p:txBody>
          <a:bodyPr wrap="none" rtlCol="0">
            <a:spAutoFit/>
          </a:bodyPr>
          <a:lstStyle/>
          <a:p>
            <a:r>
              <a:rPr lang="sv-SE" altLang="zh-CN" sz="1600" dirty="0">
                <a:solidFill>
                  <a:srgbClr val="00B050"/>
                </a:solidFill>
              </a:rPr>
              <a:t>merge </a:t>
            </a:r>
            <a:br>
              <a:rPr lang="sv-SE" altLang="zh-CN" sz="1600" dirty="0">
                <a:solidFill>
                  <a:srgbClr val="00B050"/>
                </a:solidFill>
              </a:rPr>
            </a:br>
            <a:r>
              <a:rPr lang="sv-SE" altLang="zh-CN" sz="1600" dirty="0">
                <a:solidFill>
                  <a:srgbClr val="00B050"/>
                </a:solidFill>
              </a:rPr>
              <a:t>(same delay)</a:t>
            </a:r>
            <a:endParaRPr lang="zh-CN" altLang="en-US" sz="1600" dirty="0">
              <a:solidFill>
                <a:srgbClr val="00B050"/>
              </a:solidFill>
            </a:endParaRPr>
          </a:p>
        </p:txBody>
      </p:sp>
      <p:sp>
        <p:nvSpPr>
          <p:cNvPr id="28" name="TextBox 27"/>
          <p:cNvSpPr txBox="1"/>
          <p:nvPr/>
        </p:nvSpPr>
        <p:spPr>
          <a:xfrm>
            <a:off x="7730440" y="5634580"/>
            <a:ext cx="1520481" cy="584775"/>
          </a:xfrm>
          <a:prstGeom prst="rect">
            <a:avLst/>
          </a:prstGeom>
          <a:noFill/>
        </p:spPr>
        <p:txBody>
          <a:bodyPr wrap="none" rtlCol="0">
            <a:spAutoFit/>
          </a:bodyPr>
          <a:lstStyle/>
          <a:p>
            <a:r>
              <a:rPr lang="sv-SE" altLang="zh-CN" sz="1600" dirty="0">
                <a:solidFill>
                  <a:srgbClr val="00B050"/>
                </a:solidFill>
              </a:rPr>
              <a:t>merge </a:t>
            </a:r>
            <a:br>
              <a:rPr lang="sv-SE" altLang="zh-CN" sz="1600" dirty="0">
                <a:solidFill>
                  <a:srgbClr val="00B050"/>
                </a:solidFill>
              </a:rPr>
            </a:br>
            <a:r>
              <a:rPr lang="sv-SE" altLang="zh-CN" sz="1600" dirty="0">
                <a:solidFill>
                  <a:srgbClr val="00B050"/>
                </a:solidFill>
              </a:rPr>
              <a:t>(different delay)</a:t>
            </a:r>
            <a:endParaRPr lang="zh-CN" altLang="en-US" sz="1600" dirty="0">
              <a:solidFill>
                <a:srgbClr val="00B050"/>
              </a:solidFill>
            </a:endParaRPr>
          </a:p>
        </p:txBody>
      </p:sp>
      <p:sp>
        <p:nvSpPr>
          <p:cNvPr id="29" name="TextBox 28"/>
          <p:cNvSpPr txBox="1"/>
          <p:nvPr/>
        </p:nvSpPr>
        <p:spPr>
          <a:xfrm>
            <a:off x="7732039" y="6100002"/>
            <a:ext cx="1520481" cy="584775"/>
          </a:xfrm>
          <a:prstGeom prst="rect">
            <a:avLst/>
          </a:prstGeom>
          <a:noFill/>
        </p:spPr>
        <p:txBody>
          <a:bodyPr wrap="none" rtlCol="0">
            <a:spAutoFit/>
          </a:bodyPr>
          <a:lstStyle/>
          <a:p>
            <a:r>
              <a:rPr lang="sv-SE" altLang="zh-CN" sz="1600" dirty="0">
                <a:solidFill>
                  <a:srgbClr val="00B050"/>
                </a:solidFill>
              </a:rPr>
              <a:t>merge </a:t>
            </a:r>
            <a:br>
              <a:rPr lang="sv-SE" altLang="zh-CN" sz="1600" dirty="0">
                <a:solidFill>
                  <a:srgbClr val="00B050"/>
                </a:solidFill>
              </a:rPr>
            </a:br>
            <a:r>
              <a:rPr lang="sv-SE" altLang="zh-CN" sz="1600" dirty="0">
                <a:solidFill>
                  <a:srgbClr val="00B050"/>
                </a:solidFill>
              </a:rPr>
              <a:t>(different delay)</a:t>
            </a:r>
            <a:endParaRPr lang="zh-CN" altLang="en-US" sz="1600" dirty="0">
              <a:solidFill>
                <a:srgbClr val="00B050"/>
              </a:solidFill>
            </a:endParaRPr>
          </a:p>
        </p:txBody>
      </p:sp>
      <p:sp>
        <p:nvSpPr>
          <p:cNvPr id="3" name="TextBox 2"/>
          <p:cNvSpPr txBox="1"/>
          <p:nvPr/>
        </p:nvSpPr>
        <p:spPr>
          <a:xfrm>
            <a:off x="5609818" y="3267566"/>
            <a:ext cx="328936" cy="261610"/>
          </a:xfrm>
          <a:prstGeom prst="rect">
            <a:avLst/>
          </a:prstGeom>
          <a:solidFill>
            <a:schemeClr val="bg1"/>
          </a:solidFill>
        </p:spPr>
        <p:txBody>
          <a:bodyPr wrap="none" rtlCol="0">
            <a:spAutoFit/>
          </a:bodyPr>
          <a:lstStyle/>
          <a:p>
            <a:r>
              <a:rPr lang="sv-SE" altLang="zh-CN" sz="1050" dirty="0" smtClean="0">
                <a:solidFill>
                  <a:srgbClr val="FF0000"/>
                </a:solidFill>
              </a:rPr>
              <a:t>50</a:t>
            </a:r>
            <a:endParaRPr lang="zh-CN" altLang="en-US" sz="1050" dirty="0">
              <a:solidFill>
                <a:srgbClr val="FF0000"/>
              </a:solidFill>
            </a:endParaRPr>
          </a:p>
        </p:txBody>
      </p:sp>
    </p:spTree>
    <p:extLst>
      <p:ext uri="{BB962C8B-B14F-4D97-AF65-F5344CB8AC3E}">
        <p14:creationId xmlns:p14="http://schemas.microsoft.com/office/powerpoint/2010/main" val="12522346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ltLang="zh-CN" dirty="0" smtClean="0"/>
              <a:t>Model Tables </a:t>
            </a:r>
            <a:r>
              <a:rPr lang="sv-SE" altLang="zh-CN" dirty="0"/>
              <a:t>(1/3)</a:t>
            </a:r>
            <a:endParaRPr lang="zh-CN" altLang="en-US" dirty="0"/>
          </a:p>
        </p:txBody>
      </p:sp>
      <p:sp>
        <p:nvSpPr>
          <p:cNvPr id="3" name="Content Placeholder 2"/>
          <p:cNvSpPr>
            <a:spLocks noGrp="1"/>
          </p:cNvSpPr>
          <p:nvPr>
            <p:ph idx="1"/>
          </p:nvPr>
        </p:nvSpPr>
        <p:spPr/>
        <p:txBody>
          <a:bodyPr/>
          <a:lstStyle/>
          <a:p>
            <a:r>
              <a:rPr lang="sv-SE" altLang="zh-CN" dirty="0" smtClean="0"/>
              <a:t>TDLA30 </a:t>
            </a:r>
            <a:r>
              <a:rPr lang="sv-SE" altLang="zh-CN" dirty="0"/>
              <a:t>(editable version in R4-1812328)</a:t>
            </a:r>
            <a:endParaRPr lang="zh-CN" altLang="en-US" dirty="0"/>
          </a:p>
        </p:txBody>
      </p:sp>
      <p:sp>
        <p:nvSpPr>
          <p:cNvPr id="4" name="Slide Number Placeholder 3"/>
          <p:cNvSpPr>
            <a:spLocks noGrp="1"/>
          </p:cNvSpPr>
          <p:nvPr>
            <p:ph type="sldNum" sz="quarter" idx="12"/>
          </p:nvPr>
        </p:nvSpPr>
        <p:spPr/>
        <p:txBody>
          <a:bodyPr/>
          <a:lstStyle/>
          <a:p>
            <a:fld id="{B39EA998-4A88-4C30-A8E4-CFBCB0DF6625}" type="slidenum">
              <a:rPr lang="sv-SE" smtClean="0"/>
              <a:pPr/>
              <a:t>6</a:t>
            </a:fld>
            <a:endParaRPr lang="sv-SE"/>
          </a:p>
        </p:txBody>
      </p:sp>
      <p:pic>
        <p:nvPicPr>
          <p:cNvPr id="7" name="Picture 6"/>
          <p:cNvPicPr>
            <a:picLocks noChangeAspect="1"/>
          </p:cNvPicPr>
          <p:nvPr/>
        </p:nvPicPr>
        <p:blipFill>
          <a:blip r:embed="rId2"/>
          <a:stretch>
            <a:fillRect/>
          </a:stretch>
        </p:blipFill>
        <p:spPr>
          <a:xfrm>
            <a:off x="1496763" y="2276872"/>
            <a:ext cx="6123237" cy="3641125"/>
          </a:xfrm>
          <a:prstGeom prst="rect">
            <a:avLst/>
          </a:prstGeom>
        </p:spPr>
      </p:pic>
    </p:spTree>
    <p:extLst>
      <p:ext uri="{BB962C8B-B14F-4D97-AF65-F5344CB8AC3E}">
        <p14:creationId xmlns:p14="http://schemas.microsoft.com/office/powerpoint/2010/main" val="14687297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ltLang="zh-CN" dirty="0"/>
              <a:t>Model </a:t>
            </a:r>
            <a:r>
              <a:rPr lang="sv-SE" altLang="zh-CN" dirty="0" smtClean="0"/>
              <a:t>Tables (</a:t>
            </a:r>
            <a:r>
              <a:rPr lang="sv-SE" altLang="zh-CN" dirty="0"/>
              <a:t>2/3)</a:t>
            </a:r>
            <a:endParaRPr lang="zh-CN" altLang="en-US" dirty="0"/>
          </a:p>
        </p:txBody>
      </p:sp>
      <p:sp>
        <p:nvSpPr>
          <p:cNvPr id="3" name="Content Placeholder 2"/>
          <p:cNvSpPr>
            <a:spLocks noGrp="1"/>
          </p:cNvSpPr>
          <p:nvPr>
            <p:ph idx="1"/>
          </p:nvPr>
        </p:nvSpPr>
        <p:spPr/>
        <p:txBody>
          <a:bodyPr/>
          <a:lstStyle/>
          <a:p>
            <a:r>
              <a:rPr lang="sv-SE" altLang="zh-CN" dirty="0" smtClean="0"/>
              <a:t>TDLB100 </a:t>
            </a:r>
            <a:r>
              <a:rPr lang="sv-SE" altLang="zh-CN" dirty="0"/>
              <a:t>(editable version in R4-1812328)</a:t>
            </a:r>
            <a:endParaRPr lang="zh-CN" altLang="en-US" dirty="0"/>
          </a:p>
        </p:txBody>
      </p:sp>
      <p:sp>
        <p:nvSpPr>
          <p:cNvPr id="4" name="Slide Number Placeholder 3"/>
          <p:cNvSpPr>
            <a:spLocks noGrp="1"/>
          </p:cNvSpPr>
          <p:nvPr>
            <p:ph type="sldNum" sz="quarter" idx="12"/>
          </p:nvPr>
        </p:nvSpPr>
        <p:spPr/>
        <p:txBody>
          <a:bodyPr/>
          <a:lstStyle/>
          <a:p>
            <a:fld id="{B39EA998-4A88-4C30-A8E4-CFBCB0DF6625}" type="slidenum">
              <a:rPr lang="sv-SE" smtClean="0"/>
              <a:pPr/>
              <a:t>7</a:t>
            </a:fld>
            <a:endParaRPr lang="sv-SE"/>
          </a:p>
        </p:txBody>
      </p:sp>
      <p:pic>
        <p:nvPicPr>
          <p:cNvPr id="5" name="Picture 4"/>
          <p:cNvPicPr>
            <a:picLocks noChangeAspect="1"/>
          </p:cNvPicPr>
          <p:nvPr/>
        </p:nvPicPr>
        <p:blipFill>
          <a:blip r:embed="rId2"/>
          <a:stretch>
            <a:fillRect/>
          </a:stretch>
        </p:blipFill>
        <p:spPr>
          <a:xfrm>
            <a:off x="1510381" y="2564904"/>
            <a:ext cx="6123237" cy="2977719"/>
          </a:xfrm>
          <a:prstGeom prst="rect">
            <a:avLst/>
          </a:prstGeom>
        </p:spPr>
      </p:pic>
    </p:spTree>
    <p:extLst>
      <p:ext uri="{BB962C8B-B14F-4D97-AF65-F5344CB8AC3E}">
        <p14:creationId xmlns:p14="http://schemas.microsoft.com/office/powerpoint/2010/main" val="23555761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ltLang="zh-CN" dirty="0"/>
              <a:t>Model </a:t>
            </a:r>
            <a:r>
              <a:rPr lang="sv-SE" altLang="zh-CN" dirty="0" smtClean="0"/>
              <a:t>Tables (</a:t>
            </a:r>
            <a:r>
              <a:rPr lang="sv-SE" altLang="zh-CN" dirty="0"/>
              <a:t>3/3)</a:t>
            </a:r>
            <a:endParaRPr lang="zh-CN" altLang="en-US" dirty="0"/>
          </a:p>
        </p:txBody>
      </p:sp>
      <p:sp>
        <p:nvSpPr>
          <p:cNvPr id="3" name="Content Placeholder 2"/>
          <p:cNvSpPr>
            <a:spLocks noGrp="1"/>
          </p:cNvSpPr>
          <p:nvPr>
            <p:ph idx="1"/>
          </p:nvPr>
        </p:nvSpPr>
        <p:spPr/>
        <p:txBody>
          <a:bodyPr/>
          <a:lstStyle/>
          <a:p>
            <a:r>
              <a:rPr lang="sv-SE" altLang="zh-CN" dirty="0" smtClean="0"/>
              <a:t>TDLC300 </a:t>
            </a:r>
            <a:r>
              <a:rPr lang="sv-SE" altLang="zh-CN" dirty="0"/>
              <a:t>(editable version in R4-1812328)</a:t>
            </a:r>
            <a:endParaRPr lang="zh-CN" altLang="en-US" dirty="0"/>
          </a:p>
        </p:txBody>
      </p:sp>
      <p:sp>
        <p:nvSpPr>
          <p:cNvPr id="4" name="Slide Number Placeholder 3"/>
          <p:cNvSpPr>
            <a:spLocks noGrp="1"/>
          </p:cNvSpPr>
          <p:nvPr>
            <p:ph type="sldNum" sz="quarter" idx="12"/>
          </p:nvPr>
        </p:nvSpPr>
        <p:spPr/>
        <p:txBody>
          <a:bodyPr/>
          <a:lstStyle/>
          <a:p>
            <a:fld id="{B39EA998-4A88-4C30-A8E4-CFBCB0DF6625}" type="slidenum">
              <a:rPr lang="sv-SE" smtClean="0"/>
              <a:pPr/>
              <a:t>8</a:t>
            </a:fld>
            <a:endParaRPr lang="sv-SE"/>
          </a:p>
        </p:txBody>
      </p:sp>
      <p:pic>
        <p:nvPicPr>
          <p:cNvPr id="5" name="Picture 4"/>
          <p:cNvPicPr>
            <a:picLocks noChangeAspect="1"/>
          </p:cNvPicPr>
          <p:nvPr/>
        </p:nvPicPr>
        <p:blipFill>
          <a:blip r:embed="rId2"/>
          <a:stretch>
            <a:fillRect/>
          </a:stretch>
        </p:blipFill>
        <p:spPr>
          <a:xfrm>
            <a:off x="1403648" y="2780928"/>
            <a:ext cx="6123237" cy="2977719"/>
          </a:xfrm>
          <a:prstGeom prst="rect">
            <a:avLst/>
          </a:prstGeom>
        </p:spPr>
      </p:pic>
    </p:spTree>
    <p:extLst>
      <p:ext uri="{BB962C8B-B14F-4D97-AF65-F5344CB8AC3E}">
        <p14:creationId xmlns:p14="http://schemas.microsoft.com/office/powerpoint/2010/main" val="354376188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altLang="zh-CN" dirty="0" smtClean="0"/>
              <a:t>Proposals</a:t>
            </a:r>
            <a:endParaRPr lang="zh-CN" altLang="en-US" dirty="0"/>
          </a:p>
        </p:txBody>
      </p:sp>
      <p:sp>
        <p:nvSpPr>
          <p:cNvPr id="3" name="Content Placeholder 2"/>
          <p:cNvSpPr>
            <a:spLocks noGrp="1"/>
          </p:cNvSpPr>
          <p:nvPr>
            <p:ph idx="1"/>
          </p:nvPr>
        </p:nvSpPr>
        <p:spPr/>
        <p:txBody>
          <a:bodyPr/>
          <a:lstStyle/>
          <a:p>
            <a:r>
              <a:rPr lang="sv-SE" altLang="zh-CN" dirty="0" smtClean="0"/>
              <a:t>Proposal #1: The procedure described in this WF is agreed.</a:t>
            </a:r>
          </a:p>
          <a:p>
            <a:r>
              <a:rPr lang="sv-SE" altLang="zh-CN" dirty="0" smtClean="0"/>
              <a:t>Proposal #2: The tables are updated according to the agreed procedure during this meeting.</a:t>
            </a:r>
          </a:p>
          <a:p>
            <a:pPr marL="0" indent="0">
              <a:buNone/>
            </a:pPr>
            <a:endParaRPr lang="zh-CN" altLang="en-US" dirty="0"/>
          </a:p>
        </p:txBody>
      </p:sp>
      <p:sp>
        <p:nvSpPr>
          <p:cNvPr id="4" name="Slide Number Placeholder 3"/>
          <p:cNvSpPr>
            <a:spLocks noGrp="1"/>
          </p:cNvSpPr>
          <p:nvPr>
            <p:ph type="sldNum" sz="quarter" idx="12"/>
          </p:nvPr>
        </p:nvSpPr>
        <p:spPr/>
        <p:txBody>
          <a:bodyPr/>
          <a:lstStyle/>
          <a:p>
            <a:fld id="{B39EA998-4A88-4C30-A8E4-CFBCB0DF6625}" type="slidenum">
              <a:rPr lang="sv-SE" smtClean="0"/>
              <a:pPr/>
              <a:t>9</a:t>
            </a:fld>
            <a:endParaRPr lang="sv-SE"/>
          </a:p>
        </p:txBody>
      </p:sp>
    </p:spTree>
    <p:extLst>
      <p:ext uri="{BB962C8B-B14F-4D97-AF65-F5344CB8AC3E}">
        <p14:creationId xmlns:p14="http://schemas.microsoft.com/office/powerpoint/2010/main" val="255090589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4572</TotalTime>
  <Words>493</Words>
  <Application>Microsoft Office PowerPoint</Application>
  <PresentationFormat>On-screen Show (4:3)</PresentationFormat>
  <Paragraphs>54</Paragraphs>
  <Slides>9</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vt:i4>
      </vt:variant>
    </vt:vector>
  </HeadingPairs>
  <TitlesOfParts>
    <vt:vector size="15" baseType="lpstr">
      <vt:lpstr>맑은 고딕</vt:lpstr>
      <vt:lpstr>宋体</vt:lpstr>
      <vt:lpstr>Arial</vt:lpstr>
      <vt:lpstr>Calibri</vt:lpstr>
      <vt:lpstr>Wingdings</vt:lpstr>
      <vt:lpstr>Office Theme</vt:lpstr>
      <vt:lpstr>Way Forward on simplified TDL channel model</vt:lpstr>
      <vt:lpstr>Background</vt:lpstr>
      <vt:lpstr>Procedure (1/2)</vt:lpstr>
      <vt:lpstr>Procedure (2/2)</vt:lpstr>
      <vt:lpstr>Example</vt:lpstr>
      <vt:lpstr>Model Tables (1/3)</vt:lpstr>
      <vt:lpstr>Model Tables (2/3)</vt:lpstr>
      <vt:lpstr>Model Tables (3/3)</vt:lpstr>
      <vt:lpstr>Proposals</vt:lpstr>
    </vt:vector>
  </TitlesOfParts>
  <Company>Huawei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R1-167219 (Modeling the Evolution of Line-of-Sight Blockage for V2V Channels)</dc:title>
  <dc:creator>Mate Boban</dc:creator>
  <cp:lastModifiedBy>Huawei</cp:lastModifiedBy>
  <cp:revision>144</cp:revision>
  <dcterms:created xsi:type="dcterms:W3CDTF">2016-08-17T11:44:46Z</dcterms:created>
  <dcterms:modified xsi:type="dcterms:W3CDTF">2018-10-11T10:00:51Z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2015_ms_pID_725343">
    <vt:lpwstr>(3)TootJThAAoSJoYMXaIYZ+Sp6ge5R7Ht8jvH4x+bkBkRv2Yj9bByITRSJO+gq/w5brKITmXzN
wFUEQ/0CUZLts6+CZvrTF4WrlLj6NtzUYQXs40EJeI3oh7nO3GIEAHM/eI5/Z+/14SBFXeyb
0p6lTEJNWRbEEYz2J5Rsfv1cqt/nrVvapNu58AZxjeZdnyhytMrN99bY4lgtLHxaDZc6aIUM
YQSGkQIpIi09GKMNvJ</vt:lpwstr>
  </property>
  <property fmtid="{D5CDD505-2E9C-101B-9397-08002B2CF9AE}" pid="4" name="_2015_ms_pID_7253431">
    <vt:lpwstr>I6shGfoMt+VOtZQ9B0HkT38tgTS/2qkKLdqeSr8ivIB+rDNzBx45Rm
DfRmNleTFn1z+f8XT8h0s8m8rWw3vBXdwHOa5S/SqPFc/uF5sZRjPDFK/xIlbmuxR8n9rwhV
e+HXDIzNJqioV0qRVbgBjl/BNOPqwudtquY1OXTyRUd7Ddv0YFNTALftyywN2DqdJN9wUgrw
nU5CUTQSKYrT9Vr3Q0C/EVLtaa4FGkyEK8SS</vt:lpwstr>
  </property>
  <property fmtid="{D5CDD505-2E9C-101B-9397-08002B2CF9AE}" pid="5" name="_2015_ms_pID_7253432">
    <vt:lpwstr>Bw==</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1539251901</vt:lpwstr>
  </property>
</Properties>
</file>